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avi"/>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handoutMasterIdLst>
    <p:handoutMasterId r:id="rId79"/>
  </p:handoutMasterIdLst>
  <p:sldIdLst>
    <p:sldId id="422" r:id="rId2"/>
    <p:sldId id="336" r:id="rId3"/>
    <p:sldId id="274" r:id="rId4"/>
    <p:sldId id="385" r:id="rId5"/>
    <p:sldId id="262" r:id="rId6"/>
    <p:sldId id="260" r:id="rId7"/>
    <p:sldId id="434" r:id="rId8"/>
    <p:sldId id="432" r:id="rId9"/>
    <p:sldId id="384" r:id="rId10"/>
    <p:sldId id="433" r:id="rId11"/>
    <p:sldId id="435" r:id="rId12"/>
    <p:sldId id="264" r:id="rId13"/>
    <p:sldId id="383" r:id="rId14"/>
    <p:sldId id="416" r:id="rId15"/>
    <p:sldId id="414" r:id="rId16"/>
    <p:sldId id="386" r:id="rId17"/>
    <p:sldId id="270" r:id="rId18"/>
    <p:sldId id="277" r:id="rId19"/>
    <p:sldId id="281" r:id="rId20"/>
    <p:sldId id="282" r:id="rId21"/>
    <p:sldId id="285" r:id="rId22"/>
    <p:sldId id="420" r:id="rId23"/>
    <p:sldId id="400" r:id="rId24"/>
    <p:sldId id="287" r:id="rId25"/>
    <p:sldId id="289" r:id="rId26"/>
    <p:sldId id="288" r:id="rId27"/>
    <p:sldId id="292" r:id="rId28"/>
    <p:sldId id="387" r:id="rId29"/>
    <p:sldId id="293" r:id="rId30"/>
    <p:sldId id="302" r:id="rId31"/>
    <p:sldId id="303" r:id="rId32"/>
    <p:sldId id="394" r:id="rId33"/>
    <p:sldId id="424" r:id="rId34"/>
    <p:sldId id="388" r:id="rId35"/>
    <p:sldId id="389" r:id="rId36"/>
    <p:sldId id="390" r:id="rId37"/>
    <p:sldId id="392" r:id="rId38"/>
    <p:sldId id="425" r:id="rId39"/>
    <p:sldId id="426" r:id="rId40"/>
    <p:sldId id="427" r:id="rId41"/>
    <p:sldId id="428" r:id="rId42"/>
    <p:sldId id="429" r:id="rId43"/>
    <p:sldId id="430" r:id="rId44"/>
    <p:sldId id="323" r:id="rId45"/>
    <p:sldId id="404" r:id="rId46"/>
    <p:sldId id="296" r:id="rId47"/>
    <p:sldId id="333" r:id="rId48"/>
    <p:sldId id="361" r:id="rId49"/>
    <p:sldId id="339" r:id="rId50"/>
    <p:sldId id="340" r:id="rId51"/>
    <p:sldId id="341" r:id="rId52"/>
    <p:sldId id="346" r:id="rId53"/>
    <p:sldId id="342" r:id="rId54"/>
    <p:sldId id="343" r:id="rId55"/>
    <p:sldId id="423" r:id="rId56"/>
    <p:sldId id="344" r:id="rId57"/>
    <p:sldId id="347" r:id="rId58"/>
    <p:sldId id="348" r:id="rId59"/>
    <p:sldId id="349" r:id="rId60"/>
    <p:sldId id="360" r:id="rId61"/>
    <p:sldId id="351" r:id="rId62"/>
    <p:sldId id="352" r:id="rId63"/>
    <p:sldId id="353" r:id="rId64"/>
    <p:sldId id="354" r:id="rId65"/>
    <p:sldId id="355" r:id="rId66"/>
    <p:sldId id="356" r:id="rId67"/>
    <p:sldId id="357" r:id="rId68"/>
    <p:sldId id="358" r:id="rId69"/>
    <p:sldId id="405" r:id="rId70"/>
    <p:sldId id="298" r:id="rId71"/>
    <p:sldId id="415" r:id="rId72"/>
    <p:sldId id="410" r:id="rId73"/>
    <p:sldId id="411" r:id="rId74"/>
    <p:sldId id="368" r:id="rId75"/>
    <p:sldId id="412" r:id="rId76"/>
    <p:sldId id="431" r:id="rId77"/>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EE8F8837-77E5-4B95-A5A4-2C02CCCBA065}">
          <p14:sldIdLst>
            <p14:sldId id="422"/>
            <p14:sldId id="336"/>
            <p14:sldId id="274"/>
          </p14:sldIdLst>
        </p14:section>
        <p14:section name="イントロダクション" id="{038683E5-DF80-49F8-A80B-815CCA9081B7}">
          <p14:sldIdLst>
            <p14:sldId id="385"/>
            <p14:sldId id="262"/>
            <p14:sldId id="260"/>
            <p14:sldId id="434"/>
            <p14:sldId id="432"/>
            <p14:sldId id="384"/>
            <p14:sldId id="433"/>
            <p14:sldId id="435"/>
            <p14:sldId id="264"/>
            <p14:sldId id="383"/>
            <p14:sldId id="416"/>
            <p14:sldId id="414"/>
          </p14:sldIdLst>
        </p14:section>
        <p14:section name="方向場モデリング" id="{540CF885-6392-4EC5-8052-3B01F2038772}">
          <p14:sldIdLst>
            <p14:sldId id="386"/>
            <p14:sldId id="270"/>
            <p14:sldId id="277"/>
            <p14:sldId id="281"/>
            <p14:sldId id="282"/>
            <p14:sldId id="285"/>
            <p14:sldId id="420"/>
            <p14:sldId id="400"/>
            <p14:sldId id="287"/>
            <p14:sldId id="289"/>
            <p14:sldId id="288"/>
            <p14:sldId id="292"/>
          </p14:sldIdLst>
        </p14:section>
        <p14:section name="Lapped Solid Textures" id="{EC9861C1-6DC0-4A92-A65A-3A9E2C014CD8}">
          <p14:sldIdLst>
            <p14:sldId id="387"/>
            <p14:sldId id="293"/>
            <p14:sldId id="302"/>
            <p14:sldId id="303"/>
            <p14:sldId id="394"/>
            <p14:sldId id="424"/>
            <p14:sldId id="388"/>
            <p14:sldId id="389"/>
            <p14:sldId id="390"/>
            <p14:sldId id="392"/>
            <p14:sldId id="425"/>
            <p14:sldId id="426"/>
            <p14:sldId id="427"/>
            <p14:sldId id="428"/>
            <p14:sldId id="429"/>
            <p14:sldId id="430"/>
            <p14:sldId id="323"/>
          </p14:sldIdLst>
        </p14:section>
        <p14:section name="Diffusion Surfaces" id="{01A86756-45DD-4F2C-8E2E-A3D708C34EE2}">
          <p14:sldIdLst>
            <p14:sldId id="404"/>
            <p14:sldId id="296"/>
            <p14:sldId id="333"/>
            <p14:sldId id="361"/>
            <p14:sldId id="339"/>
            <p14:sldId id="340"/>
            <p14:sldId id="341"/>
            <p14:sldId id="346"/>
            <p14:sldId id="342"/>
            <p14:sldId id="343"/>
            <p14:sldId id="423"/>
            <p14:sldId id="344"/>
            <p14:sldId id="347"/>
            <p14:sldId id="348"/>
            <p14:sldId id="349"/>
            <p14:sldId id="360"/>
            <p14:sldId id="351"/>
            <p14:sldId id="352"/>
            <p14:sldId id="353"/>
            <p14:sldId id="354"/>
            <p14:sldId id="355"/>
            <p14:sldId id="356"/>
            <p14:sldId id="357"/>
            <p14:sldId id="358"/>
          </p14:sldIdLst>
        </p14:section>
        <p14:section name="まとめ" id="{D74A17F9-5E8B-40D5-BA5D-75E8BE675963}">
          <p14:sldIdLst>
            <p14:sldId id="405"/>
            <p14:sldId id="298"/>
            <p14:sldId id="415"/>
            <p14:sldId id="410"/>
            <p14:sldId id="411"/>
            <p14:sldId id="368"/>
            <p14:sldId id="412"/>
            <p14:sldId id="43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3B02"/>
    <a:srgbClr val="1E1EDF"/>
    <a:srgbClr val="3A3AC4"/>
    <a:srgbClr val="4A4AB4"/>
    <a:srgbClr val="6F6F90"/>
    <a:srgbClr val="9B9B64"/>
    <a:srgbClr val="ADAD52"/>
    <a:srgbClr val="D4D429"/>
    <a:srgbClr val="E9E915"/>
    <a:srgbClr val="F6F6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02" autoAdjust="0"/>
    <p:restoredTop sz="98846" autoAdjust="0"/>
  </p:normalViewPr>
  <p:slideViewPr>
    <p:cSldViewPr>
      <p:cViewPr varScale="1">
        <p:scale>
          <a:sx n="108" d="100"/>
          <a:sy n="108" d="100"/>
        </p:scale>
        <p:origin x="-36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6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3713"/>
          </a:xfrm>
          <a:prstGeom prst="rect">
            <a:avLst/>
          </a:prstGeom>
        </p:spPr>
        <p:txBody>
          <a:bodyPr vert="horz" lIns="91440" tIns="45720" rIns="91440" bIns="45720" rtlCol="0"/>
          <a:lstStyle>
            <a:lvl1pPr algn="r">
              <a:defRPr sz="1200"/>
            </a:lvl1pPr>
          </a:lstStyle>
          <a:p>
            <a:fld id="{7D572549-24F6-4D79-BE2B-A6F389C9B25B}" type="datetimeFigureOut">
              <a:rPr kumimoji="1" lang="ja-JP" altLang="en-US" smtClean="0"/>
              <a:t>2012/1/28</a:t>
            </a:fld>
            <a:endParaRPr kumimoji="1" lang="ja-JP" altLang="en-US"/>
          </a:p>
        </p:txBody>
      </p:sp>
      <p:sp>
        <p:nvSpPr>
          <p:cNvPr id="4" name="フッター プレースホルダー 3"/>
          <p:cNvSpPr>
            <a:spLocks noGrp="1"/>
          </p:cNvSpPr>
          <p:nvPr>
            <p:ph type="ftr" sz="quarter" idx="2"/>
          </p:nvPr>
        </p:nvSpPr>
        <p:spPr>
          <a:xfrm>
            <a:off x="0" y="9371013"/>
            <a:ext cx="2919413" cy="493712"/>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3712"/>
          </a:xfrm>
          <a:prstGeom prst="rect">
            <a:avLst/>
          </a:prstGeom>
        </p:spPr>
        <p:txBody>
          <a:bodyPr vert="horz" lIns="91440" tIns="45720" rIns="91440" bIns="45720" rtlCol="0" anchor="b"/>
          <a:lstStyle>
            <a:lvl1pPr algn="r">
              <a:defRPr sz="1200"/>
            </a:lvl1pPr>
          </a:lstStyle>
          <a:p>
            <a:fld id="{0EF6D803-DA37-4421-BA9E-D9CFCED2A865}" type="slidenum">
              <a:rPr kumimoji="1" lang="ja-JP" altLang="en-US" smtClean="0"/>
              <a:t>‹#›</a:t>
            </a:fld>
            <a:endParaRPr kumimoji="1" lang="ja-JP" altLang="en-US"/>
          </a:p>
        </p:txBody>
      </p:sp>
    </p:spTree>
    <p:extLst>
      <p:ext uri="{BB962C8B-B14F-4D97-AF65-F5344CB8AC3E}">
        <p14:creationId xmlns:p14="http://schemas.microsoft.com/office/powerpoint/2010/main" val="1668017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CD4065F4-7AEC-4BD6-8828-6B97F71CD135}" type="datetimeFigureOut">
              <a:rPr kumimoji="1" lang="ja-JP" altLang="en-US" smtClean="0"/>
              <a:t>2012/1/28</a:t>
            </a:fld>
            <a:endParaRPr kumimoji="1" lang="ja-JP" altLang="en-US"/>
          </a:p>
        </p:txBody>
      </p:sp>
      <p:sp>
        <p:nvSpPr>
          <p:cNvPr id="4" name="スライド イメージ プレースホルダー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03E1C649-0DBC-4BE2-9FE2-2D3AABCB83A4}" type="slidenum">
              <a:rPr kumimoji="1" lang="ja-JP" altLang="en-US" smtClean="0"/>
              <a:t>‹#›</a:t>
            </a:fld>
            <a:endParaRPr kumimoji="1" lang="ja-JP" altLang="en-US"/>
          </a:p>
        </p:txBody>
      </p:sp>
    </p:spTree>
    <p:extLst>
      <p:ext uri="{BB962C8B-B14F-4D97-AF65-F5344CB8AC3E}">
        <p14:creationId xmlns:p14="http://schemas.microsoft.com/office/powerpoint/2010/main" val="9541197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1</a:t>
            </a:fld>
            <a:endParaRPr kumimoji="1" lang="ja-JP" altLang="en-US"/>
          </a:p>
        </p:txBody>
      </p:sp>
    </p:spTree>
    <p:extLst>
      <p:ext uri="{BB962C8B-B14F-4D97-AF65-F5344CB8AC3E}">
        <p14:creationId xmlns:p14="http://schemas.microsoft.com/office/powerpoint/2010/main" val="54673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31</a:t>
            </a:fld>
            <a:endParaRPr kumimoji="1" lang="ja-JP" altLang="en-US"/>
          </a:p>
        </p:txBody>
      </p:sp>
    </p:spTree>
    <p:extLst>
      <p:ext uri="{BB962C8B-B14F-4D97-AF65-F5344CB8AC3E}">
        <p14:creationId xmlns:p14="http://schemas.microsoft.com/office/powerpoint/2010/main" val="4200602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一番下はとりあえずいい</a:t>
            </a:r>
          </a:p>
        </p:txBody>
      </p:sp>
      <p:sp>
        <p:nvSpPr>
          <p:cNvPr id="481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1194F1E8-A025-4C1F-A363-F82050A342C5}" type="slidenum">
              <a:rPr lang="ja-JP" altLang="en-US" smtClean="0"/>
              <a:pPr eaLnBrk="1" hangingPunct="1"/>
              <a:t>32</a:t>
            </a:fld>
            <a:endParaRPr lang="ja-JP"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一番下はとりあえずいい</a:t>
            </a:r>
          </a:p>
        </p:txBody>
      </p:sp>
      <p:sp>
        <p:nvSpPr>
          <p:cNvPr id="481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1194F1E8-A025-4C1F-A363-F82050A342C5}" type="slidenum">
              <a:rPr lang="ja-JP" altLang="en-US" smtClean="0"/>
              <a:pPr eaLnBrk="1" hangingPunct="1"/>
              <a:t>33</a:t>
            </a:fld>
            <a:endParaRPr lang="ja-JP"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018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FE0A3068-EAA3-489A-9138-E9127BA67E2F}" type="slidenum">
              <a:rPr lang="ja-JP" altLang="en-US" smtClean="0"/>
              <a:pPr eaLnBrk="1" hangingPunct="1"/>
              <a:t>34</a:t>
            </a:fld>
            <a:endParaRPr lang="en-US"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 2"/>
          <p:cNvSpPr>
            <a:spLocks noGrp="1"/>
          </p:cNvSpPr>
          <p:nvPr>
            <p:ph type="body" idx="1"/>
          </p:nvPr>
        </p:nvSpPr>
        <p:spPr/>
        <p:txBody>
          <a:bodyPr>
            <a:normAutofit lnSpcReduction="10000"/>
          </a:bodyPr>
          <a:lstStyle/>
          <a:p>
            <a:pPr>
              <a:defRPr/>
            </a:pPr>
            <a:endParaRPr lang="ja-JP" altLang="en-US" dirty="0" smtClean="0"/>
          </a:p>
        </p:txBody>
      </p:sp>
      <p:sp>
        <p:nvSpPr>
          <p:cNvPr id="5120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C0DD998B-109E-43C2-A555-B84E62598FFD}" type="slidenum">
              <a:rPr lang="ja-JP" altLang="en-US" smtClean="0"/>
              <a:pPr eaLnBrk="1" hangingPunct="1"/>
              <a:t>35</a:t>
            </a:fld>
            <a:endParaRPr lang="en-US"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smtClean="0"/>
          </a:p>
        </p:txBody>
      </p:sp>
      <p:sp>
        <p:nvSpPr>
          <p:cNvPr id="522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6AF6A223-8854-43D8-834E-BBC65906BF43}" type="slidenum">
              <a:rPr lang="ja-JP" altLang="en-US" smtClean="0"/>
              <a:pPr eaLnBrk="1" hangingPunct="1"/>
              <a:t>36</a:t>
            </a:fld>
            <a:endParaRPr lang="en-US"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ja-JP" smtClean="0"/>
          </a:p>
        </p:txBody>
      </p:sp>
      <p:sp>
        <p:nvSpPr>
          <p:cNvPr id="5427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2CC59085-3CE0-482C-85FE-E56466455C07}" type="slidenum">
              <a:rPr lang="ja-JP" altLang="en-US" smtClean="0"/>
              <a:pPr eaLnBrk="1" hangingPunct="1"/>
              <a:t>37</a:t>
            </a:fld>
            <a:endParaRPr lang="en-US"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smtClean="0"/>
              <a:t>一番下はとりあえずいい</a:t>
            </a:r>
          </a:p>
        </p:txBody>
      </p:sp>
      <p:sp>
        <p:nvSpPr>
          <p:cNvPr id="481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1194F1E8-A025-4C1F-A363-F82050A342C5}" type="slidenum">
              <a:rPr lang="ja-JP" altLang="en-US" smtClean="0"/>
              <a:pPr eaLnBrk="1" hangingPunct="1"/>
              <a:t>38</a:t>
            </a:fld>
            <a:endParaRPr lang="ja-JP"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 1"/>
          <p:cNvSpPr>
            <a:spLocks noGrp="1" noRot="1" noChangeAspect="1" noTextEdit="1"/>
          </p:cNvSpPr>
          <p:nvPr>
            <p:ph type="sldImg"/>
          </p:nvPr>
        </p:nvSpPr>
        <p:spPr>
          <a:ln/>
        </p:spPr>
      </p:sp>
      <p:sp>
        <p:nvSpPr>
          <p:cNvPr id="69635" name="ノート プレースホルダ 2"/>
          <p:cNvSpPr>
            <a:spLocks noGrp="1"/>
          </p:cNvSpPr>
          <p:nvPr>
            <p:ph type="body" idx="1"/>
          </p:nvPr>
        </p:nvSpPr>
        <p:spPr>
          <a:noFill/>
          <a:ln/>
        </p:spPr>
        <p:txBody>
          <a:bodyPr/>
          <a:lstStyle/>
          <a:p>
            <a:r>
              <a:rPr kumimoji="1" lang="ja-JP" altLang="en-US" dirty="0" smtClean="0"/>
              <a:t>デモで見せて静止画は入れない</a:t>
            </a:r>
            <a:endParaRPr kumimoji="1" lang="en-US" altLang="ja-JP" dirty="0" smtClean="0"/>
          </a:p>
          <a:p>
            <a:endParaRPr kumimoji="1" lang="en-US" altLang="ja-JP" smtClean="0"/>
          </a:p>
          <a:p>
            <a:endParaRPr kumimoji="1" lang="ja-JP" altLang="en-US" dirty="0" smtClean="0"/>
          </a:p>
        </p:txBody>
      </p:sp>
      <p:sp>
        <p:nvSpPr>
          <p:cNvPr id="69636" name="スライド番号プレースホルダ 3"/>
          <p:cNvSpPr>
            <a:spLocks noGrp="1"/>
          </p:cNvSpPr>
          <p:nvPr>
            <p:ph type="sldNum" sz="quarter" idx="5"/>
          </p:nvPr>
        </p:nvSpPr>
        <p:spPr>
          <a:noFill/>
        </p:spPr>
        <p:txBody>
          <a:bodyPr/>
          <a:lstStyle/>
          <a:p>
            <a:fld id="{605B420A-5C81-47D6-A2FA-A6EAF59AE445}" type="slidenum">
              <a:rPr lang="ja-JP" altLang="en-US" smtClean="0"/>
              <a:pPr/>
              <a:t>39</a:t>
            </a:fld>
            <a:endParaRPr lang="en-US" altLang="ja-JP"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smtClean="0"/>
          </a:p>
          <a:p>
            <a:r>
              <a:rPr kumimoji="1" lang="ja-JP" altLang="en-US" dirty="0" smtClean="0"/>
              <a:t>ディスプレースメントの説明はいらない</a:t>
            </a:r>
            <a:endParaRPr kumimoji="1" lang="en-US" altLang="ja-JP" dirty="0" smtClean="0"/>
          </a:p>
          <a:p>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608EA82D-F7A9-450D-981C-95FED8E0067D}" type="slidenum">
              <a:rPr lang="ja-JP" altLang="en-US" smtClean="0"/>
              <a:pPr>
                <a:defRPr/>
              </a:pPr>
              <a:t>40</a:t>
            </a:fld>
            <a:endParaRPr lang="en-US" altLang="ja-JP"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representation for repetitive detailed</a:t>
            </a:r>
            <a:r>
              <a:rPr kumimoji="1" lang="en-US" altLang="ja-JP" baseline="0" dirty="0" smtClean="0"/>
              <a:t> </a:t>
            </a:r>
            <a:r>
              <a:rPr kumimoji="1" lang="en-US" altLang="ja-JP" dirty="0" smtClean="0"/>
              <a:t>structures</a:t>
            </a:r>
            <a:r>
              <a:rPr kumimoji="1" lang="en-US" altLang="ja-JP" baseline="0" dirty="0" smtClean="0"/>
              <a:t> </a:t>
            </a:r>
            <a:r>
              <a:rPr kumimoji="1" lang="en-US" altLang="ja-JP" dirty="0" smtClean="0"/>
              <a:t>using</a:t>
            </a:r>
            <a:r>
              <a:rPr kumimoji="1" lang="en-US" altLang="ja-JP" baseline="0" dirty="0" smtClean="0"/>
              <a:t> </a:t>
            </a:r>
            <a:r>
              <a:rPr kumimoji="1" lang="en-US" altLang="ja-JP" dirty="0" smtClean="0"/>
              <a:t>anisotropic solid textures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representation for smooth 3D color</a:t>
            </a:r>
            <a:r>
              <a:rPr kumimoji="1" lang="en-US" altLang="ja-JP" baseline="0" dirty="0" smtClean="0"/>
              <a:t> distributions </a:t>
            </a:r>
            <a:r>
              <a:rPr kumimoji="1" lang="en-US" altLang="ja-JP" dirty="0" smtClean="0"/>
              <a:t>using colored surfaces</a:t>
            </a:r>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3</a:t>
            </a:fld>
            <a:endParaRPr kumimoji="1" lang="ja-JP" altLang="en-US"/>
          </a:p>
        </p:txBody>
      </p:sp>
    </p:spTree>
    <p:extLst>
      <p:ext uri="{BB962C8B-B14F-4D97-AF65-F5344CB8AC3E}">
        <p14:creationId xmlns:p14="http://schemas.microsoft.com/office/powerpoint/2010/main" val="2541383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ロールケーキだけで</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608EA82D-F7A9-450D-981C-95FED8E0067D}" type="slidenum">
              <a:rPr lang="ja-JP" altLang="en-US" smtClean="0"/>
              <a:pPr>
                <a:defRPr/>
              </a:pPr>
              <a:t>42</a:t>
            </a:fld>
            <a:endParaRPr lang="en-US" altLang="ja-JP"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Egg soup!</a:t>
            </a:r>
            <a:endParaRPr kumimoji="1" lang="ja-JP" altLang="en-US" dirty="0"/>
          </a:p>
        </p:txBody>
      </p:sp>
      <p:sp>
        <p:nvSpPr>
          <p:cNvPr id="4" name="スライド番号プレースホルダ 3"/>
          <p:cNvSpPr>
            <a:spLocks noGrp="1"/>
          </p:cNvSpPr>
          <p:nvPr>
            <p:ph type="sldNum" sz="quarter" idx="10"/>
          </p:nvPr>
        </p:nvSpPr>
        <p:spPr/>
        <p:txBody>
          <a:bodyPr/>
          <a:lstStyle/>
          <a:p>
            <a:pPr>
              <a:defRPr/>
            </a:pPr>
            <a:fld id="{608EA82D-F7A9-450D-981C-95FED8E0067D}" type="slidenum">
              <a:rPr lang="ja-JP" altLang="en-US" smtClean="0"/>
              <a:pPr>
                <a:defRPr/>
              </a:pPr>
              <a:t>43</a:t>
            </a:fld>
            <a:endParaRPr lang="en-US" altLang="ja-JP"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44</a:t>
            </a:fld>
            <a:endParaRPr kumimoji="1" lang="ja-JP" altLang="en-US"/>
          </a:p>
        </p:txBody>
      </p:sp>
    </p:spTree>
    <p:extLst>
      <p:ext uri="{BB962C8B-B14F-4D97-AF65-F5344CB8AC3E}">
        <p14:creationId xmlns:p14="http://schemas.microsoft.com/office/powerpoint/2010/main" val="2411580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50</a:t>
            </a:fld>
            <a:endParaRPr kumimoji="1" lang="ja-JP" altLang="en-US"/>
          </a:p>
        </p:txBody>
      </p:sp>
    </p:spTree>
    <p:extLst>
      <p:ext uri="{BB962C8B-B14F-4D97-AF65-F5344CB8AC3E}">
        <p14:creationId xmlns:p14="http://schemas.microsoft.com/office/powerpoint/2010/main" val="2110329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So, how to</a:t>
            </a:r>
            <a:r>
              <a:rPr kumimoji="1" lang="en-US" altLang="ja-JP" baseline="0" dirty="0" smtClean="0"/>
              <a:t> model </a:t>
            </a:r>
            <a:r>
              <a:rPr kumimoji="1" lang="en-US" altLang="ja-JP" dirty="0" smtClean="0"/>
              <a:t>fruit and vegetables?</a:t>
            </a:r>
          </a:p>
          <a:p>
            <a:endParaRPr kumimoji="1" lang="en-US" altLang="ja-JP" dirty="0" smtClean="0"/>
          </a:p>
          <a:p>
            <a:r>
              <a:rPr kumimoji="1" lang="en-US" altLang="ja-JP" baseline="0" dirty="0" smtClean="0"/>
              <a:t>Because the Diffusion Surfaces representation is simple and general, any existing 3D modeling tool could be used, such as 3ds Max and Maya.</a:t>
            </a:r>
          </a:p>
          <a:p>
            <a:r>
              <a:rPr kumimoji="1" lang="en-US" altLang="ja-JP" dirty="0" smtClean="0"/>
              <a:t>But traditional modeling is</a:t>
            </a:r>
            <a:r>
              <a:rPr kumimoji="1" lang="en-US" altLang="ja-JP" baseline="0" dirty="0" smtClean="0"/>
              <a:t> </a:t>
            </a:r>
            <a:r>
              <a:rPr kumimoji="1" lang="en-US" altLang="ja-JP" dirty="0" smtClean="0"/>
              <a:t>tedious especially</a:t>
            </a:r>
            <a:r>
              <a:rPr kumimoji="1" lang="en-US" altLang="ja-JP" baseline="0" dirty="0" smtClean="0"/>
              <a:t> when we want to deal with intricate and repetitive structures of fruit and vegetables.</a:t>
            </a:r>
          </a:p>
          <a:p>
            <a:endParaRPr kumimoji="1" lang="en-US" altLang="ja-JP" dirty="0" smtClean="0"/>
          </a:p>
          <a:p>
            <a:r>
              <a:rPr kumimoji="1" lang="en-US" altLang="ja-JP" dirty="0" smtClean="0"/>
              <a:t>Therefore, we</a:t>
            </a:r>
            <a:r>
              <a:rPr kumimoji="1" lang="en-US" altLang="ja-JP" baseline="0" dirty="0" smtClean="0"/>
              <a:t> exploit rotational symmetry present in most fruit and vegetables to greatly simplify the modeling process.</a:t>
            </a:r>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57</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In particular, we consider two types of rotational symmetry. One is cylindrical symmetry which is typically seen in objects like </a:t>
            </a:r>
            <a:r>
              <a:rPr kumimoji="1" lang="en-US" altLang="ja-JP" baseline="0" dirty="0" smtClean="0"/>
              <a:t>onions, for example. And the other is N-fold symmetry which is typically seen in objects like tomatoes for example. Here, this tomato has 3-fold symmetry.</a:t>
            </a:r>
          </a:p>
          <a:p>
            <a:r>
              <a:rPr kumimoji="1" lang="en-US" altLang="ja-JP" dirty="0" smtClean="0"/>
              <a:t>We</a:t>
            </a:r>
            <a:r>
              <a:rPr kumimoji="1" lang="en-US" altLang="ja-JP" baseline="0" dirty="0" smtClean="0"/>
              <a:t> exploit this classification of rotational symmetry and design the user interfaces accordingly. I’m not going to talk about the details of our user interfaces, please refer to the paper for them, but the basic idea is like this.</a:t>
            </a:r>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58</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baseline="0" dirty="0" smtClean="0"/>
              <a:t>The user first sketches several profile curves in 2D to create 3D shapes.</a:t>
            </a:r>
          </a:p>
          <a:p>
            <a:r>
              <a:rPr kumimoji="1" lang="en-US" altLang="ja-JP" baseline="0" dirty="0" smtClean="0"/>
              <a:t>The user can use images as a guide, and draws several profile curves from different views.</a:t>
            </a:r>
          </a:p>
          <a:p>
            <a:r>
              <a:rPr kumimoji="1" lang="en-US" altLang="ja-JP" baseline="0" dirty="0" smtClean="0"/>
              <a:t>Given these pairs of curves, the system generates 3D surfaces by sweeping.</a:t>
            </a:r>
          </a:p>
          <a:p>
            <a:endParaRPr kumimoji="1" lang="en-US" altLang="ja-JP" baseline="0" dirty="0" smtClean="0"/>
          </a:p>
          <a:p>
            <a:r>
              <a:rPr kumimoji="1" lang="en-US" altLang="ja-JP" baseline="0" dirty="0" smtClean="0"/>
              <a:t>After 3D shapes are created, the user paints colors in 3D.</a:t>
            </a:r>
          </a:p>
          <a:p>
            <a:endParaRPr kumimoji="1" lang="en-US" altLang="ja-JP" baseline="0" dirty="0" smtClean="0"/>
          </a:p>
          <a:p>
            <a:r>
              <a:rPr kumimoji="1" lang="en-US" altLang="ja-JP" baseline="0" dirty="0" smtClean="0"/>
              <a:t>Here I’m going to show you a demo.</a:t>
            </a:r>
          </a:p>
          <a:p>
            <a:endParaRPr kumimoji="1" lang="en-US" altLang="ja-JP" baseline="0" dirty="0" smtClean="0"/>
          </a:p>
          <a:p>
            <a:r>
              <a:rPr kumimoji="1" lang="en-US" altLang="ja-JP" baseline="0" dirty="0" smtClean="0"/>
              <a:t>----(demo begins)----</a:t>
            </a:r>
          </a:p>
          <a:p>
            <a:r>
              <a:rPr kumimoji="1" lang="en-US" altLang="ja-JP" baseline="0" dirty="0" smtClean="0"/>
              <a:t>First I load an image as a guide, and trace some profile curves.</a:t>
            </a:r>
            <a:r>
              <a:rPr kumimoji="1" lang="ja-JP" altLang="en-US" baseline="0" dirty="0" smtClean="0"/>
              <a:t> </a:t>
            </a:r>
            <a:r>
              <a:rPr kumimoji="1" lang="en-US" altLang="ja-JP" baseline="0" dirty="0" smtClean="0"/>
              <a:t>I can use several curve editing tools such as deformation and smoothing. Let’s say I completed the sketching like this.</a:t>
            </a:r>
          </a:p>
          <a:p>
            <a:endParaRPr kumimoji="1" lang="en-US" altLang="ja-JP" baseline="0" dirty="0" smtClean="0"/>
          </a:p>
          <a:p>
            <a:r>
              <a:rPr kumimoji="1" lang="en-US" altLang="ja-JP" baseline="0" dirty="0" smtClean="0"/>
              <a:t>Next I load another image from a different view. Then I move the image to a canonical location, and adjust the angles of the symmetry fold. Now I can start sketching. This curve corresponds to this curve drawn in the previous step. For this curve, I have to draw a set of 3 closed loops because this tomato has 3-fold rotational symmetry. Let’s say I completed the sketching like this.</a:t>
            </a:r>
          </a:p>
          <a:p>
            <a:endParaRPr kumimoji="1" lang="en-US" altLang="ja-JP" baseline="0" dirty="0" smtClean="0"/>
          </a:p>
          <a:p>
            <a:r>
              <a:rPr kumimoji="1" lang="en-US" altLang="ja-JP" baseline="0" dirty="0" smtClean="0"/>
              <a:t>Then the system generates 3D surfaces by sweeping. I can optionally delete some part of the surfaces.</a:t>
            </a:r>
          </a:p>
          <a:p>
            <a:endParaRPr kumimoji="1" lang="en-US" altLang="ja-JP" baseline="0" dirty="0" smtClean="0"/>
          </a:p>
          <a:p>
            <a:r>
              <a:rPr kumimoji="1" lang="en-US" altLang="ja-JP" baseline="0" dirty="0" smtClean="0"/>
              <a:t>Next I specify parameters for distributing small grains. This is important because many fruit and vegetables often have numerous small structures distributed randomly over some base surface regions, like this tomato seed.</a:t>
            </a:r>
          </a:p>
          <a:p>
            <a:endParaRPr kumimoji="1" lang="en-US" altLang="ja-JP" baseline="0" dirty="0" smtClean="0"/>
          </a:p>
          <a:p>
            <a:r>
              <a:rPr kumimoji="1" lang="en-US" altLang="ja-JP" baseline="0" dirty="0" smtClean="0"/>
              <a:t>The next step is painting colors in 3D. I use the guide image and pick up colors from it, and simply paint them over the surfaces.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Note that I can paint different colors for different sides. For this surface, the outer side is brighter than the inner side. For this surface, the outer side is much darker than the inner side.</a:t>
            </a:r>
          </a:p>
          <a:p>
            <a:r>
              <a:rPr kumimoji="1" lang="en-US" altLang="ja-JP" baseline="0" dirty="0" smtClean="0"/>
              <a:t>Let’s say I completed painting colors like this.</a:t>
            </a:r>
          </a:p>
          <a:p>
            <a:endParaRPr kumimoji="1" lang="en-US" altLang="ja-JP" baseline="0" dirty="0" smtClean="0"/>
          </a:p>
          <a:p>
            <a:r>
              <a:rPr kumimoji="1" lang="en-US" altLang="ja-JP" baseline="0" dirty="0" smtClean="0"/>
              <a:t>Now the modeling is done. As an additional benefit of assuming rotational symmetry, the system can instantly generate random variations of models once the user completes modeling. I can also change the number of symmetry folds. Please refer to the paper for the actual algorithm of how we generate</a:t>
            </a:r>
            <a:r>
              <a:rPr kumimoji="1" lang="ja-JP" altLang="en-US" baseline="0" dirty="0" smtClean="0"/>
              <a:t> </a:t>
            </a:r>
            <a:r>
              <a:rPr kumimoji="1" lang="en-US" altLang="ja-JP" baseline="0" dirty="0" smtClean="0"/>
              <a:t>random variations.</a:t>
            </a:r>
          </a:p>
          <a:p>
            <a:endParaRPr kumimoji="1" lang="en-US" altLang="ja-JP" baseline="0" dirty="0" smtClean="0"/>
          </a:p>
          <a:p>
            <a:r>
              <a:rPr kumimoji="1" lang="en-US" altLang="ja-JP" baseline="0" dirty="0" smtClean="0"/>
              <a:t>OK, now we are ready to cut and see the cross-section.</a:t>
            </a:r>
          </a:p>
          <a:p>
            <a:r>
              <a:rPr kumimoji="1" lang="en-US" altLang="ja-JP" baseline="0" dirty="0" smtClean="0"/>
              <a:t>Let me show you another cross-section.</a:t>
            </a:r>
          </a:p>
          <a:p>
            <a:r>
              <a:rPr kumimoji="1" lang="en-US" altLang="ja-JP" baseline="0" dirty="0" smtClean="0"/>
              <a:t>We admit that this does not look super-realistic unfortunately, so we rather opt for non-photorealistic rendering approach. Here we simply apply procedural noise and artistic silhouettes to add more expressivity to the plain color rendering.</a:t>
            </a:r>
          </a:p>
          <a:p>
            <a:endParaRPr kumimoji="1" lang="en-US" altLang="ja-JP" baseline="0" dirty="0" smtClean="0"/>
          </a:p>
          <a:p>
            <a:r>
              <a:rPr kumimoji="1" lang="en-US" altLang="ja-JP" baseline="0" dirty="0" smtClean="0"/>
              <a:t>OK now let’s stop here and go back to the slides.</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baseline="0" dirty="0" smtClean="0"/>
              <a:t>----(demo ends)----</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59</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C9218705-A8C6-4613-AE54-8AAB7C97CA21}" type="slidenum">
              <a:rPr kumimoji="1" lang="ja-JP" altLang="en-US" smtClean="0"/>
              <a:pPr/>
              <a:t>61</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And we</a:t>
            </a:r>
            <a:r>
              <a:rPr kumimoji="1" lang="en-US" altLang="ja-JP" baseline="0" dirty="0" smtClean="0"/>
              <a:t> can easily create a </a:t>
            </a:r>
            <a:r>
              <a:rPr kumimoji="1" lang="en-US" altLang="ja-JP" dirty="0" smtClean="0"/>
              <a:t>scene like this fruit</a:t>
            </a:r>
            <a:r>
              <a:rPr kumimoji="1" lang="en-US" altLang="ja-JP" baseline="0" dirty="0" smtClean="0"/>
              <a:t> bowl</a:t>
            </a:r>
            <a:r>
              <a:rPr kumimoji="1" lang="en-US" altLang="ja-JP" dirty="0" smtClean="0"/>
              <a:t>.</a:t>
            </a:r>
            <a:endParaRPr kumimoji="1" lang="ja-JP" altLang="en-US" dirty="0"/>
          </a:p>
        </p:txBody>
      </p:sp>
      <p:sp>
        <p:nvSpPr>
          <p:cNvPr id="4" name="スライド番号プレースホルダ 3"/>
          <p:cNvSpPr>
            <a:spLocks noGrp="1"/>
          </p:cNvSpPr>
          <p:nvPr>
            <p:ph type="sldNum" sz="quarter" idx="10"/>
          </p:nvPr>
        </p:nvSpPr>
        <p:spPr/>
        <p:txBody>
          <a:bodyPr/>
          <a:lstStyle/>
          <a:p>
            <a:fld id="{C0A330FC-C3A1-468E-BDCF-53CBC41BDEFE}" type="slidenum">
              <a:rPr kumimoji="1" lang="ja-JP" altLang="en-US" smtClean="0"/>
              <a:pPr/>
              <a:t>67</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Of course we tried to model</a:t>
            </a:r>
            <a:r>
              <a:rPr kumimoji="1" lang="en-US" altLang="ja-JP" baseline="0" dirty="0" smtClean="0"/>
              <a:t> objects other than fruit, and here are two experimental results, volcano and kidney.</a:t>
            </a:r>
          </a:p>
        </p:txBody>
      </p:sp>
      <p:sp>
        <p:nvSpPr>
          <p:cNvPr id="4" name="スライド番号プレースホルダ 3"/>
          <p:cNvSpPr>
            <a:spLocks noGrp="1"/>
          </p:cNvSpPr>
          <p:nvPr>
            <p:ph type="sldNum" sz="quarter" idx="10"/>
          </p:nvPr>
        </p:nvSpPr>
        <p:spPr/>
        <p:txBody>
          <a:bodyPr/>
          <a:lstStyle/>
          <a:p>
            <a:fld id="{C9218705-A8C6-4613-AE54-8AAB7C97CA21}" type="slidenum">
              <a:rPr kumimoji="1" lang="ja-JP" altLang="en-US" smtClean="0"/>
              <a:pPr/>
              <a:t>68</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11</a:t>
            </a:fld>
            <a:endParaRPr kumimoji="1" lang="ja-JP" altLang="en-US"/>
          </a:p>
        </p:txBody>
      </p:sp>
    </p:spTree>
    <p:extLst>
      <p:ext uri="{BB962C8B-B14F-4D97-AF65-F5344CB8AC3E}">
        <p14:creationId xmlns:p14="http://schemas.microsoft.com/office/powerpoint/2010/main" val="3647437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70</a:t>
            </a:fld>
            <a:endParaRPr kumimoji="1" lang="ja-JP" altLang="en-US"/>
          </a:p>
        </p:txBody>
      </p:sp>
    </p:spTree>
    <p:extLst>
      <p:ext uri="{BB962C8B-B14F-4D97-AF65-F5344CB8AC3E}">
        <p14:creationId xmlns:p14="http://schemas.microsoft.com/office/powerpoint/2010/main" val="4054948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71</a:t>
            </a:fld>
            <a:endParaRPr kumimoji="1" lang="ja-JP" altLang="en-US"/>
          </a:p>
        </p:txBody>
      </p:sp>
    </p:spTree>
    <p:extLst>
      <p:ext uri="{BB962C8B-B14F-4D97-AF65-F5344CB8AC3E}">
        <p14:creationId xmlns:p14="http://schemas.microsoft.com/office/powerpoint/2010/main" val="16700343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73</a:t>
            </a:fld>
            <a:endParaRPr kumimoji="1" lang="ja-JP" altLang="en-US"/>
          </a:p>
        </p:txBody>
      </p:sp>
    </p:spTree>
    <p:extLst>
      <p:ext uri="{BB962C8B-B14F-4D97-AF65-F5344CB8AC3E}">
        <p14:creationId xmlns:p14="http://schemas.microsoft.com/office/powerpoint/2010/main" val="212840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12</a:t>
            </a:fld>
            <a:endParaRPr kumimoji="1" lang="ja-JP" altLang="en-US"/>
          </a:p>
        </p:txBody>
      </p:sp>
    </p:spTree>
    <p:extLst>
      <p:ext uri="{BB962C8B-B14F-4D97-AF65-F5344CB8AC3E}">
        <p14:creationId xmlns:p14="http://schemas.microsoft.com/office/powerpoint/2010/main" val="358478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dirty="0" smtClean="0"/>
              <a:t>（この図は良くないかも・・・）</a:t>
            </a:r>
            <a:endParaRPr kumimoji="1" lang="ja-JP" altLang="en-US" dirty="0" smtClean="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14</a:t>
            </a:fld>
            <a:endParaRPr kumimoji="1" lang="ja-JP" altLang="en-US"/>
          </a:p>
        </p:txBody>
      </p:sp>
    </p:spTree>
    <p:extLst>
      <p:ext uri="{BB962C8B-B14F-4D97-AF65-F5344CB8AC3E}">
        <p14:creationId xmlns:p14="http://schemas.microsoft.com/office/powerpoint/2010/main" val="1875376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21</a:t>
            </a:fld>
            <a:endParaRPr kumimoji="1" lang="ja-JP" altLang="en-US"/>
          </a:p>
        </p:txBody>
      </p:sp>
    </p:spTree>
    <p:extLst>
      <p:ext uri="{BB962C8B-B14F-4D97-AF65-F5344CB8AC3E}">
        <p14:creationId xmlns:p14="http://schemas.microsoft.com/office/powerpoint/2010/main" val="124781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提案</a:t>
            </a:r>
            <a:r>
              <a:rPr kumimoji="1" lang="en-US" altLang="ja-JP" dirty="0" smtClean="0"/>
              <a:t>UI</a:t>
            </a:r>
            <a:r>
              <a:rPr kumimoji="1" lang="ja-JP" altLang="en-US" dirty="0" smtClean="0"/>
              <a:t>でありとあらゆるベクトル場（</a:t>
            </a:r>
            <a:r>
              <a:rPr kumimoji="1" lang="en-US" altLang="ja-JP" dirty="0" smtClean="0"/>
              <a:t>frame</a:t>
            </a:r>
            <a:r>
              <a:rPr kumimoji="1" lang="ja-JP" altLang="en-US" dirty="0" smtClean="0"/>
              <a:t>場）を作れるの？という問に対する答えのつもり。</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23</a:t>
            </a:fld>
            <a:endParaRPr kumimoji="1" lang="ja-JP" altLang="en-US"/>
          </a:p>
        </p:txBody>
      </p:sp>
    </p:spTree>
    <p:extLst>
      <p:ext uri="{BB962C8B-B14F-4D97-AF65-F5344CB8AC3E}">
        <p14:creationId xmlns:p14="http://schemas.microsoft.com/office/powerpoint/2010/main" val="49732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24</a:t>
            </a:fld>
            <a:endParaRPr kumimoji="1" lang="ja-JP" altLang="en-US"/>
          </a:p>
        </p:txBody>
      </p:sp>
    </p:spTree>
    <p:extLst>
      <p:ext uri="{BB962C8B-B14F-4D97-AF65-F5344CB8AC3E}">
        <p14:creationId xmlns:p14="http://schemas.microsoft.com/office/powerpoint/2010/main" val="129036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3E1C649-0DBC-4BE2-9FE2-2D3AABCB83A4}" type="slidenum">
              <a:rPr kumimoji="1" lang="ja-JP" altLang="en-US" smtClean="0"/>
              <a:t>25</a:t>
            </a:fld>
            <a:endParaRPr kumimoji="1" lang="ja-JP" altLang="en-US"/>
          </a:p>
        </p:txBody>
      </p:sp>
    </p:spTree>
    <p:extLst>
      <p:ext uri="{BB962C8B-B14F-4D97-AF65-F5344CB8AC3E}">
        <p14:creationId xmlns:p14="http://schemas.microsoft.com/office/powerpoint/2010/main" val="3081366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F59BFD9-ED01-4C5C-99E7-B416783FA6FA}" type="datetime1">
              <a:rPr kumimoji="1" lang="ja-JP" altLang="en-US" smtClean="0"/>
              <a:t>2012/1/28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193519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63963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52342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4188B79-4291-49AA-9744-196F7E2BEE50}" type="datetime1">
              <a:rPr kumimoji="1" lang="ja-JP" altLang="en-US" smtClean="0"/>
              <a:t>2012/1/28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26786279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94B24C5-B2E1-4FBD-885F-7D0733E14178}" type="datetime1">
              <a:rPr kumimoji="1" lang="ja-JP" altLang="en-US" smtClean="0"/>
              <a:t>2012/1/28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97790457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882AC59-0761-4840-B3E0-6C27D4189FE5}" type="datetime1">
              <a:rPr kumimoji="1" lang="ja-JP" altLang="en-US" smtClean="0"/>
              <a:t>2012/1/28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802547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6394722"/>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6394722"/>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58EC43A-BBB5-45DE-BAEB-F650366C4468}" type="datetime1">
              <a:rPr kumimoji="1" lang="ja-JP" altLang="en-US" smtClean="0"/>
              <a:t>2012/1/28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186360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E57EFEC-8C47-4C28-984F-F2CFC5282FDB}" type="datetime1">
              <a:rPr kumimoji="1" lang="ja-JP" altLang="en-US" smtClean="0"/>
              <a:t>2012/1/28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96440919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コンテンツのみ">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304800"/>
            <a:ext cx="8229600" cy="640080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4" name="日付プレースホルダー 3"/>
          <p:cNvSpPr>
            <a:spLocks noGrp="1"/>
          </p:cNvSpPr>
          <p:nvPr>
            <p:ph type="dt" sz="half" idx="10"/>
          </p:nvPr>
        </p:nvSpPr>
        <p:spPr/>
        <p:txBody>
          <a:bodyPr/>
          <a:lstStyle/>
          <a:p>
            <a:fld id="{12CE45C7-7A5E-4198-970D-37E56FD7A5BF}" type="datetime1">
              <a:rPr kumimoji="1" lang="ja-JP" altLang="en-US" smtClean="0"/>
              <a:t>2012/1/28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4495521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69EBAE4-8323-401A-BFA7-51B36D199495}" type="datetime1">
              <a:rPr kumimoji="1" lang="ja-JP" altLang="en-US" smtClean="0"/>
              <a:t>2012/1/28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3147514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50691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50691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C0B3EFB-FD61-4DE6-91E0-E92BACAEA2E5}" type="datetime1">
              <a:rPr kumimoji="1" lang="ja-JP" altLang="en-US" smtClean="0"/>
              <a:t>2012/1/28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3854931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4"/>
            <a:ext cx="4040188" cy="44944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4"/>
            <a:ext cx="4041775" cy="44944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EDA5A16-F2E6-4C83-A2C8-2390D098DDE5}" type="datetime1">
              <a:rPr kumimoji="1" lang="ja-JP" altLang="en-US" smtClean="0"/>
              <a:t>2012/1/28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2520887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279EA428-6FC5-4ACD-BF1F-661AF5DE6CCF}" type="datetime1">
              <a:rPr kumimoji="1" lang="ja-JP" altLang="en-US" smtClean="0"/>
              <a:t>2012/1/28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4968795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タイトルのみ（中央）">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92896"/>
            <a:ext cx="8229600" cy="1143000"/>
          </a:xfrm>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90B288D6-2F10-4C61-8F59-12835ED2AC77}" type="datetime1">
              <a:rPr kumimoji="1" lang="ja-JP" altLang="en-US" smtClean="0"/>
              <a:t>2012/1/28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41612323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7AF213F-89F4-4CC6-B904-E00E017E11C0}" type="datetime1">
              <a:rPr kumimoji="1" lang="ja-JP" altLang="en-US" smtClean="0"/>
              <a:t>2012/1/28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5285585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510540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2816" y="650249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CD537-389E-48A7-AAA4-FD7B13A57D15}" type="datetime1">
              <a:rPr kumimoji="1" lang="ja-JP" altLang="en-US" smtClean="0"/>
              <a:t>2012/1/28</a:t>
            </a:fld>
            <a:endParaRPr kumimoji="1" lang="ja-JP" altLang="en-US"/>
          </a:p>
        </p:txBody>
      </p:sp>
      <p:sp>
        <p:nvSpPr>
          <p:cNvPr id="5" name="フッター プレースホルダー 4"/>
          <p:cNvSpPr>
            <a:spLocks noGrp="1"/>
          </p:cNvSpPr>
          <p:nvPr>
            <p:ph type="ftr" sz="quarter" idx="3"/>
          </p:nvPr>
        </p:nvSpPr>
        <p:spPr>
          <a:xfrm>
            <a:off x="3124200" y="650249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4232" y="650249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321039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31.png"/><Relationship Id="rId12"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image" Target="../media/image36.png"/><Relationship Id="rId10"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1.png"/><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4.png"/><Relationship Id="rId9"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jpeg"/></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12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image" Target="../media/image32.png"/><Relationship Id="rId1" Type="http://schemas.openxmlformats.org/officeDocument/2006/relationships/slideLayout" Target="../slideLayouts/slideLayout9.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127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9.xml"/><Relationship Id="rId5" Type="http://schemas.openxmlformats.org/officeDocument/2006/relationships/image" Target="../media/image144.png"/><Relationship Id="rId4" Type="http://schemas.openxmlformats.org/officeDocument/2006/relationships/image" Target="../media/image143.png"/></Relationships>
</file>

<file path=ppt/slides/_rels/slide5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jpeg"/><Relationship Id="rId4" Type="http://schemas.openxmlformats.org/officeDocument/2006/relationships/image" Target="../media/image146.jpeg"/></Relationships>
</file>

<file path=ppt/slides/_rels/slide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png"/></Relationships>
</file>

<file path=ppt/slides/_rels/slide5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12" Type="http://schemas.openxmlformats.org/officeDocument/2006/relationships/image" Target="../media/image15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55.jpeg"/><Relationship Id="rId11" Type="http://schemas.openxmlformats.org/officeDocument/2006/relationships/image" Target="../media/image145.jpeg"/><Relationship Id="rId5" Type="http://schemas.openxmlformats.org/officeDocument/2006/relationships/image" Target="../media/image154.png"/><Relationship Id="rId10" Type="http://schemas.openxmlformats.org/officeDocument/2006/relationships/image" Target="../media/image151.jpeg"/><Relationship Id="rId4" Type="http://schemas.openxmlformats.org/officeDocument/2006/relationships/image" Target="../media/image153.png"/><Relationship Id="rId9" Type="http://schemas.openxmlformats.org/officeDocument/2006/relationships/image" Target="../media/image15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ideo" Target="file:///C:\Users\kenshi\Documents\material%20-%20presentations\asia2010\video_apple.avi" TargetMode="External"/><Relationship Id="rId5" Type="http://schemas.openxmlformats.org/officeDocument/2006/relationships/image" Target="../media/image162.png"/><Relationship Id="rId4" Type="http://schemas.openxmlformats.org/officeDocument/2006/relationships/image" Target="../media/image161.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video" Target="file:///C:\Users\kenshi\Documents\material%20-%20presentations\asia2010\video_strawberry.avi" TargetMode="External"/><Relationship Id="rId4" Type="http://schemas.openxmlformats.org/officeDocument/2006/relationships/image" Target="../media/image164.png"/></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7.xml"/><Relationship Id="rId1" Type="http://schemas.openxmlformats.org/officeDocument/2006/relationships/video" Target="file:///C:\Users\kenshi\Documents\material%20-%20presentations\asia2010\video_kiwi.avi" TargetMode="External"/><Relationship Id="rId5" Type="http://schemas.openxmlformats.org/officeDocument/2006/relationships/image" Target="../media/image31.png"/><Relationship Id="rId4" Type="http://schemas.openxmlformats.org/officeDocument/2006/relationships/image" Target="../media/image166.png"/></Relationships>
</file>

<file path=ppt/slides/_rels/slide6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7.xml"/><Relationship Id="rId1" Type="http://schemas.openxmlformats.org/officeDocument/2006/relationships/video" Target="file:///C:\Users\kenshi\Documents\material%20-%20presentations\asia2010\video_pepper.avi" TargetMode="External"/><Relationship Id="rId4" Type="http://schemas.openxmlformats.org/officeDocument/2006/relationships/image" Target="../media/image168.png"/></Relationships>
</file>

<file path=ppt/slides/_rels/slide6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7.xml"/><Relationship Id="rId1" Type="http://schemas.openxmlformats.org/officeDocument/2006/relationships/video" Target="file:///C:\Users\kenshi\Documents\material%20-%20presentations\asia2010\video_cucumber.avi" TargetMode="External"/><Relationship Id="rId4" Type="http://schemas.openxmlformats.org/officeDocument/2006/relationships/image" Target="../media/image170.png"/></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video" Target="file:///C:\Users\kenshi\Documents\material%20-%20presentations\asia2010\video_okra.avi" TargetMode="External"/><Relationship Id="rId4" Type="http://schemas.openxmlformats.org/officeDocument/2006/relationships/image" Target="../media/image172.png"/></Relationships>
</file>

<file path=ppt/slides/_rels/slide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31.png"/><Relationship Id="rId4" Type="http://schemas.openxmlformats.org/officeDocument/2006/relationships/image" Target="../media/image3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179.png"/><Relationship Id="rId4" Type="http://schemas.openxmlformats.org/officeDocument/2006/relationships/image" Target="../media/image178.png"/></Relationships>
</file>

<file path=ppt/slides/_rels/slide7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31.png"/></Relationships>
</file>

<file path=ppt/slides/_rels/slide7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183.png"/><Relationship Id="rId5" Type="http://schemas.microsoft.com/office/2007/relationships/hdphoto" Target="../media/hdphoto1.wdp"/><Relationship Id="rId10" Type="http://schemas.openxmlformats.org/officeDocument/2006/relationships/image" Target="../media/image185.png"/><Relationship Id="rId4" Type="http://schemas.openxmlformats.org/officeDocument/2006/relationships/image" Target="../media/image182.png"/><Relationship Id="rId9" Type="http://schemas.microsoft.com/office/2007/relationships/hdphoto" Target="../media/hdphoto3.wdp"/></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おことわり</a:t>
            </a:r>
            <a:endParaRPr kumimoji="1" lang="ja-JP" altLang="en-US" dirty="0"/>
          </a:p>
        </p:txBody>
      </p:sp>
      <p:sp>
        <p:nvSpPr>
          <p:cNvPr id="3" name="コンテンツ プレースホルダー 2"/>
          <p:cNvSpPr>
            <a:spLocks noGrp="1"/>
          </p:cNvSpPr>
          <p:nvPr>
            <p:ph idx="1"/>
          </p:nvPr>
        </p:nvSpPr>
        <p:spPr/>
        <p:txBody>
          <a:bodyPr/>
          <a:lstStyle/>
          <a:p>
            <a:r>
              <a:rPr lang="ja-JP" altLang="en-US" dirty="0"/>
              <a:t>先生方のご指摘</a:t>
            </a:r>
            <a:r>
              <a:rPr lang="ja-JP" altLang="en-US" dirty="0" smtClean="0"/>
              <a:t>を</a:t>
            </a:r>
            <a:r>
              <a:rPr lang="ja-JP" altLang="en-US" dirty="0"/>
              <a:t>受け</a:t>
            </a:r>
            <a:r>
              <a:rPr lang="ja-JP" altLang="en-US" dirty="0" smtClean="0"/>
              <a:t>、発表スライドの</a:t>
            </a:r>
            <a:r>
              <a:rPr kumimoji="1" lang="ja-JP" altLang="en-US" dirty="0" smtClean="0"/>
              <a:t>内容は</a:t>
            </a:r>
            <a:r>
              <a:rPr lang="ja-JP" altLang="en-US" dirty="0" smtClean="0"/>
              <a:t>論文</a:t>
            </a:r>
            <a:r>
              <a:rPr lang="ja-JP" altLang="en-US" dirty="0"/>
              <a:t>提出時</a:t>
            </a:r>
            <a:r>
              <a:rPr lang="ja-JP" altLang="en-US" dirty="0" smtClean="0"/>
              <a:t>の内容とは若干</a:t>
            </a:r>
            <a:r>
              <a:rPr kumimoji="1" lang="ja-JP" altLang="en-US" dirty="0" smtClean="0"/>
              <a:t>異なったものとなっています。</a:t>
            </a:r>
            <a:endParaRPr kumimoji="1" lang="en-US" altLang="ja-JP" dirty="0" smtClean="0"/>
          </a:p>
          <a:p>
            <a:pPr lvl="1"/>
            <a:r>
              <a:rPr kumimoji="1" lang="ja-JP" altLang="en-US" dirty="0" smtClean="0"/>
              <a:t>不完全な論文をお渡ししてしまい、申し訳ありません。</a:t>
            </a:r>
            <a:endParaRPr kumimoji="1" lang="en-US" altLang="ja-JP" dirty="0" smtClean="0"/>
          </a:p>
          <a:p>
            <a:endParaRPr lang="en-US" altLang="ja-JP" dirty="0" smtClean="0"/>
          </a:p>
          <a:p>
            <a:r>
              <a:rPr lang="ja-JP" altLang="en-US" dirty="0" smtClean="0"/>
              <a:t>後ほどこれらの変更を論文に反映いたします。</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a:t>
            </a:fld>
            <a:endParaRPr kumimoji="1" lang="ja-JP" altLang="en-US"/>
          </a:p>
        </p:txBody>
      </p:sp>
    </p:spTree>
    <p:extLst>
      <p:ext uri="{BB962C8B-B14F-4D97-AF65-F5344CB8AC3E}">
        <p14:creationId xmlns:p14="http://schemas.microsoft.com/office/powerpoint/2010/main" val="886492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明示的な三次元ボリュームによる方法</a:t>
            </a:r>
            <a:endParaRPr lang="en-US" altLang="ja-JP" sz="3600" dirty="0"/>
          </a:p>
        </p:txBody>
      </p:sp>
      <p:sp>
        <p:nvSpPr>
          <p:cNvPr id="3" name="コンテンツ プレースホルダー 2"/>
          <p:cNvSpPr>
            <a:spLocks noGrp="1"/>
          </p:cNvSpPr>
          <p:nvPr>
            <p:ph idx="1"/>
          </p:nvPr>
        </p:nvSpPr>
        <p:spPr/>
        <p:txBody>
          <a:bodyPr>
            <a:normAutofit/>
          </a:bodyPr>
          <a:lstStyle/>
          <a:p>
            <a:r>
              <a:rPr lang="ja-JP" altLang="en-US" dirty="0" smtClean="0"/>
              <a:t>長所</a:t>
            </a:r>
            <a:endParaRPr lang="en-US" altLang="ja-JP" dirty="0" smtClean="0"/>
          </a:p>
          <a:p>
            <a:pPr lvl="1"/>
            <a:r>
              <a:rPr lang="ja-JP" altLang="en-US" dirty="0" smtClean="0"/>
              <a:t>一般的な物体内部</a:t>
            </a:r>
            <a:r>
              <a:rPr lang="en-US" altLang="ja-JP" dirty="0" smtClean="0"/>
              <a:t/>
            </a:r>
            <a:br>
              <a:rPr lang="en-US" altLang="ja-JP" dirty="0" smtClean="0"/>
            </a:br>
            <a:r>
              <a:rPr lang="ja-JP" altLang="en-US" dirty="0" smtClean="0"/>
              <a:t>の構造を表せる</a:t>
            </a:r>
            <a:endParaRPr lang="en-US" altLang="ja-JP" dirty="0" smtClean="0"/>
          </a:p>
          <a:p>
            <a:pPr lvl="3"/>
            <a:endParaRPr lang="en-US" altLang="ja-JP" dirty="0" smtClean="0"/>
          </a:p>
          <a:p>
            <a:r>
              <a:rPr lang="ja-JP" altLang="en-US" dirty="0" smtClean="0"/>
              <a:t>短所</a:t>
            </a:r>
            <a:r>
              <a:rPr lang="ja-JP" altLang="en-US" dirty="0"/>
              <a:t>（</a:t>
            </a:r>
            <a:r>
              <a:rPr lang="ja-JP" altLang="en-US" dirty="0" smtClean="0"/>
              <a:t>難しさ）</a:t>
            </a:r>
            <a:endParaRPr lang="en-US" altLang="ja-JP" dirty="0"/>
          </a:p>
          <a:p>
            <a:pPr lvl="1"/>
            <a:r>
              <a:rPr lang="ja-JP" altLang="en-US" dirty="0" smtClean="0"/>
              <a:t>三次元的</a:t>
            </a:r>
            <a:r>
              <a:rPr lang="ja-JP" altLang="en-US" dirty="0"/>
              <a:t>な広がりを持った情報</a:t>
            </a:r>
            <a:r>
              <a:rPr lang="ja-JP" altLang="en-US" dirty="0" smtClean="0"/>
              <a:t>を直接指定</a:t>
            </a:r>
            <a:r>
              <a:rPr lang="ja-JP" altLang="en-US" dirty="0"/>
              <a:t>すること</a:t>
            </a:r>
            <a:r>
              <a:rPr lang="ja-JP" altLang="en-US" dirty="0" smtClean="0"/>
              <a:t>が難しい</a:t>
            </a:r>
            <a:endParaRPr lang="en-US" altLang="ja-JP" dirty="0" smtClean="0"/>
          </a:p>
          <a:p>
            <a:pPr lvl="1"/>
            <a:r>
              <a:rPr lang="ja-JP" altLang="en-US" dirty="0" smtClean="0"/>
              <a:t>データ量</a:t>
            </a:r>
            <a:r>
              <a:rPr lang="ja-JP" altLang="en-US" dirty="0"/>
              <a:t>・</a:t>
            </a:r>
            <a:r>
              <a:rPr lang="ja-JP" altLang="en-US" dirty="0" smtClean="0"/>
              <a:t>計算コストが膨大になる</a:t>
            </a:r>
            <a:endParaRPr lang="en-US" altLang="ja-JP" dirty="0" smtClean="0"/>
          </a:p>
          <a:p>
            <a:pPr lvl="4"/>
            <a:endParaRPr lang="en-US" altLang="ja-JP" dirty="0" smtClean="0"/>
          </a:p>
          <a:p>
            <a:r>
              <a:rPr lang="ja-JP" altLang="en-US" dirty="0" smtClean="0"/>
              <a:t>本研究が取り組むもの</a:t>
            </a:r>
            <a:endParaRPr lang="en-US" altLang="ja-JP" dirty="0" smtClean="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10</a:t>
            </a:fld>
            <a:endParaRPr lang="ja-JP" altLang="en-US"/>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3731" y="1216737"/>
            <a:ext cx="1902495" cy="1839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638" y="1903030"/>
            <a:ext cx="532551" cy="5282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テキスト ボックス 15"/>
          <p:cNvSpPr txBox="1"/>
          <p:nvPr/>
        </p:nvSpPr>
        <p:spPr>
          <a:xfrm>
            <a:off x="4331925" y="3009146"/>
            <a:ext cx="2184291" cy="707886"/>
          </a:xfrm>
          <a:prstGeom prst="rect">
            <a:avLst/>
          </a:prstGeom>
          <a:noFill/>
        </p:spPr>
        <p:txBody>
          <a:bodyPr wrap="square" rtlCol="0">
            <a:spAutoFit/>
          </a:bodyPr>
          <a:lstStyle/>
          <a:p>
            <a:pPr algn="ctr"/>
            <a:r>
              <a:rPr lang="ja-JP" altLang="en-US" sz="2000" dirty="0"/>
              <a:t>ソリッド</a:t>
            </a:r>
            <a:r>
              <a:rPr lang="ja-JP" altLang="en-US" sz="2000" dirty="0" smtClean="0"/>
              <a:t>テクスチャ</a:t>
            </a:r>
            <a:endParaRPr lang="en-US" altLang="ja-JP" sz="2000" dirty="0" smtClean="0"/>
          </a:p>
          <a:p>
            <a:pPr algn="ctr"/>
            <a:r>
              <a:rPr lang="ja-JP" altLang="en-US" sz="2000" dirty="0" smtClean="0"/>
              <a:t>の合成</a:t>
            </a:r>
            <a:r>
              <a:rPr kumimoji="1" lang="en-US" altLang="ja-JP" sz="2000" dirty="0" smtClean="0"/>
              <a:t>[Kopf07]</a:t>
            </a:r>
            <a:endParaRPr kumimoji="1" lang="ja-JP" altLang="en-US" sz="2000" dirty="0"/>
          </a:p>
        </p:txBody>
      </p:sp>
      <p:pic>
        <p:nvPicPr>
          <p:cNvPr id="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1156" y="2492896"/>
            <a:ext cx="521033" cy="5210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7575" y="1328926"/>
            <a:ext cx="2025703" cy="1681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6756291" y="3009146"/>
            <a:ext cx="2228272" cy="707886"/>
          </a:xfrm>
          <a:prstGeom prst="rect">
            <a:avLst/>
          </a:prstGeom>
          <a:noFill/>
        </p:spPr>
        <p:txBody>
          <a:bodyPr wrap="square" rtlCol="0">
            <a:spAutoFit/>
          </a:bodyPr>
          <a:lstStyle/>
          <a:p>
            <a:pPr algn="ctr"/>
            <a:r>
              <a:rPr kumimoji="1" lang="ja-JP" altLang="en-US" sz="2000" dirty="0" smtClean="0"/>
              <a:t>物体内部の</a:t>
            </a:r>
            <a:endParaRPr kumimoji="1" lang="en-US" altLang="ja-JP" sz="2000" dirty="0" smtClean="0"/>
          </a:p>
          <a:p>
            <a:pPr algn="ctr"/>
            <a:r>
              <a:rPr kumimoji="1" lang="ja-JP" altLang="en-US" sz="2000" dirty="0" smtClean="0"/>
              <a:t>領域分割</a:t>
            </a:r>
            <a:r>
              <a:rPr kumimoji="1" lang="en-US" altLang="ja-JP" sz="2000" dirty="0" smtClean="0"/>
              <a:t>[Wang11]</a:t>
            </a:r>
            <a:endParaRPr kumimoji="1" lang="ja-JP" altLang="en-US" sz="2000" dirty="0"/>
          </a:p>
        </p:txBody>
      </p:sp>
    </p:spTree>
    <p:extLst>
      <p:ext uri="{BB962C8B-B14F-4D97-AF65-F5344CB8AC3E}">
        <p14:creationId xmlns:p14="http://schemas.microsoft.com/office/powerpoint/2010/main" val="410266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28593" y="4149080"/>
            <a:ext cx="3963887" cy="267009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4928593" y="1436583"/>
            <a:ext cx="3963887" cy="25807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lang="ja-JP" altLang="en-US" dirty="0"/>
              <a:t>明示的な三次元</a:t>
            </a:r>
            <a:r>
              <a:rPr lang="ja-JP" altLang="en-US" dirty="0" smtClean="0"/>
              <a:t>ボリュームを表現</a:t>
            </a:r>
            <a:r>
              <a:rPr lang="en-US" altLang="ja-JP" dirty="0" smtClean="0"/>
              <a:t/>
            </a:r>
            <a:br>
              <a:rPr lang="en-US" altLang="ja-JP" dirty="0" smtClean="0"/>
            </a:br>
            <a:r>
              <a:rPr lang="ja-JP" altLang="en-US" dirty="0" smtClean="0"/>
              <a:t>するための二つの</a:t>
            </a:r>
            <a:r>
              <a:rPr lang="ja-JP" altLang="en-US" dirty="0"/>
              <a:t>アプローチ</a:t>
            </a:r>
            <a:endParaRPr kumimoji="1" lang="ja-JP" altLang="en-US" dirty="0"/>
          </a:p>
        </p:txBody>
      </p:sp>
      <p:grpSp>
        <p:nvGrpSpPr>
          <p:cNvPr id="8" name="グループ化 7" hidden="1"/>
          <p:cNvGrpSpPr/>
          <p:nvPr/>
        </p:nvGrpSpPr>
        <p:grpSpPr>
          <a:xfrm>
            <a:off x="5220072" y="5069306"/>
            <a:ext cx="3471947" cy="1237335"/>
            <a:chOff x="5220072" y="5069306"/>
            <a:chExt cx="3471947" cy="1237335"/>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1914"/>
            <a:stretch/>
          </p:blipFill>
          <p:spPr bwMode="auto">
            <a:xfrm>
              <a:off x="5220072" y="5069307"/>
              <a:ext cx="1104283" cy="12373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39377"/>
            <a:stretch/>
          </p:blipFill>
          <p:spPr bwMode="auto">
            <a:xfrm>
              <a:off x="6349206" y="5069307"/>
              <a:ext cx="1191356" cy="12373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6939"/>
            <a:stretch/>
          </p:blipFill>
          <p:spPr bwMode="auto">
            <a:xfrm>
              <a:off x="7565414" y="5069306"/>
              <a:ext cx="1126605" cy="123733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389" y="5085184"/>
            <a:ext cx="1716514" cy="15121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1369" y="5085184"/>
            <a:ext cx="1620998" cy="151216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2343695"/>
            <a:ext cx="1314541" cy="130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64710" y="2354129"/>
            <a:ext cx="1327440" cy="1284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4928593" y="1436583"/>
            <a:ext cx="4133679" cy="1200329"/>
          </a:xfrm>
          <a:prstGeom prst="rect">
            <a:avLst/>
          </a:prstGeom>
          <a:noFill/>
        </p:spPr>
        <p:txBody>
          <a:bodyPr wrap="square" rtlCol="0">
            <a:spAutoFit/>
          </a:bodyPr>
          <a:lstStyle/>
          <a:p>
            <a:r>
              <a:rPr lang="ja-JP" altLang="en-US" sz="2400" dirty="0" smtClean="0"/>
              <a:t>（４章</a:t>
            </a:r>
            <a:r>
              <a:rPr lang="ja-JP" altLang="en-US" sz="2400" dirty="0"/>
              <a:t>）異方性ソリッドテクスチャによる繰返しのある微細構造の表現</a:t>
            </a:r>
          </a:p>
        </p:txBody>
      </p:sp>
      <p:sp>
        <p:nvSpPr>
          <p:cNvPr id="11" name="正方形/長方形 10"/>
          <p:cNvSpPr/>
          <p:nvPr/>
        </p:nvSpPr>
        <p:spPr>
          <a:xfrm>
            <a:off x="4928592" y="4149080"/>
            <a:ext cx="3963888" cy="1200329"/>
          </a:xfrm>
          <a:prstGeom prst="rect">
            <a:avLst/>
          </a:prstGeom>
        </p:spPr>
        <p:txBody>
          <a:bodyPr wrap="square">
            <a:spAutoFit/>
          </a:bodyPr>
          <a:lstStyle/>
          <a:p>
            <a:r>
              <a:rPr lang="ja-JP" altLang="en-US" sz="2400" dirty="0"/>
              <a:t>（５章）色付きサーフェスによる滑らかな三次元色分布の表現</a:t>
            </a:r>
            <a:endParaRPr lang="en-US" altLang="ja-JP" sz="2400" dirty="0"/>
          </a:p>
        </p:txBody>
      </p:sp>
      <p:pic>
        <p:nvPicPr>
          <p:cNvPr id="23" name="Picture 5"/>
          <p:cNvPicPr>
            <a:picLocks noChangeAspect="1" noChangeArrowheads="1"/>
          </p:cNvPicPr>
          <p:nvPr/>
        </p:nvPicPr>
        <p:blipFill>
          <a:blip r:embed="rId10">
            <a:clrChange>
              <a:clrFrom>
                <a:srgbClr val="FFFFFF"/>
              </a:clrFrom>
              <a:clrTo>
                <a:srgbClr val="FFFFFF">
                  <a:alpha val="0"/>
                </a:srgbClr>
              </a:clrTo>
            </a:clrChange>
            <a:lum bright="-5000" contrast="5000"/>
          </a:blip>
          <a:srcRect/>
          <a:stretch>
            <a:fillRect/>
          </a:stretch>
        </p:blipFill>
        <p:spPr bwMode="auto">
          <a:xfrm>
            <a:off x="7020272" y="2492896"/>
            <a:ext cx="1656184" cy="1531256"/>
          </a:xfrm>
          <a:prstGeom prst="rect">
            <a:avLst/>
          </a:prstGeom>
          <a:noFill/>
          <a:ln w="9525">
            <a:noFill/>
            <a:miter lim="800000"/>
            <a:headEnd/>
            <a:tailEnd/>
          </a:ln>
          <a:effectLst/>
        </p:spPr>
      </p:pic>
      <p:pic>
        <p:nvPicPr>
          <p:cNvPr id="28" name="Picture 5" descr="C:\Documents and Settings\kenshi\My Documents\material - videos\asia2010 - DiffusionSurfaces\still\capture_57890.bmp"/>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948264" y="5301208"/>
            <a:ext cx="1944216" cy="1458162"/>
          </a:xfrm>
          <a:prstGeom prst="rect">
            <a:avLst/>
          </a:prstGeom>
          <a:noFill/>
          <a:ln>
            <a:noFill/>
          </a:ln>
        </p:spPr>
      </p:pic>
      <p:pic>
        <p:nvPicPr>
          <p:cNvPr id="29" name="Picture 5" descr="C:\Documents and Settings\kenshi\My Documents\material - videos\asia2010 - DiffusionSurfaces\still\capture_581906.bmp"/>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168280" y="5373216"/>
            <a:ext cx="1944216" cy="1458162"/>
          </a:xfrm>
          <a:prstGeom prst="rect">
            <a:avLst/>
          </a:prstGeom>
          <a:noFill/>
        </p:spPr>
      </p:pic>
      <p:cxnSp>
        <p:nvCxnSpPr>
          <p:cNvPr id="14" name="直線コネクタ 13"/>
          <p:cNvCxnSpPr/>
          <p:nvPr/>
        </p:nvCxnSpPr>
        <p:spPr>
          <a:xfrm>
            <a:off x="111381" y="4077072"/>
            <a:ext cx="895089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51519" y="1436583"/>
            <a:ext cx="4577672" cy="830997"/>
          </a:xfrm>
          <a:prstGeom prst="rect">
            <a:avLst/>
          </a:prstGeom>
          <a:noFill/>
        </p:spPr>
        <p:txBody>
          <a:bodyPr wrap="square" rtlCol="0">
            <a:spAutoFit/>
          </a:bodyPr>
          <a:lstStyle/>
          <a:p>
            <a:r>
              <a:rPr lang="ja-JP" altLang="en-US" sz="2400" b="1" dirty="0">
                <a:solidFill>
                  <a:schemeClr val="accent5">
                    <a:lumMod val="75000"/>
                  </a:schemeClr>
                </a:solidFill>
              </a:rPr>
              <a:t>ラスタ</a:t>
            </a:r>
            <a:r>
              <a:rPr lang="ja-JP" altLang="en-US" sz="2400" b="1" dirty="0" smtClean="0">
                <a:solidFill>
                  <a:schemeClr val="accent5">
                    <a:lumMod val="75000"/>
                  </a:schemeClr>
                </a:solidFill>
              </a:rPr>
              <a:t>表現</a:t>
            </a:r>
            <a:endParaRPr lang="en-US" altLang="ja-JP" sz="2400" b="1" dirty="0" smtClean="0">
              <a:solidFill>
                <a:schemeClr val="accent5">
                  <a:lumMod val="75000"/>
                </a:schemeClr>
              </a:solidFill>
            </a:endParaRPr>
          </a:p>
          <a:p>
            <a:r>
              <a:rPr lang="en-US" altLang="ja-JP" sz="2400" dirty="0" smtClean="0">
                <a:sym typeface="Wingdings" pitchFamily="2" charset="2"/>
              </a:rPr>
              <a:t></a:t>
            </a:r>
            <a:r>
              <a:rPr lang="ja-JP" altLang="en-US" sz="2400" dirty="0" smtClean="0">
                <a:sym typeface="Wingdings" pitchFamily="2" charset="2"/>
              </a:rPr>
              <a:t>微細な構造の表現に適する</a:t>
            </a:r>
            <a:endParaRPr kumimoji="1" lang="ja-JP" altLang="en-US" sz="2400" dirty="0"/>
          </a:p>
        </p:txBody>
      </p:sp>
      <p:sp>
        <p:nvSpPr>
          <p:cNvPr id="33" name="テキスト ボックス 32"/>
          <p:cNvSpPr txBox="1"/>
          <p:nvPr/>
        </p:nvSpPr>
        <p:spPr>
          <a:xfrm>
            <a:off x="251519" y="4180253"/>
            <a:ext cx="5088801" cy="830997"/>
          </a:xfrm>
          <a:prstGeom prst="rect">
            <a:avLst/>
          </a:prstGeom>
          <a:noFill/>
        </p:spPr>
        <p:txBody>
          <a:bodyPr wrap="square" rtlCol="0">
            <a:spAutoFit/>
          </a:bodyPr>
          <a:lstStyle/>
          <a:p>
            <a:r>
              <a:rPr lang="ja-JP" altLang="en-US" sz="2400" b="1" dirty="0">
                <a:solidFill>
                  <a:schemeClr val="accent6">
                    <a:lumMod val="75000"/>
                  </a:schemeClr>
                </a:solidFill>
              </a:rPr>
              <a:t>ベクタ</a:t>
            </a:r>
            <a:r>
              <a:rPr lang="ja-JP" altLang="en-US" sz="2400" b="1" dirty="0" smtClean="0">
                <a:solidFill>
                  <a:schemeClr val="accent6">
                    <a:lumMod val="75000"/>
                  </a:schemeClr>
                </a:solidFill>
              </a:rPr>
              <a:t>表現</a:t>
            </a:r>
            <a:endParaRPr lang="en-US" altLang="ja-JP" sz="2400" b="1" dirty="0" smtClean="0">
              <a:solidFill>
                <a:schemeClr val="accent6">
                  <a:lumMod val="75000"/>
                </a:schemeClr>
              </a:solidFill>
            </a:endParaRPr>
          </a:p>
          <a:p>
            <a:r>
              <a:rPr lang="en-US" altLang="ja-JP" sz="2400" dirty="0" smtClean="0">
                <a:sym typeface="Wingdings" pitchFamily="2" charset="2"/>
              </a:rPr>
              <a:t></a:t>
            </a:r>
            <a:r>
              <a:rPr lang="ja-JP" altLang="en-US" sz="2400" dirty="0" smtClean="0">
                <a:sym typeface="Wingdings" pitchFamily="2" charset="2"/>
              </a:rPr>
              <a:t>大局的な構造の表現に適する</a:t>
            </a:r>
            <a:endParaRPr kumimoji="1" lang="ja-JP" altLang="en-US" sz="2400" dirty="0"/>
          </a:p>
        </p:txBody>
      </p:sp>
      <p:pic>
        <p:nvPicPr>
          <p:cNvPr id="37" name="Picture 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4531" y="2685057"/>
            <a:ext cx="1169389" cy="121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11</a:t>
            </a:fld>
            <a:endParaRPr kumimoji="1" lang="ja-JP" altLang="en-US"/>
          </a:p>
        </p:txBody>
      </p:sp>
    </p:spTree>
    <p:extLst>
      <p:ext uri="{BB962C8B-B14F-4D97-AF65-F5344CB8AC3E}">
        <p14:creationId xmlns:p14="http://schemas.microsoft.com/office/powerpoint/2010/main" val="1393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3574356"/>
            <a:ext cx="8229600" cy="3131244"/>
          </a:xfrm>
        </p:spPr>
        <p:txBody>
          <a:bodyPr>
            <a:normAutofit fontScale="92500" lnSpcReduction="10000"/>
          </a:bodyPr>
          <a:lstStyle/>
          <a:p>
            <a:r>
              <a:rPr lang="ja-JP" altLang="en-US" dirty="0" smtClean="0"/>
              <a:t>問題点</a:t>
            </a:r>
            <a:endParaRPr lang="en-US" altLang="ja-JP" dirty="0" smtClean="0"/>
          </a:p>
          <a:p>
            <a:pPr lvl="1"/>
            <a:r>
              <a:rPr lang="ja-JP" altLang="en-US" dirty="0" smtClean="0"/>
              <a:t>構造の向きや大きさが空間的に一様</a:t>
            </a:r>
            <a:endParaRPr kumimoji="1" lang="en-US" altLang="ja-JP" dirty="0" smtClean="0"/>
          </a:p>
          <a:p>
            <a:pPr lvl="1"/>
            <a:r>
              <a:rPr kumimoji="1" lang="ja-JP" altLang="en-US" dirty="0" smtClean="0"/>
              <a:t>ボクセルベース</a:t>
            </a:r>
            <a:r>
              <a:rPr kumimoji="1" lang="en-US" altLang="ja-JP" dirty="0" smtClean="0">
                <a:sym typeface="Wingdings" pitchFamily="2" charset="2"/>
              </a:rPr>
              <a:t></a:t>
            </a:r>
            <a:r>
              <a:rPr kumimoji="1" lang="ja-JP" altLang="en-US" dirty="0" smtClean="0">
                <a:sym typeface="Wingdings" pitchFamily="2" charset="2"/>
              </a:rPr>
              <a:t>計算コスト</a:t>
            </a:r>
            <a:r>
              <a:rPr kumimoji="1" lang="ja-JP" altLang="en-US" dirty="0" smtClean="0"/>
              <a:t>が</a:t>
            </a:r>
            <a:r>
              <a:rPr kumimoji="1" lang="ja-JP" altLang="en-US" dirty="0" smtClean="0"/>
              <a:t>大きい</a:t>
            </a:r>
            <a:endParaRPr kumimoji="1" lang="en-US" altLang="ja-JP" dirty="0" smtClean="0"/>
          </a:p>
          <a:p>
            <a:r>
              <a:rPr kumimoji="1" lang="ja-JP" altLang="en-US" dirty="0" smtClean="0"/>
              <a:t>４章の提案</a:t>
            </a:r>
            <a:endParaRPr kumimoji="1" lang="en-US" altLang="ja-JP" dirty="0" smtClean="0"/>
          </a:p>
          <a:p>
            <a:pPr lvl="1"/>
            <a:r>
              <a:rPr kumimoji="1" lang="ja-JP" altLang="en-US" dirty="0" smtClean="0"/>
              <a:t>構造の向きや大きさを空間的に</a:t>
            </a:r>
            <a:r>
              <a:rPr kumimoji="1" lang="en-US" altLang="ja-JP" dirty="0" smtClean="0"/>
              <a:t/>
            </a:r>
            <a:br>
              <a:rPr kumimoji="1" lang="en-US" altLang="ja-JP" dirty="0" smtClean="0"/>
            </a:br>
            <a:r>
              <a:rPr kumimoji="1" lang="ja-JP" altLang="en-US" dirty="0" smtClean="0"/>
              <a:t>変化させられる</a:t>
            </a:r>
            <a:endParaRPr lang="en-US" altLang="ja-JP" dirty="0"/>
          </a:p>
          <a:p>
            <a:pPr lvl="1"/>
            <a:r>
              <a:rPr kumimoji="1" lang="ja-JP" altLang="en-US" dirty="0" smtClean="0"/>
              <a:t>パッチベース</a:t>
            </a:r>
            <a:r>
              <a:rPr lang="en-US" altLang="ja-JP" dirty="0" smtClean="0">
                <a:sym typeface="Wingdings" pitchFamily="2" charset="2"/>
              </a:rPr>
              <a:t></a:t>
            </a:r>
            <a:r>
              <a:rPr lang="ja-JP" altLang="en-US" dirty="0" smtClean="0">
                <a:sym typeface="Wingdings" pitchFamily="2" charset="2"/>
              </a:rPr>
              <a:t>計算コスト</a:t>
            </a:r>
            <a:r>
              <a:rPr kumimoji="1" lang="ja-JP" altLang="en-US" dirty="0" smtClean="0"/>
              <a:t>が</a:t>
            </a:r>
            <a:r>
              <a:rPr kumimoji="1" lang="ja-JP" altLang="en-US" dirty="0" smtClean="0"/>
              <a:t>小さい</a:t>
            </a:r>
            <a:endParaRPr kumimoji="1" lang="en-US" altLang="ja-JP" dirty="0" smtClean="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1302627"/>
            <a:ext cx="2092745" cy="20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fontScale="90000"/>
          </a:bodyPr>
          <a:lstStyle/>
          <a:p>
            <a:r>
              <a:rPr lang="ja-JP" altLang="en-US" dirty="0"/>
              <a:t>関連研究（ラスタ的アプローチ）：</a:t>
            </a:r>
            <a:r>
              <a:rPr lang="en-US" altLang="ja-JP" dirty="0" smtClean="0"/>
              <a:t/>
            </a:r>
            <a:br>
              <a:rPr lang="en-US" altLang="ja-JP" dirty="0" smtClean="0"/>
            </a:br>
            <a:r>
              <a:rPr lang="ja-JP" altLang="en-US" dirty="0" smtClean="0"/>
              <a:t>ソリッドテクスチャ</a:t>
            </a:r>
            <a:r>
              <a:rPr lang="ja-JP" altLang="en-US" dirty="0"/>
              <a:t>の</a:t>
            </a:r>
            <a:r>
              <a:rPr lang="ja-JP" altLang="en-US" dirty="0" smtClean="0"/>
              <a:t>合成</a:t>
            </a:r>
            <a:endParaRPr lang="en-US" altLang="ja-JP" dirty="0"/>
          </a:p>
        </p:txBody>
      </p:sp>
      <p:pic>
        <p:nvPicPr>
          <p:cNvPr id="5" name="Picture 3"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212" y="1517997"/>
            <a:ext cx="2160240" cy="193897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618168"/>
            <a:ext cx="2831144" cy="1547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785441" y="3195085"/>
            <a:ext cx="1907318" cy="400110"/>
          </a:xfrm>
          <a:prstGeom prst="rect">
            <a:avLst/>
          </a:prstGeom>
          <a:noFill/>
        </p:spPr>
        <p:txBody>
          <a:bodyPr wrap="square" rtlCol="0">
            <a:spAutoFit/>
          </a:bodyPr>
          <a:lstStyle/>
          <a:p>
            <a:pPr algn="ctr"/>
            <a:r>
              <a:rPr kumimoji="1" lang="en-US" altLang="ja-JP" sz="2000" dirty="0" smtClean="0"/>
              <a:t>[Heeger95]</a:t>
            </a:r>
            <a:endParaRPr kumimoji="1" lang="ja-JP" altLang="en-US" sz="2000" dirty="0"/>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4898" y="2670423"/>
            <a:ext cx="833907" cy="830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グループ化 14"/>
          <p:cNvGrpSpPr/>
          <p:nvPr/>
        </p:nvGrpSpPr>
        <p:grpSpPr>
          <a:xfrm>
            <a:off x="6202476" y="5107065"/>
            <a:ext cx="2912274" cy="1664409"/>
            <a:chOff x="6202476" y="5107065"/>
            <a:chExt cx="2912274" cy="1664409"/>
          </a:xfrm>
        </p:grpSpPr>
        <p:sp>
          <p:nvSpPr>
            <p:cNvPr id="9" name="正方形/長方形 8"/>
            <p:cNvSpPr/>
            <p:nvPr/>
          </p:nvSpPr>
          <p:spPr>
            <a:xfrm>
              <a:off x="6202476" y="5107065"/>
              <a:ext cx="2912274" cy="1664409"/>
            </a:xfrm>
            <a:prstGeom prst="rect">
              <a:avLst/>
            </a:prstGeom>
            <a:solidFill>
              <a:schemeClr val="accent5">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5"/>
            <p:cNvPicPr>
              <a:picLocks noChangeAspect="1" noChangeArrowheads="1"/>
            </p:cNvPicPr>
            <p:nvPr/>
          </p:nvPicPr>
          <p:blipFill>
            <a:blip r:embed="rId7">
              <a:clrChange>
                <a:clrFrom>
                  <a:srgbClr val="FFFFFF"/>
                </a:clrFrom>
                <a:clrTo>
                  <a:srgbClr val="FFFFFF">
                    <a:alpha val="0"/>
                  </a:srgbClr>
                </a:clrTo>
              </a:clrChange>
              <a:lum bright="-5000" contrast="5000"/>
            </a:blip>
            <a:srcRect/>
            <a:stretch>
              <a:fillRect/>
            </a:stretch>
          </p:blipFill>
          <p:spPr bwMode="auto">
            <a:xfrm>
              <a:off x="7426015" y="5141176"/>
              <a:ext cx="1679078" cy="1552425"/>
            </a:xfrm>
            <a:prstGeom prst="rect">
              <a:avLst/>
            </a:prstGeom>
            <a:noFill/>
            <a:ln w="9525">
              <a:noFill/>
              <a:miter lim="800000"/>
              <a:headEnd/>
              <a:tailEnd/>
            </a:ln>
            <a:effectLst/>
          </p:spPr>
        </p:pic>
        <p:pic>
          <p:nvPicPr>
            <p:cNvPr id="4099" name="Picture 3"/>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372408" y="5541016"/>
              <a:ext cx="1079912" cy="111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6202476" y="5107065"/>
              <a:ext cx="588358" cy="369332"/>
            </a:xfrm>
            <a:prstGeom prst="rect">
              <a:avLst/>
            </a:prstGeom>
            <a:solidFill>
              <a:schemeClr val="bg1"/>
            </a:solidFill>
            <a:ln w="19050">
              <a:solidFill>
                <a:schemeClr val="tx1"/>
              </a:solidFill>
              <a:prstDash val="solid"/>
            </a:ln>
          </p:spPr>
          <p:txBody>
            <a:bodyPr wrap="square" rtlCol="0">
              <a:spAutoFit/>
            </a:bodyPr>
            <a:lstStyle/>
            <a:p>
              <a:pPr algn="ctr"/>
              <a:r>
                <a:rPr kumimoji="1" lang="ja-JP" altLang="en-US" dirty="0" smtClean="0"/>
                <a:t>４章</a:t>
              </a:r>
              <a:endParaRPr kumimoji="1" lang="ja-JP" altLang="en-US" dirty="0"/>
            </a:p>
          </p:txBody>
        </p:sp>
      </p:grpSp>
      <p:sp>
        <p:nvSpPr>
          <p:cNvPr id="12" name="スライド番号プレースホルダー 11"/>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5130" y="2069949"/>
            <a:ext cx="589190" cy="5844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6860722" y="3195085"/>
            <a:ext cx="1922586" cy="400110"/>
          </a:xfrm>
          <a:prstGeom prst="rect">
            <a:avLst/>
          </a:prstGeom>
          <a:noFill/>
        </p:spPr>
        <p:txBody>
          <a:bodyPr wrap="square" rtlCol="0">
            <a:spAutoFit/>
          </a:bodyPr>
          <a:lstStyle/>
          <a:p>
            <a:pPr algn="ctr"/>
            <a:r>
              <a:rPr kumimoji="1" lang="en-US" altLang="ja-JP" sz="2000" dirty="0" smtClean="0"/>
              <a:t>[Kopf07]</a:t>
            </a:r>
            <a:endParaRPr kumimoji="1" lang="ja-JP" altLang="en-US" sz="2000" dirty="0"/>
          </a:p>
        </p:txBody>
      </p:sp>
      <p:pic>
        <p:nvPicPr>
          <p:cNvPr id="102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1502" y="2694114"/>
            <a:ext cx="576446" cy="5764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2604" y="1447704"/>
            <a:ext cx="1832005" cy="1832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29534" y="2636912"/>
            <a:ext cx="702070" cy="6842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4089574" y="3195085"/>
            <a:ext cx="1922586" cy="400110"/>
          </a:xfrm>
          <a:prstGeom prst="rect">
            <a:avLst/>
          </a:prstGeom>
          <a:noFill/>
        </p:spPr>
        <p:txBody>
          <a:bodyPr wrap="square" rtlCol="0">
            <a:spAutoFit/>
          </a:bodyPr>
          <a:lstStyle/>
          <a:p>
            <a:pPr algn="ctr"/>
            <a:r>
              <a:rPr kumimoji="1" lang="en-US" altLang="ja-JP" sz="2000" dirty="0" smtClean="0"/>
              <a:t>[Jagnow04]</a:t>
            </a:r>
            <a:endParaRPr kumimoji="1" lang="ja-JP" altLang="en-US" sz="2000" dirty="0"/>
          </a:p>
        </p:txBody>
      </p:sp>
    </p:spTree>
    <p:extLst>
      <p:ext uri="{BB962C8B-B14F-4D97-AF65-F5344CB8AC3E}">
        <p14:creationId xmlns:p14="http://schemas.microsoft.com/office/powerpoint/2010/main" val="27209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5949234" y="5291916"/>
            <a:ext cx="3109285" cy="1479558"/>
          </a:xfrm>
          <a:prstGeom prst="rect">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fontScale="90000"/>
          </a:bodyPr>
          <a:lstStyle/>
          <a:p>
            <a:r>
              <a:rPr kumimoji="1" lang="ja-JP" altLang="en-US" dirty="0" smtClean="0"/>
              <a:t>関連研究</a:t>
            </a:r>
            <a:r>
              <a:rPr lang="ja-JP" altLang="en-US" dirty="0" smtClean="0"/>
              <a:t>（</a:t>
            </a:r>
            <a:r>
              <a:rPr lang="ja-JP" altLang="en-US" dirty="0"/>
              <a:t>ベクタ的アプローチ</a:t>
            </a:r>
            <a:r>
              <a:rPr lang="ja-JP" altLang="en-US" dirty="0" smtClean="0"/>
              <a:t>）</a:t>
            </a:r>
            <a:r>
              <a:rPr kumimoji="1" lang="ja-JP" altLang="en-US" dirty="0" smtClean="0"/>
              <a:t>：</a:t>
            </a:r>
            <a:r>
              <a:rPr kumimoji="1" lang="en-US" altLang="ja-JP" dirty="0" smtClean="0"/>
              <a:t/>
            </a:r>
            <a:br>
              <a:rPr kumimoji="1" lang="en-US" altLang="ja-JP" dirty="0" smtClean="0"/>
            </a:br>
            <a:r>
              <a:rPr kumimoji="1" lang="ja-JP" altLang="en-US" dirty="0" smtClean="0"/>
              <a:t>物体内部の領域分割</a:t>
            </a:r>
            <a:endParaRPr kumimoji="1" lang="ja-JP" altLang="en-US" dirty="0"/>
          </a:p>
        </p:txBody>
      </p:sp>
      <p:sp>
        <p:nvSpPr>
          <p:cNvPr id="3" name="コンテンツ プレースホルダー 2"/>
          <p:cNvSpPr>
            <a:spLocks noGrp="1"/>
          </p:cNvSpPr>
          <p:nvPr>
            <p:ph idx="1"/>
          </p:nvPr>
        </p:nvSpPr>
        <p:spPr>
          <a:xfrm>
            <a:off x="457200" y="3550950"/>
            <a:ext cx="8229600" cy="3154649"/>
          </a:xfrm>
        </p:spPr>
        <p:txBody>
          <a:bodyPr>
            <a:normAutofit lnSpcReduction="10000"/>
          </a:bodyPr>
          <a:lstStyle/>
          <a:p>
            <a:r>
              <a:rPr lang="ja-JP" altLang="en-US" dirty="0" smtClean="0"/>
              <a:t>問題点</a:t>
            </a:r>
            <a:endParaRPr lang="en-US" altLang="ja-JP" dirty="0" smtClean="0"/>
          </a:p>
          <a:p>
            <a:pPr lvl="1"/>
            <a:r>
              <a:rPr lang="ja-JP" altLang="en-US" dirty="0"/>
              <a:t>常に</a:t>
            </a:r>
            <a:r>
              <a:rPr lang="ja-JP" altLang="en-US" dirty="0" smtClean="0"/>
              <a:t>領域分割できるとは限らない</a:t>
            </a:r>
            <a:endParaRPr lang="en-US" altLang="ja-JP" dirty="0" smtClean="0"/>
          </a:p>
          <a:p>
            <a:pPr lvl="1"/>
            <a:r>
              <a:rPr lang="ja-JP" altLang="en-US" dirty="0" smtClean="0"/>
              <a:t>色分布を</a:t>
            </a:r>
            <a:r>
              <a:rPr lang="en-US" altLang="ja-JP" dirty="0" smtClean="0"/>
              <a:t>3D</a:t>
            </a:r>
            <a:r>
              <a:rPr lang="ja-JP" altLang="en-US" dirty="0" smtClean="0"/>
              <a:t>空間上で指定</a:t>
            </a:r>
            <a:endParaRPr lang="en-US" altLang="ja-JP" dirty="0"/>
          </a:p>
          <a:p>
            <a:r>
              <a:rPr kumimoji="1" lang="ja-JP" altLang="en-US" dirty="0" smtClean="0"/>
              <a:t>５章の提案</a:t>
            </a:r>
            <a:endParaRPr kumimoji="1" lang="en-US" altLang="ja-JP" dirty="0" smtClean="0"/>
          </a:p>
          <a:p>
            <a:pPr lvl="1"/>
            <a:r>
              <a:rPr kumimoji="1" lang="ja-JP" altLang="en-US" dirty="0" smtClean="0"/>
              <a:t>領域分割によらない構造記述</a:t>
            </a:r>
            <a:endParaRPr kumimoji="1" lang="en-US" altLang="ja-JP" dirty="0" smtClean="0"/>
          </a:p>
          <a:p>
            <a:pPr lvl="1"/>
            <a:r>
              <a:rPr lang="ja-JP" altLang="en-US" dirty="0" smtClean="0"/>
              <a:t>色分布をサーフェス上で指定</a:t>
            </a:r>
            <a:endParaRPr lang="en-US" altLang="ja-JP" dirty="0" smtClean="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2237" y="1495677"/>
            <a:ext cx="2120126" cy="175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280" y="1435757"/>
            <a:ext cx="1805440" cy="179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1525786"/>
            <a:ext cx="2064979" cy="167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755576" y="3194392"/>
            <a:ext cx="2376264" cy="400110"/>
          </a:xfrm>
          <a:prstGeom prst="rect">
            <a:avLst/>
          </a:prstGeom>
          <a:noFill/>
        </p:spPr>
        <p:txBody>
          <a:bodyPr wrap="square" rtlCol="0">
            <a:spAutoFit/>
          </a:bodyPr>
          <a:lstStyle/>
          <a:p>
            <a:pPr algn="ctr"/>
            <a:r>
              <a:rPr kumimoji="1" lang="en-US" altLang="ja-JP" sz="2000" dirty="0" smtClean="0"/>
              <a:t>[Cutler02]</a:t>
            </a:r>
            <a:endParaRPr kumimoji="1" lang="ja-JP" altLang="en-US" sz="2000" dirty="0"/>
          </a:p>
        </p:txBody>
      </p:sp>
      <p:sp>
        <p:nvSpPr>
          <p:cNvPr id="9" name="テキスト ボックス 8"/>
          <p:cNvSpPr txBox="1"/>
          <p:nvPr/>
        </p:nvSpPr>
        <p:spPr>
          <a:xfrm>
            <a:off x="3383868" y="3203684"/>
            <a:ext cx="2376264" cy="400110"/>
          </a:xfrm>
          <a:prstGeom prst="rect">
            <a:avLst/>
          </a:prstGeom>
          <a:noFill/>
        </p:spPr>
        <p:txBody>
          <a:bodyPr wrap="square" rtlCol="0">
            <a:spAutoFit/>
          </a:bodyPr>
          <a:lstStyle/>
          <a:p>
            <a:pPr algn="ctr"/>
            <a:r>
              <a:rPr kumimoji="1" lang="en-US" altLang="ja-JP" sz="2000" dirty="0" smtClean="0"/>
              <a:t>[Wang10]</a:t>
            </a:r>
            <a:endParaRPr kumimoji="1" lang="ja-JP" altLang="en-US" sz="2000" dirty="0"/>
          </a:p>
        </p:txBody>
      </p:sp>
      <p:sp>
        <p:nvSpPr>
          <p:cNvPr id="10" name="テキスト ボックス 9"/>
          <p:cNvSpPr txBox="1"/>
          <p:nvPr/>
        </p:nvSpPr>
        <p:spPr>
          <a:xfrm>
            <a:off x="6084168" y="3203684"/>
            <a:ext cx="2376264" cy="400110"/>
          </a:xfrm>
          <a:prstGeom prst="rect">
            <a:avLst/>
          </a:prstGeom>
          <a:noFill/>
        </p:spPr>
        <p:txBody>
          <a:bodyPr wrap="square" rtlCol="0">
            <a:spAutoFit/>
          </a:bodyPr>
          <a:lstStyle/>
          <a:p>
            <a:pPr algn="ctr"/>
            <a:r>
              <a:rPr kumimoji="1" lang="en-US" altLang="ja-JP" sz="2000" dirty="0" smtClean="0"/>
              <a:t>[Wang11]</a:t>
            </a:r>
            <a:endParaRPr kumimoji="1" lang="ja-JP" altLang="en-US" sz="2000" dirty="0"/>
          </a:p>
        </p:txBody>
      </p:sp>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8473"/>
          <a:stretch/>
        </p:blipFill>
        <p:spPr bwMode="auto">
          <a:xfrm>
            <a:off x="6263675" y="3763054"/>
            <a:ext cx="1491535" cy="133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kenshi\Pictures\fruits\apple\20081129_557342.jpg"/>
          <p:cNvPicPr>
            <a:picLocks noChangeAspect="1" noChangeArrowheads="1"/>
          </p:cNvPicPr>
          <p:nvPr/>
        </p:nvPicPr>
        <p:blipFill rotWithShape="1">
          <a:blip r:embed="rId6" cstate="print"/>
          <a:srcRect l="9085" t="4769" r="11356"/>
          <a:stretch/>
        </p:blipFill>
        <p:spPr bwMode="auto">
          <a:xfrm>
            <a:off x="7701851" y="3758418"/>
            <a:ext cx="1420138" cy="1390812"/>
          </a:xfrm>
          <a:prstGeom prst="rect">
            <a:avLst/>
          </a:prstGeom>
          <a:noFill/>
        </p:spPr>
      </p:pic>
      <p:pic>
        <p:nvPicPr>
          <p:cNvPr id="13" name="Picture 5" descr="C:\Documents and Settings\kenshi\My Documents\material - videos\asia2010 - DiffusionSurfaces\still\capture_57890.bmp"/>
          <p:cNvPicPr>
            <a:picLocks noChangeAspect="1" noChangeArrowheads="1"/>
          </p:cNvPicPr>
          <p:nvPr/>
        </p:nvPicPr>
        <p:blipFill rotWithShape="1">
          <a:blip r:embed="rId7" cstate="print">
            <a:clrChange>
              <a:clrFrom>
                <a:srgbClr val="FFFFFF"/>
              </a:clrFrom>
              <a:clrTo>
                <a:srgbClr val="FFFFFF">
                  <a:alpha val="0"/>
                </a:srgbClr>
              </a:clrTo>
            </a:clrChange>
          </a:blip>
          <a:srcRect l="11006" t="4938" r="10964" b="1"/>
          <a:stretch/>
        </p:blipFill>
        <p:spPr bwMode="auto">
          <a:xfrm>
            <a:off x="7524328" y="5373216"/>
            <a:ext cx="1517073" cy="1386154"/>
          </a:xfrm>
          <a:prstGeom prst="rect">
            <a:avLst/>
          </a:prstGeom>
          <a:noFill/>
          <a:ln>
            <a:noFill/>
          </a:ln>
        </p:spPr>
      </p:pic>
      <p:pic>
        <p:nvPicPr>
          <p:cNvPr id="14" name="Picture 5" descr="C:\Documents and Settings\kenshi\My Documents\material - videos\asia2010 - DiffusionSurfaces\still\capture_581906.bmp"/>
          <p:cNvPicPr>
            <a:picLocks noChangeAspect="1" noChangeArrowheads="1"/>
          </p:cNvPicPr>
          <p:nvPr/>
        </p:nvPicPr>
        <p:blipFill rotWithShape="1">
          <a:blip r:embed="rId8" cstate="print">
            <a:clrChange>
              <a:clrFrom>
                <a:srgbClr val="FFFFFF"/>
              </a:clrFrom>
              <a:clrTo>
                <a:srgbClr val="FFFFFF">
                  <a:alpha val="0"/>
                </a:srgbClr>
              </a:clrTo>
            </a:clrChange>
          </a:blip>
          <a:srcRect l="8082" r="11215"/>
          <a:stretch/>
        </p:blipFill>
        <p:spPr bwMode="auto">
          <a:xfrm>
            <a:off x="6027309" y="5324041"/>
            <a:ext cx="1569027" cy="1458162"/>
          </a:xfrm>
          <a:prstGeom prst="rect">
            <a:avLst/>
          </a:prstGeom>
          <a:noFill/>
        </p:spPr>
      </p:pic>
      <p:sp>
        <p:nvSpPr>
          <p:cNvPr id="16" name="テキスト ボックス 15"/>
          <p:cNvSpPr txBox="1"/>
          <p:nvPr/>
        </p:nvSpPr>
        <p:spPr>
          <a:xfrm>
            <a:off x="5949234" y="5291916"/>
            <a:ext cx="588358" cy="369332"/>
          </a:xfrm>
          <a:prstGeom prst="rect">
            <a:avLst/>
          </a:prstGeom>
          <a:solidFill>
            <a:schemeClr val="bg1"/>
          </a:solidFill>
          <a:ln w="19050">
            <a:solidFill>
              <a:schemeClr val="tx1"/>
            </a:solidFill>
            <a:prstDash val="solid"/>
          </a:ln>
        </p:spPr>
        <p:txBody>
          <a:bodyPr wrap="square" rtlCol="0">
            <a:spAutoFit/>
          </a:bodyPr>
          <a:lstStyle/>
          <a:p>
            <a:pPr algn="ctr"/>
            <a:r>
              <a:rPr lang="ja-JP" altLang="en-US" dirty="0"/>
              <a:t>５</a:t>
            </a:r>
            <a:r>
              <a:rPr kumimoji="1" lang="ja-JP" altLang="en-US" dirty="0" smtClean="0"/>
              <a:t>章</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13</a:t>
            </a:fld>
            <a:endParaRPr kumimoji="1" lang="ja-JP" altLang="en-US"/>
          </a:p>
        </p:txBody>
      </p:sp>
    </p:spTree>
    <p:extLst>
      <p:ext uri="{BB962C8B-B14F-4D97-AF65-F5344CB8AC3E}">
        <p14:creationId xmlns:p14="http://schemas.microsoft.com/office/powerpoint/2010/main" val="233766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smtClean="0"/>
              <a:t>明示的な三次元ボリューム表現の難しさ</a:t>
            </a:r>
            <a:r>
              <a:rPr lang="ja-JP" altLang="en-US" sz="3600" dirty="0"/>
              <a:t>に対処するための</a:t>
            </a:r>
            <a:r>
              <a:rPr lang="ja-JP" altLang="en-US" sz="3600" b="1" dirty="0">
                <a:solidFill>
                  <a:srgbClr val="FF0000"/>
                </a:solidFill>
              </a:rPr>
              <a:t>二つの原則</a:t>
            </a:r>
            <a:r>
              <a:rPr lang="ja-JP" altLang="en-US" sz="3600" dirty="0"/>
              <a:t>を提案</a:t>
            </a:r>
          </a:p>
        </p:txBody>
      </p:sp>
      <p:sp>
        <p:nvSpPr>
          <p:cNvPr id="8" name="コンテンツ プレースホルダー 7"/>
          <p:cNvSpPr>
            <a:spLocks noGrp="1"/>
          </p:cNvSpPr>
          <p:nvPr>
            <p:ph idx="1"/>
          </p:nvPr>
        </p:nvSpPr>
        <p:spPr/>
        <p:txBody>
          <a:bodyPr/>
          <a:lstStyle/>
          <a:p>
            <a:pPr marL="0" indent="0">
              <a:buNone/>
            </a:pPr>
            <a:r>
              <a:rPr lang="ja-JP" altLang="en-US" b="1" dirty="0">
                <a:solidFill>
                  <a:schemeClr val="accent1"/>
                </a:solidFill>
              </a:rPr>
              <a:t>難しさ</a:t>
            </a:r>
            <a:r>
              <a:rPr lang="en-US" altLang="ja-JP" b="1" dirty="0" smtClean="0">
                <a:solidFill>
                  <a:schemeClr val="accent1"/>
                </a:solidFill>
              </a:rPr>
              <a:t>1: </a:t>
            </a:r>
            <a:r>
              <a:rPr lang="ja-JP" altLang="en-US" dirty="0" smtClean="0"/>
              <a:t>三次元的な広がりを持った情報を</a:t>
            </a:r>
            <a:r>
              <a:rPr lang="en-US" altLang="ja-JP" dirty="0" smtClean="0"/>
              <a:t/>
            </a:r>
            <a:br>
              <a:rPr lang="en-US" altLang="ja-JP" dirty="0" smtClean="0"/>
            </a:br>
            <a:r>
              <a:rPr lang="ja-JP" altLang="en-US" dirty="0" smtClean="0"/>
              <a:t>直接指定することが難しい</a:t>
            </a:r>
            <a:endParaRPr lang="en-US" altLang="ja-JP" dirty="0" smtClean="0"/>
          </a:p>
          <a:p>
            <a:endParaRPr lang="en-US" altLang="ja-JP" b="1" dirty="0" smtClean="0"/>
          </a:p>
          <a:p>
            <a:pPr marL="0" indent="0">
              <a:buNone/>
            </a:pPr>
            <a:r>
              <a:rPr lang="ja-JP" altLang="en-US" b="1" dirty="0" smtClean="0">
                <a:solidFill>
                  <a:srgbClr val="FF0000"/>
                </a:solidFill>
              </a:rPr>
              <a:t>原則</a:t>
            </a:r>
            <a:r>
              <a:rPr lang="en-US" altLang="ja-JP" b="1" dirty="0">
                <a:solidFill>
                  <a:srgbClr val="FF0000"/>
                </a:solidFill>
              </a:rPr>
              <a:t>1:</a:t>
            </a:r>
            <a:r>
              <a:rPr lang="en-US" altLang="ja-JP" dirty="0"/>
              <a:t> </a:t>
            </a:r>
            <a:r>
              <a:rPr lang="ja-JP" altLang="en-US" dirty="0" smtClean="0"/>
              <a:t>構造の特徴を表すサーフェス上に情報</a:t>
            </a:r>
            <a:r>
              <a:rPr lang="ja-JP" altLang="en-US" dirty="0"/>
              <a:t>を与えると、それが内部に</a:t>
            </a:r>
            <a:r>
              <a:rPr lang="ja-JP" altLang="en-US" dirty="0" smtClean="0"/>
              <a:t>伝播</a:t>
            </a:r>
            <a:endParaRPr lang="en-US" altLang="ja-JP"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14</a:t>
            </a:fld>
            <a:endParaRPr kumimoji="1" lang="ja-JP" altLang="en-US"/>
          </a:p>
        </p:txBody>
      </p:sp>
      <p:pic>
        <p:nvPicPr>
          <p:cNvPr id="6"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r="43457"/>
          <a:stretch/>
        </p:blipFill>
        <p:spPr bwMode="auto">
          <a:xfrm>
            <a:off x="124437" y="4494158"/>
            <a:ext cx="1778828" cy="167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88024" y="4656298"/>
            <a:ext cx="2148725" cy="1568738"/>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948264" y="4653592"/>
            <a:ext cx="2177825" cy="1574151"/>
          </a:xfrm>
          <a:prstGeom prst="rect">
            <a:avLst/>
          </a:prstGeom>
          <a:noFill/>
          <a:ln w="9525">
            <a:noFill/>
            <a:miter lim="800000"/>
            <a:headEnd/>
            <a:tailEnd/>
          </a:ln>
        </p:spPr>
      </p:pic>
      <p:sp>
        <p:nvSpPr>
          <p:cNvPr id="4" name="右矢印 3"/>
          <p:cNvSpPr/>
          <p:nvPr/>
        </p:nvSpPr>
        <p:spPr>
          <a:xfrm>
            <a:off x="6868723" y="5253783"/>
            <a:ext cx="223557" cy="324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2966" y="4527695"/>
            <a:ext cx="1707105" cy="161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66649" t="-109" r="-215" b="109"/>
          <a:stretch/>
        </p:blipFill>
        <p:spPr bwMode="auto">
          <a:xfrm>
            <a:off x="1835414" y="4494158"/>
            <a:ext cx="1055974" cy="167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1763688" y="6135687"/>
            <a:ext cx="1911094" cy="461665"/>
          </a:xfrm>
          <a:prstGeom prst="rect">
            <a:avLst/>
          </a:prstGeom>
          <a:noFill/>
        </p:spPr>
        <p:txBody>
          <a:bodyPr wrap="square" rtlCol="0">
            <a:spAutoFit/>
          </a:bodyPr>
          <a:lstStyle/>
          <a:p>
            <a:pPr algn="ctr"/>
            <a:r>
              <a:rPr kumimoji="1" lang="ja-JP" altLang="en-US" sz="2400" dirty="0" smtClean="0"/>
              <a:t>方向を指定</a:t>
            </a:r>
            <a:endParaRPr kumimoji="1" lang="ja-JP" altLang="en-US" sz="2400" dirty="0"/>
          </a:p>
        </p:txBody>
      </p:sp>
      <p:sp>
        <p:nvSpPr>
          <p:cNvPr id="12" name="テキスト ボックス 11"/>
          <p:cNvSpPr txBox="1"/>
          <p:nvPr/>
        </p:nvSpPr>
        <p:spPr>
          <a:xfrm>
            <a:off x="5940152" y="6135687"/>
            <a:ext cx="1911094" cy="461665"/>
          </a:xfrm>
          <a:prstGeom prst="rect">
            <a:avLst/>
          </a:prstGeom>
          <a:noFill/>
        </p:spPr>
        <p:txBody>
          <a:bodyPr wrap="square" rtlCol="0">
            <a:spAutoFit/>
          </a:bodyPr>
          <a:lstStyle/>
          <a:p>
            <a:pPr algn="ctr"/>
            <a:r>
              <a:rPr kumimoji="1" lang="ja-JP" altLang="en-US" sz="2400" dirty="0" smtClean="0"/>
              <a:t>色を指定</a:t>
            </a:r>
            <a:endParaRPr kumimoji="1" lang="ja-JP" altLang="en-US" sz="2400" dirty="0"/>
          </a:p>
        </p:txBody>
      </p:sp>
      <p:sp>
        <p:nvSpPr>
          <p:cNvPr id="13" name="右矢印 12"/>
          <p:cNvSpPr/>
          <p:nvPr/>
        </p:nvSpPr>
        <p:spPr>
          <a:xfrm>
            <a:off x="2828950" y="5253783"/>
            <a:ext cx="223557" cy="3246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2480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3600" dirty="0"/>
              <a:t>明示的な三次元ボリューム表現</a:t>
            </a:r>
            <a:r>
              <a:rPr kumimoji="1" lang="ja-JP" altLang="en-US" sz="3600" dirty="0" smtClean="0"/>
              <a:t>の難しさに対処するための</a:t>
            </a:r>
            <a:r>
              <a:rPr kumimoji="1" lang="ja-JP" altLang="en-US" sz="3600" b="1" dirty="0" smtClean="0">
                <a:solidFill>
                  <a:srgbClr val="FF0000"/>
                </a:solidFill>
              </a:rPr>
              <a:t>二つの原則</a:t>
            </a:r>
            <a:r>
              <a:rPr kumimoji="1" lang="ja-JP" altLang="en-US" sz="3600" dirty="0" smtClean="0"/>
              <a:t>を提案</a:t>
            </a:r>
            <a:endParaRPr kumimoji="1" lang="ja-JP" altLang="en-US" sz="3600" dirty="0"/>
          </a:p>
        </p:txBody>
      </p:sp>
      <p:sp>
        <p:nvSpPr>
          <p:cNvPr id="3" name="コンテンツ プレースホルダー 2"/>
          <p:cNvSpPr>
            <a:spLocks noGrp="1"/>
          </p:cNvSpPr>
          <p:nvPr>
            <p:ph idx="1"/>
          </p:nvPr>
        </p:nvSpPr>
        <p:spPr/>
        <p:txBody>
          <a:bodyPr>
            <a:normAutofit/>
          </a:bodyPr>
          <a:lstStyle/>
          <a:p>
            <a:pPr marL="0" indent="0">
              <a:buNone/>
            </a:pPr>
            <a:r>
              <a:rPr lang="ja-JP" altLang="en-US" b="1" dirty="0">
                <a:solidFill>
                  <a:schemeClr val="accent1"/>
                </a:solidFill>
              </a:rPr>
              <a:t>難しさ</a:t>
            </a:r>
            <a:r>
              <a:rPr lang="en-US" altLang="ja-JP" b="1" dirty="0">
                <a:solidFill>
                  <a:schemeClr val="accent1"/>
                </a:solidFill>
              </a:rPr>
              <a:t>2</a:t>
            </a:r>
            <a:r>
              <a:rPr lang="en-US" altLang="ja-JP" b="1" dirty="0" smtClean="0">
                <a:solidFill>
                  <a:schemeClr val="accent1"/>
                </a:solidFill>
              </a:rPr>
              <a:t>:</a:t>
            </a:r>
            <a:r>
              <a:rPr lang="ja-JP" altLang="en-US" b="1" dirty="0">
                <a:solidFill>
                  <a:schemeClr val="accent1"/>
                </a:solidFill>
              </a:rPr>
              <a:t> </a:t>
            </a:r>
            <a:r>
              <a:rPr lang="ja-JP" altLang="en-US" dirty="0" smtClean="0"/>
              <a:t>データ量</a:t>
            </a:r>
            <a:r>
              <a:rPr lang="ja-JP" altLang="en-US" dirty="0"/>
              <a:t>・計算コスト</a:t>
            </a:r>
            <a:r>
              <a:rPr lang="ja-JP" altLang="en-US" dirty="0" smtClean="0"/>
              <a:t>が膨大になる</a:t>
            </a:r>
            <a:endParaRPr lang="en-US" altLang="ja-JP" dirty="0"/>
          </a:p>
          <a:p>
            <a:pPr marL="514350" indent="-514350"/>
            <a:endParaRPr kumimoji="1" lang="en-US" altLang="ja-JP" dirty="0" smtClean="0"/>
          </a:p>
          <a:p>
            <a:pPr marL="0" indent="0">
              <a:buNone/>
            </a:pPr>
            <a:r>
              <a:rPr kumimoji="1" lang="ja-JP" altLang="en-US" b="1" dirty="0" smtClean="0">
                <a:solidFill>
                  <a:srgbClr val="FF0000"/>
                </a:solidFill>
              </a:rPr>
              <a:t>原則</a:t>
            </a:r>
            <a:r>
              <a:rPr kumimoji="1" lang="en-US" altLang="ja-JP" b="1" dirty="0" smtClean="0">
                <a:solidFill>
                  <a:srgbClr val="FF0000"/>
                </a:solidFill>
              </a:rPr>
              <a:t>2:</a:t>
            </a:r>
            <a:r>
              <a:rPr kumimoji="1" lang="en-US" altLang="ja-JP" dirty="0" smtClean="0">
                <a:solidFill>
                  <a:srgbClr val="FF0000"/>
                </a:solidFill>
              </a:rPr>
              <a:t> </a:t>
            </a:r>
            <a:r>
              <a:rPr kumimoji="1" lang="ja-JP" altLang="en-US" dirty="0" smtClean="0"/>
              <a:t>構造の規則性に基づく、コンパクトな</a:t>
            </a:r>
            <a:r>
              <a:rPr kumimoji="1" lang="en-US" altLang="ja-JP" dirty="0" smtClean="0"/>
              <a:t/>
            </a:r>
            <a:br>
              <a:rPr kumimoji="1" lang="en-US" altLang="ja-JP" dirty="0" smtClean="0"/>
            </a:br>
            <a:r>
              <a:rPr kumimoji="1" lang="ja-JP" altLang="en-US" dirty="0" smtClean="0"/>
              <a:t>表現形式と高速なアルゴリズム</a:t>
            </a:r>
            <a:endParaRPr kumimoji="1" lang="en-US" altLang="ja-JP" dirty="0" smtClean="0"/>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15</a:t>
            </a:fld>
            <a:endParaRPr kumimoji="1" lang="ja-JP" altLang="en-US"/>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473"/>
          <a:stretch/>
        </p:blipFill>
        <p:spPr bwMode="auto">
          <a:xfrm>
            <a:off x="1379236" y="3806221"/>
            <a:ext cx="2392081" cy="214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kenshi\Pictures\volumetric_objects\fruits_veggie\persimmon\Persimmon-oliv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33" t="38920" r="40987" b="4198"/>
          <a:stretch/>
        </p:blipFill>
        <p:spPr bwMode="auto">
          <a:xfrm>
            <a:off x="5266832" y="3806176"/>
            <a:ext cx="2138729" cy="214218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115616" y="5949280"/>
            <a:ext cx="2880320" cy="461665"/>
          </a:xfrm>
          <a:prstGeom prst="rect">
            <a:avLst/>
          </a:prstGeom>
          <a:noFill/>
        </p:spPr>
        <p:txBody>
          <a:bodyPr wrap="square" rtlCol="0">
            <a:spAutoFit/>
          </a:bodyPr>
          <a:lstStyle/>
          <a:p>
            <a:pPr algn="ctr"/>
            <a:r>
              <a:rPr lang="ja-JP" altLang="en-US" sz="2400" dirty="0" smtClean="0"/>
              <a:t>微細な</a:t>
            </a:r>
            <a:r>
              <a:rPr kumimoji="1" lang="ja-JP" altLang="en-US" sz="2400" dirty="0" smtClean="0"/>
              <a:t>構造</a:t>
            </a:r>
            <a:r>
              <a:rPr kumimoji="1" lang="ja-JP" altLang="en-US" sz="2400" dirty="0" smtClean="0"/>
              <a:t>の繰返し</a:t>
            </a:r>
            <a:endParaRPr kumimoji="1" lang="ja-JP" altLang="en-US" sz="2400" dirty="0"/>
          </a:p>
        </p:txBody>
      </p:sp>
      <p:sp>
        <p:nvSpPr>
          <p:cNvPr id="13" name="テキスト ボックス 12"/>
          <p:cNvSpPr txBox="1"/>
          <p:nvPr/>
        </p:nvSpPr>
        <p:spPr>
          <a:xfrm>
            <a:off x="4716016" y="5958572"/>
            <a:ext cx="3240360" cy="830997"/>
          </a:xfrm>
          <a:prstGeom prst="rect">
            <a:avLst/>
          </a:prstGeom>
          <a:noFill/>
        </p:spPr>
        <p:txBody>
          <a:bodyPr wrap="square" rtlCol="0">
            <a:spAutoFit/>
          </a:bodyPr>
          <a:lstStyle/>
          <a:p>
            <a:pPr algn="ctr"/>
            <a:r>
              <a:rPr kumimoji="1" lang="ja-JP" altLang="en-US" sz="2400" dirty="0" smtClean="0"/>
              <a:t>大局的な</a:t>
            </a:r>
            <a:r>
              <a:rPr kumimoji="1" lang="ja-JP" altLang="en-US" sz="2400" dirty="0" smtClean="0"/>
              <a:t>構造に沿った滑らかな色分布</a:t>
            </a:r>
            <a:endParaRPr kumimoji="1" lang="ja-JP" altLang="en-US" sz="2400" dirty="0"/>
          </a:p>
        </p:txBody>
      </p:sp>
    </p:spTree>
    <p:extLst>
      <p:ext uri="{BB962C8B-B14F-4D97-AF65-F5344CB8AC3E}">
        <p14:creationId xmlns:p14="http://schemas.microsoft.com/office/powerpoint/2010/main" val="47804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アウトライン</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a:t>（１章・２章）背景・関連研究</a:t>
            </a:r>
            <a:endParaRPr lang="en-US" altLang="ja-JP" dirty="0"/>
          </a:p>
          <a:p>
            <a:pPr marL="1771650" lvl="3" indent="-514350"/>
            <a:endParaRPr lang="en-US" altLang="ja-JP" dirty="0"/>
          </a:p>
          <a:p>
            <a:r>
              <a:rPr lang="ja-JP" altLang="en-US" dirty="0"/>
              <a:t>（３章）方向場モデリングのための</a:t>
            </a:r>
            <a:r>
              <a:rPr lang="en-US" altLang="ja-JP" dirty="0"/>
              <a:t>UI</a:t>
            </a:r>
            <a:r>
              <a:rPr lang="ja-JP" altLang="en-US" dirty="0"/>
              <a:t>とその応用</a:t>
            </a:r>
            <a:endParaRPr lang="en-US" altLang="ja-JP" dirty="0"/>
          </a:p>
          <a:p>
            <a:pPr marL="1257300" lvl="3" indent="0" algn="r">
              <a:buNone/>
            </a:pPr>
            <a:r>
              <a:rPr lang="en-US" altLang="ja-JP" dirty="0">
                <a:solidFill>
                  <a:schemeClr val="tx2"/>
                </a:solidFill>
              </a:rPr>
              <a:t>[Smart Graphics 2007, J. Physiol. Sci. 2008, Pacific Graphics 2009]</a:t>
            </a:r>
          </a:p>
          <a:p>
            <a:r>
              <a:rPr lang="ja-JP" altLang="en-US" dirty="0"/>
              <a:t>（４章） 異方性ソリッドテクスチャによる繰返しのある微細構造の表現</a:t>
            </a:r>
            <a:endParaRPr lang="en-US" altLang="ja-JP" dirty="0"/>
          </a:p>
          <a:p>
            <a:pPr marL="1257300" lvl="3" indent="0" algn="r">
              <a:buNone/>
            </a:pPr>
            <a:r>
              <a:rPr lang="en-US" altLang="ja-JP" dirty="0">
                <a:solidFill>
                  <a:schemeClr val="tx2"/>
                </a:solidFill>
              </a:rPr>
              <a:t>[SIGGRAPH 2008]</a:t>
            </a:r>
          </a:p>
          <a:p>
            <a:r>
              <a:rPr lang="ja-JP" altLang="en-US" dirty="0"/>
              <a:t>（５章）色付きサーフェスによる滑らかな三次元色分布の表現</a:t>
            </a:r>
            <a:endParaRPr lang="en-US" altLang="ja-JP" dirty="0"/>
          </a:p>
          <a:p>
            <a:pPr marL="1257300" lvl="3" indent="0" algn="r">
              <a:buNone/>
            </a:pPr>
            <a:r>
              <a:rPr lang="en-US" altLang="ja-JP" dirty="0">
                <a:solidFill>
                  <a:schemeClr val="tx2"/>
                </a:solidFill>
              </a:rPr>
              <a:t>[SIGGRAPH Asia 2010]</a:t>
            </a:r>
          </a:p>
          <a:p>
            <a:r>
              <a:rPr lang="ja-JP" altLang="en-US" dirty="0"/>
              <a:t>（６章）結論・将来課題</a:t>
            </a:r>
            <a:endParaRPr lang="ja-JP" altLang="en-US" dirty="0"/>
          </a:p>
        </p:txBody>
      </p:sp>
      <p:sp>
        <p:nvSpPr>
          <p:cNvPr id="5" name="正方形/長方形 4"/>
          <p:cNvSpPr/>
          <p:nvPr/>
        </p:nvSpPr>
        <p:spPr>
          <a:xfrm>
            <a:off x="323528" y="1196753"/>
            <a:ext cx="8496944" cy="129614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23528" y="3429001"/>
            <a:ext cx="8496944" cy="316835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16</a:t>
            </a:fld>
            <a:endParaRPr kumimoji="1" lang="ja-JP" altLang="en-US"/>
          </a:p>
        </p:txBody>
      </p:sp>
    </p:spTree>
    <p:extLst>
      <p:ext uri="{BB962C8B-B14F-4D97-AF65-F5344CB8AC3E}">
        <p14:creationId xmlns:p14="http://schemas.microsoft.com/office/powerpoint/2010/main" val="3916633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この章の目的</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物体内部の色分布をモデリングする前に、部分問題として物体内部の「方向場」をモデリングする</a:t>
            </a:r>
            <a:r>
              <a:rPr lang="en-US" altLang="ja-JP" dirty="0" smtClean="0"/>
              <a:t>UI</a:t>
            </a:r>
            <a:r>
              <a:rPr lang="ja-JP" altLang="en-US" dirty="0" smtClean="0"/>
              <a:t>を提案</a:t>
            </a:r>
            <a:endParaRPr lang="en-US" altLang="ja-JP" dirty="0" smtClean="0"/>
          </a:p>
          <a:p>
            <a:pPr lvl="1"/>
            <a:r>
              <a:rPr lang="ja-JP" altLang="en-US" dirty="0" smtClean="0"/>
              <a:t>異方性のある構造を表現するために重要</a:t>
            </a:r>
            <a:endParaRPr lang="en-US" altLang="ja-JP" dirty="0" smtClean="0"/>
          </a:p>
          <a:p>
            <a:pPr lvl="1"/>
            <a:endParaRPr lang="en-US" altLang="ja-JP" dirty="0" smtClean="0"/>
          </a:p>
          <a:p>
            <a:pPr lvl="1"/>
            <a:endParaRPr lang="en-US" altLang="ja-JP" dirty="0" smtClean="0"/>
          </a:p>
          <a:p>
            <a:pPr lvl="2"/>
            <a:endParaRPr lang="en-US" altLang="ja-JP" dirty="0"/>
          </a:p>
          <a:p>
            <a:pPr lvl="2"/>
            <a:endParaRPr lang="en-US" altLang="ja-JP" dirty="0" smtClean="0"/>
          </a:p>
          <a:p>
            <a:r>
              <a:rPr lang="ja-JP" altLang="en-US" dirty="0" smtClean="0"/>
              <a:t>色</a:t>
            </a:r>
            <a:r>
              <a:rPr lang="ja-JP" altLang="en-US" dirty="0"/>
              <a:t>分布のモデリング</a:t>
            </a:r>
            <a:r>
              <a:rPr lang="ja-JP" altLang="en-US" dirty="0" smtClean="0"/>
              <a:t>以外の用途への応用例を二つ紹介（シミュレーション・アニメーション）</a:t>
            </a:r>
            <a:endParaRPr lang="en-US" altLang="ja-JP"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717032"/>
            <a:ext cx="5904656" cy="166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17</a:t>
            </a:fld>
            <a:endParaRPr kumimoji="1" lang="ja-JP" altLang="en-US"/>
          </a:p>
        </p:txBody>
      </p:sp>
    </p:spTree>
    <p:extLst>
      <p:ext uri="{BB962C8B-B14F-4D97-AF65-F5344CB8AC3E}">
        <p14:creationId xmlns:p14="http://schemas.microsoft.com/office/powerpoint/2010/main" val="125486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二つ</a:t>
            </a:r>
            <a:r>
              <a:rPr kumimoji="1" lang="ja-JP" altLang="en-US" dirty="0" smtClean="0"/>
              <a:t>のモデリング</a:t>
            </a:r>
            <a:r>
              <a:rPr kumimoji="1" lang="en-US" altLang="ja-JP" dirty="0" smtClean="0"/>
              <a:t>UI</a:t>
            </a:r>
            <a:r>
              <a:rPr kumimoji="1" lang="ja-JP" altLang="en-US" dirty="0" smtClean="0"/>
              <a:t>を提案</a:t>
            </a:r>
            <a:endParaRPr kumimoji="1" lang="ja-JP" altLang="en-US" dirty="0"/>
          </a:p>
        </p:txBody>
      </p:sp>
      <p:sp>
        <p:nvSpPr>
          <p:cNvPr id="3" name="コンテンツ プレースホルダー 2"/>
          <p:cNvSpPr>
            <a:spLocks noGrp="1"/>
          </p:cNvSpPr>
          <p:nvPr>
            <p:ph idx="1"/>
          </p:nvPr>
        </p:nvSpPr>
        <p:spPr>
          <a:xfrm>
            <a:off x="457200" y="4725144"/>
            <a:ext cx="8229600" cy="1980456"/>
          </a:xfrm>
        </p:spPr>
        <p:txBody>
          <a:bodyPr>
            <a:normAutofit/>
          </a:bodyPr>
          <a:lstStyle/>
          <a:p>
            <a:r>
              <a:rPr kumimoji="1" lang="ja-JP" altLang="en-US" dirty="0" smtClean="0"/>
              <a:t>共通するアイディア：</a:t>
            </a:r>
            <a:endParaRPr lang="en-US" altLang="ja-JP" dirty="0"/>
          </a:p>
          <a:p>
            <a:pPr lvl="1"/>
            <a:r>
              <a:rPr lang="ja-JP" altLang="en-US" dirty="0" smtClean="0"/>
              <a:t>モデリング対象の</a:t>
            </a:r>
            <a:r>
              <a:rPr kumimoji="1" lang="ja-JP" altLang="en-US" dirty="0" smtClean="0"/>
              <a:t>性質に基づき適切に仮定を置くことで、</a:t>
            </a:r>
            <a:r>
              <a:rPr lang="ja-JP" altLang="en-US" dirty="0" smtClean="0"/>
              <a:t>手早い</a:t>
            </a:r>
            <a:r>
              <a:rPr lang="en-US" altLang="ja-JP" dirty="0" smtClean="0"/>
              <a:t>UI</a:t>
            </a:r>
            <a:r>
              <a:rPr lang="ja-JP" altLang="en-US" dirty="0" smtClean="0"/>
              <a:t>を実現</a:t>
            </a:r>
            <a:endParaRPr lang="en-US" altLang="ja-JP" dirty="0" smtClean="0"/>
          </a:p>
        </p:txBody>
      </p:sp>
      <p:sp>
        <p:nvSpPr>
          <p:cNvPr id="4" name="テキスト ボックス 3"/>
          <p:cNvSpPr txBox="1"/>
          <p:nvPr/>
        </p:nvSpPr>
        <p:spPr>
          <a:xfrm>
            <a:off x="899592" y="3657218"/>
            <a:ext cx="3456384" cy="461665"/>
          </a:xfrm>
          <a:prstGeom prst="rect">
            <a:avLst/>
          </a:prstGeom>
          <a:noFill/>
        </p:spPr>
        <p:txBody>
          <a:bodyPr wrap="square" rtlCol="0">
            <a:spAutoFit/>
          </a:bodyPr>
          <a:lstStyle/>
          <a:p>
            <a:pPr algn="ctr"/>
            <a:r>
              <a:rPr kumimoji="1" lang="ja-JP" altLang="en-US" sz="2400" b="1" dirty="0" smtClean="0"/>
              <a:t>ベクトル場</a:t>
            </a:r>
            <a:r>
              <a:rPr kumimoji="1" lang="ja-JP" altLang="en-US" sz="2400" dirty="0" smtClean="0"/>
              <a:t>のモデリング</a:t>
            </a:r>
            <a:r>
              <a:rPr kumimoji="1" lang="en-US" altLang="ja-JP" sz="2400" dirty="0" smtClean="0"/>
              <a:t>UI</a:t>
            </a:r>
            <a:endParaRPr kumimoji="1" lang="ja-JP" altLang="en-US" sz="2400" dirty="0"/>
          </a:p>
        </p:txBody>
      </p:sp>
      <p:sp>
        <p:nvSpPr>
          <p:cNvPr id="5" name="テキスト ボックス 4"/>
          <p:cNvSpPr txBox="1"/>
          <p:nvPr/>
        </p:nvSpPr>
        <p:spPr>
          <a:xfrm>
            <a:off x="5076056" y="3657218"/>
            <a:ext cx="3456384" cy="461665"/>
          </a:xfrm>
          <a:prstGeom prst="rect">
            <a:avLst/>
          </a:prstGeom>
          <a:noFill/>
        </p:spPr>
        <p:txBody>
          <a:bodyPr wrap="square" rtlCol="0">
            <a:spAutoFit/>
          </a:bodyPr>
          <a:lstStyle/>
          <a:p>
            <a:pPr algn="ctr"/>
            <a:r>
              <a:rPr kumimoji="1" lang="en-US" altLang="ja-JP" sz="2400" b="1" dirty="0" smtClean="0"/>
              <a:t>frame</a:t>
            </a:r>
            <a:r>
              <a:rPr kumimoji="1" lang="ja-JP" altLang="en-US" sz="2400" b="1" dirty="0" smtClean="0"/>
              <a:t>場</a:t>
            </a:r>
            <a:r>
              <a:rPr lang="ja-JP" altLang="en-US" sz="2400" dirty="0"/>
              <a:t>の</a:t>
            </a:r>
            <a:r>
              <a:rPr lang="ja-JP" altLang="en-US" sz="2400" dirty="0" smtClean="0"/>
              <a:t>モデリング</a:t>
            </a:r>
            <a:r>
              <a:rPr lang="en-US" altLang="ja-JP" sz="2400" dirty="0" smtClean="0"/>
              <a:t>UI</a:t>
            </a:r>
            <a:endParaRPr kumimoji="1" lang="en-US" altLang="ja-JP" sz="2400" dirty="0" smtClean="0"/>
          </a:p>
        </p:txBody>
      </p:sp>
      <p:pic>
        <p:nvPicPr>
          <p:cNvPr id="7" name="Picture 3"/>
          <p:cNvPicPr>
            <a:picLocks noChangeAspect="1" noChangeArrowheads="1"/>
          </p:cNvPicPr>
          <p:nvPr/>
        </p:nvPicPr>
        <p:blipFill>
          <a:blip r:embed="rId2" cstate="print">
            <a:clrChange>
              <a:clrFrom>
                <a:srgbClr val="FFFFFF"/>
              </a:clrFrom>
              <a:clrTo>
                <a:srgbClr val="FFFFFF">
                  <a:alpha val="0"/>
                </a:srgbClr>
              </a:clrTo>
            </a:clrChange>
            <a:lum bright="-6000" contrast="4000"/>
          </a:blip>
          <a:srcRect/>
          <a:stretch>
            <a:fillRect/>
          </a:stretch>
        </p:blipFill>
        <p:spPr bwMode="auto">
          <a:xfrm>
            <a:off x="5382090" y="1159578"/>
            <a:ext cx="2844316" cy="2629462"/>
          </a:xfrm>
          <a:prstGeom prst="rect">
            <a:avLst/>
          </a:prstGeom>
          <a:noFill/>
          <a:ln w="9525">
            <a:noFill/>
            <a:miter lim="800000"/>
            <a:headEnd/>
            <a:tailEnd/>
          </a:ln>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04" y="1309572"/>
            <a:ext cx="3240360" cy="232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18</a:t>
            </a:fld>
            <a:endParaRPr kumimoji="1" lang="ja-JP" altLang="en-US"/>
          </a:p>
        </p:txBody>
      </p:sp>
      <p:sp>
        <p:nvSpPr>
          <p:cNvPr id="8" name="テキスト ボックス 7"/>
          <p:cNvSpPr txBox="1"/>
          <p:nvPr/>
        </p:nvSpPr>
        <p:spPr>
          <a:xfrm>
            <a:off x="5148064" y="4077072"/>
            <a:ext cx="3672408" cy="1015663"/>
          </a:xfrm>
          <a:prstGeom prst="rect">
            <a:avLst/>
          </a:prstGeom>
          <a:noFill/>
          <a:ln w="12700">
            <a:solidFill>
              <a:srgbClr val="FF0000"/>
            </a:solidFill>
            <a:prstDash val="dash"/>
          </a:ln>
        </p:spPr>
        <p:txBody>
          <a:bodyPr wrap="square" rtlCol="0">
            <a:spAutoFit/>
          </a:bodyPr>
          <a:lstStyle/>
          <a:p>
            <a:r>
              <a:rPr lang="en-US" altLang="ja-JP" sz="2000" b="1" dirty="0" smtClean="0">
                <a:solidFill>
                  <a:srgbClr val="FF0000"/>
                </a:solidFill>
              </a:rPr>
              <a:t>frame:</a:t>
            </a:r>
            <a:r>
              <a:rPr lang="en-US" altLang="ja-JP" sz="2000" dirty="0" smtClean="0"/>
              <a:t> </a:t>
            </a:r>
            <a:r>
              <a:rPr lang="ja-JP" altLang="en-US" sz="2000" dirty="0" smtClean="0"/>
              <a:t>直交する三つのベクトルの組。テンソルと違って、方向の前後を区別する。</a:t>
            </a:r>
            <a:endParaRPr kumimoji="1" lang="ja-JP" altLang="en-US" sz="2000" dirty="0"/>
          </a:p>
        </p:txBody>
      </p:sp>
    </p:spTree>
    <p:extLst>
      <p:ext uri="{BB962C8B-B14F-4D97-AF65-F5344CB8AC3E}">
        <p14:creationId xmlns:p14="http://schemas.microsoft.com/office/powerpoint/2010/main" val="151456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ベクトル場</a:t>
            </a:r>
            <a:r>
              <a:rPr lang="ja-JP" altLang="en-US" dirty="0" smtClean="0"/>
              <a:t>モデリングの</a:t>
            </a:r>
            <a:r>
              <a:rPr lang="en-US" altLang="ja-JP" dirty="0" smtClean="0"/>
              <a:t>UI</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仮定</a:t>
            </a:r>
            <a:endParaRPr lang="en-US" altLang="ja-JP" dirty="0"/>
          </a:p>
          <a:p>
            <a:pPr lvl="1"/>
            <a:r>
              <a:rPr lang="ja-JP" altLang="en-US" dirty="0"/>
              <a:t>「</a:t>
            </a:r>
            <a:r>
              <a:rPr lang="ja-JP" altLang="en-US" dirty="0" smtClean="0"/>
              <a:t>物体表面において、ベクトル場</a:t>
            </a:r>
            <a:r>
              <a:rPr lang="ja-JP" altLang="en-US" dirty="0" smtClean="0"/>
              <a:t>は接平面</a:t>
            </a:r>
            <a:r>
              <a:rPr lang="en-US" altLang="ja-JP" dirty="0" smtClean="0"/>
              <a:t/>
            </a:r>
            <a:br>
              <a:rPr lang="en-US" altLang="ja-JP" dirty="0" smtClean="0"/>
            </a:br>
            <a:r>
              <a:rPr lang="ja-JP" altLang="en-US" dirty="0" smtClean="0"/>
              <a:t>に</a:t>
            </a:r>
            <a:r>
              <a:rPr lang="ja-JP" altLang="en-US" dirty="0" smtClean="0"/>
              <a:t>必ず沿う</a:t>
            </a:r>
            <a:r>
              <a:rPr lang="ja-JP" altLang="en-US" dirty="0"/>
              <a:t>。</a:t>
            </a:r>
            <a:r>
              <a:rPr lang="ja-JP" altLang="en-US" dirty="0" smtClean="0"/>
              <a:t>」</a:t>
            </a:r>
            <a:endParaRPr lang="en-US" altLang="ja-JP" dirty="0" smtClean="0"/>
          </a:p>
          <a:p>
            <a:pPr lvl="1"/>
            <a:r>
              <a:rPr kumimoji="1" lang="ja-JP" altLang="en-US" dirty="0" smtClean="0"/>
              <a:t>例：筋肉組織の線維走向、閉領域内の流体</a:t>
            </a:r>
            <a:endParaRPr kumimoji="1" lang="en-US" altLang="ja-JP" dirty="0" smtClean="0"/>
          </a:p>
          <a:p>
            <a:r>
              <a:rPr lang="ja-JP" altLang="en-US" dirty="0"/>
              <a:t>モデリングの</a:t>
            </a:r>
            <a:r>
              <a:rPr kumimoji="1" lang="ja-JP" altLang="en-US" dirty="0" smtClean="0"/>
              <a:t>過程</a:t>
            </a:r>
            <a:endParaRPr kumimoji="1" lang="en-US" altLang="ja-JP" dirty="0" smtClean="0"/>
          </a:p>
        </p:txBody>
      </p:sp>
      <p:sp>
        <p:nvSpPr>
          <p:cNvPr id="4" name="テキスト ボックス 3"/>
          <p:cNvSpPr txBox="1"/>
          <p:nvPr/>
        </p:nvSpPr>
        <p:spPr>
          <a:xfrm>
            <a:off x="467544" y="4077072"/>
            <a:ext cx="3691267" cy="707886"/>
          </a:xfrm>
          <a:prstGeom prst="rect">
            <a:avLst/>
          </a:prstGeom>
          <a:noFill/>
        </p:spPr>
        <p:txBody>
          <a:bodyPr wrap="square" rtlCol="0">
            <a:spAutoFit/>
          </a:bodyPr>
          <a:lstStyle/>
          <a:p>
            <a:pPr algn="ctr"/>
            <a:r>
              <a:rPr lang="ja-JP" altLang="en-US" sz="2000" b="1" dirty="0" smtClean="0">
                <a:solidFill>
                  <a:schemeClr val="tx2"/>
                </a:solidFill>
              </a:rPr>
              <a:t>ステップ</a:t>
            </a:r>
            <a:r>
              <a:rPr lang="en-US" altLang="ja-JP" sz="2000" b="1" dirty="0" smtClean="0">
                <a:solidFill>
                  <a:schemeClr val="tx2"/>
                </a:solidFill>
              </a:rPr>
              <a:t>1</a:t>
            </a:r>
          </a:p>
          <a:p>
            <a:pPr algn="ctr"/>
            <a:r>
              <a:rPr lang="ja-JP" altLang="en-US" sz="2000" dirty="0" smtClean="0"/>
              <a:t>物体</a:t>
            </a:r>
            <a:r>
              <a:rPr lang="ja-JP" altLang="en-US" sz="2000" dirty="0"/>
              <a:t>表面</a:t>
            </a:r>
            <a:r>
              <a:rPr lang="ja-JP" altLang="en-US" sz="2000" dirty="0" smtClean="0"/>
              <a:t>のベクトル場</a:t>
            </a:r>
            <a:r>
              <a:rPr lang="ja-JP" altLang="en-US" sz="2000" dirty="0"/>
              <a:t>モデリング</a:t>
            </a:r>
          </a:p>
        </p:txBody>
      </p:sp>
      <p:sp>
        <p:nvSpPr>
          <p:cNvPr id="5" name="テキスト ボックス 4"/>
          <p:cNvSpPr txBox="1"/>
          <p:nvPr/>
        </p:nvSpPr>
        <p:spPr>
          <a:xfrm>
            <a:off x="5076056" y="4077072"/>
            <a:ext cx="3587287" cy="707886"/>
          </a:xfrm>
          <a:prstGeom prst="rect">
            <a:avLst/>
          </a:prstGeom>
          <a:noFill/>
        </p:spPr>
        <p:txBody>
          <a:bodyPr wrap="square" rtlCol="0">
            <a:spAutoFit/>
          </a:bodyPr>
          <a:lstStyle/>
          <a:p>
            <a:pPr marL="0" lvl="1" algn="ctr"/>
            <a:r>
              <a:rPr lang="ja-JP" altLang="en-US" sz="2000" b="1" dirty="0" smtClean="0">
                <a:solidFill>
                  <a:schemeClr val="tx2"/>
                </a:solidFill>
              </a:rPr>
              <a:t>ステップ</a:t>
            </a:r>
            <a:r>
              <a:rPr lang="en-US" altLang="ja-JP" sz="2000" b="1" dirty="0" smtClean="0">
                <a:solidFill>
                  <a:schemeClr val="tx2"/>
                </a:solidFill>
              </a:rPr>
              <a:t>2</a:t>
            </a:r>
          </a:p>
          <a:p>
            <a:pPr marL="0" lvl="1" algn="ctr"/>
            <a:r>
              <a:rPr lang="ja-JP" altLang="en-US" sz="2000" dirty="0" smtClean="0"/>
              <a:t>物体</a:t>
            </a:r>
            <a:r>
              <a:rPr lang="ja-JP" altLang="en-US" sz="2000" dirty="0"/>
              <a:t>内部</a:t>
            </a:r>
            <a:r>
              <a:rPr lang="ja-JP" altLang="en-US" sz="2000" dirty="0" smtClean="0"/>
              <a:t>のベクトル場</a:t>
            </a:r>
            <a:r>
              <a:rPr lang="ja-JP" altLang="en-US" sz="2000" dirty="0"/>
              <a:t>の</a:t>
            </a:r>
            <a:r>
              <a:rPr lang="ja-JP" altLang="en-US" sz="2000" dirty="0" smtClean="0"/>
              <a:t>修正</a:t>
            </a:r>
            <a:endParaRPr lang="en-US" altLang="ja-JP" sz="2000" dirty="0"/>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18" y="4761751"/>
            <a:ext cx="1750910" cy="1872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366" y="4777637"/>
            <a:ext cx="1730706" cy="1838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427" y="4773316"/>
            <a:ext cx="1999381" cy="184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7109" y="4788883"/>
            <a:ext cx="1986186" cy="1814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右矢印 5"/>
          <p:cNvSpPr/>
          <p:nvPr/>
        </p:nvSpPr>
        <p:spPr>
          <a:xfrm>
            <a:off x="2160527" y="5489850"/>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6701798" y="5489850"/>
            <a:ext cx="360040"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4139952" y="6237312"/>
            <a:ext cx="8640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デモ</a:t>
            </a:r>
            <a:endParaRPr kumimoji="1" lang="ja-JP" altLang="en-US" sz="2000"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19</a:t>
            </a:fld>
            <a:endParaRPr kumimoji="1" lang="ja-JP" altLang="en-US"/>
          </a:p>
        </p:txBody>
      </p:sp>
      <p:sp>
        <p:nvSpPr>
          <p:cNvPr id="11" name="テキスト ボックス 10"/>
          <p:cNvSpPr txBox="1"/>
          <p:nvPr/>
        </p:nvSpPr>
        <p:spPr>
          <a:xfrm>
            <a:off x="2627784" y="4974267"/>
            <a:ext cx="3929998" cy="830997"/>
          </a:xfrm>
          <a:prstGeom prst="rect">
            <a:avLst/>
          </a:prstGeom>
          <a:solidFill>
            <a:schemeClr val="bg1"/>
          </a:solidFill>
          <a:ln w="19050">
            <a:solidFill>
              <a:srgbClr val="FF0000"/>
            </a:solidFill>
          </a:ln>
        </p:spPr>
        <p:txBody>
          <a:bodyPr wrap="square" rtlCol="0">
            <a:spAutoFit/>
          </a:bodyPr>
          <a:lstStyle/>
          <a:p>
            <a:r>
              <a:rPr lang="ja-JP" altLang="en-US" sz="2400" b="1" dirty="0" smtClean="0">
                <a:solidFill>
                  <a:srgbClr val="FF0000"/>
                </a:solidFill>
              </a:rPr>
              <a:t>原則</a:t>
            </a:r>
            <a:r>
              <a:rPr lang="en-US" altLang="ja-JP" sz="2400" b="1" dirty="0" smtClean="0">
                <a:solidFill>
                  <a:srgbClr val="FF0000"/>
                </a:solidFill>
              </a:rPr>
              <a:t>1:</a:t>
            </a:r>
            <a:r>
              <a:rPr lang="en-US" altLang="ja-JP" sz="2400" dirty="0" smtClean="0"/>
              <a:t> </a:t>
            </a:r>
            <a:r>
              <a:rPr lang="ja-JP" altLang="en-US" sz="2400" dirty="0" smtClean="0"/>
              <a:t>サーフェス上</a:t>
            </a:r>
            <a:r>
              <a:rPr lang="ja-JP" altLang="en-US" sz="2400" dirty="0"/>
              <a:t>に情報を与えると、それが内部に</a:t>
            </a:r>
            <a:r>
              <a:rPr lang="ja-JP" altLang="en-US" sz="2400" dirty="0" smtClean="0"/>
              <a:t>伝播</a:t>
            </a:r>
            <a:endParaRPr lang="en-US" altLang="ja-JP" sz="2400" dirty="0"/>
          </a:p>
        </p:txBody>
      </p:sp>
      <p:sp>
        <p:nvSpPr>
          <p:cNvPr id="15" name="テキスト ボックス 14"/>
          <p:cNvSpPr txBox="1"/>
          <p:nvPr/>
        </p:nvSpPr>
        <p:spPr>
          <a:xfrm>
            <a:off x="6909830" y="107340"/>
            <a:ext cx="2126666" cy="369332"/>
          </a:xfrm>
          <a:prstGeom prst="rect">
            <a:avLst/>
          </a:prstGeom>
          <a:noFill/>
          <a:ln w="19050">
            <a:solidFill>
              <a:schemeClr val="accent1"/>
            </a:solidFill>
          </a:ln>
        </p:spPr>
        <p:txBody>
          <a:bodyPr wrap="square" rtlCol="0">
            <a:spAutoFit/>
          </a:bodyPr>
          <a:lstStyle/>
          <a:p>
            <a:pPr algn="ctr"/>
            <a:r>
              <a:rPr lang="en-US" altLang="ja-JP" dirty="0" smtClean="0"/>
              <a:t>Smart Graphics 2007</a:t>
            </a:r>
            <a:endParaRPr kumimoji="1" lang="ja-JP" altLang="en-US" dirty="0"/>
          </a:p>
        </p:txBody>
      </p:sp>
    </p:spTree>
    <p:extLst>
      <p:ext uri="{BB962C8B-B14F-4D97-AF65-F5344CB8AC3E}">
        <p14:creationId xmlns:p14="http://schemas.microsoft.com/office/powerpoint/2010/main" val="321259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9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4"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692696"/>
            <a:ext cx="8568952" cy="3267794"/>
          </a:xfrm>
        </p:spPr>
        <p:txBody>
          <a:bodyPr>
            <a:normAutofit fontScale="90000"/>
          </a:bodyPr>
          <a:lstStyle/>
          <a:p>
            <a:r>
              <a:rPr kumimoji="1" lang="en-US" altLang="ja-JP" sz="3600" cap="all" dirty="0" smtClean="0"/>
              <a:t>Volumetric Modeling </a:t>
            </a:r>
            <a:r>
              <a:rPr lang="en-US" altLang="ja-JP" sz="3600" cap="all" dirty="0"/>
              <a:t>with </a:t>
            </a:r>
            <a:r>
              <a:rPr lang="en-US" altLang="ja-JP" sz="3600" cap="all" dirty="0" smtClean="0"/>
              <a:t/>
            </a:r>
            <a:br>
              <a:rPr lang="en-US" altLang="ja-JP" sz="3600" cap="all" dirty="0" smtClean="0"/>
            </a:br>
            <a:r>
              <a:rPr lang="en-US" altLang="ja-JP" sz="3600" cap="all" dirty="0" smtClean="0"/>
              <a:t>Compact Representations</a:t>
            </a:r>
            <a:r>
              <a:rPr lang="en-US" altLang="ja-JP" sz="3600" cap="all" dirty="0"/>
              <a:t> </a:t>
            </a:r>
            <a:r>
              <a:rPr lang="en-US" altLang="ja-JP" sz="3600" cap="all" dirty="0" smtClean="0"/>
              <a:t>considering structural regularity </a:t>
            </a:r>
            <a:r>
              <a:rPr kumimoji="1" lang="en-US" altLang="ja-JP" sz="3600" dirty="0" smtClean="0"/>
              <a:t/>
            </a:r>
            <a:br>
              <a:rPr kumimoji="1" lang="en-US" altLang="ja-JP" sz="3600" dirty="0" smtClean="0"/>
            </a:br>
            <a:r>
              <a:rPr kumimoji="1" lang="en-US" altLang="ja-JP" sz="3600" dirty="0" smtClean="0"/>
              <a:t/>
            </a:r>
            <a:br>
              <a:rPr kumimoji="1" lang="en-US" altLang="ja-JP" sz="3600" dirty="0" smtClean="0"/>
            </a:br>
            <a:r>
              <a:rPr kumimoji="1" lang="ja-JP" altLang="en-US" sz="3600" dirty="0" smtClean="0"/>
              <a:t>構造の</a:t>
            </a:r>
            <a:r>
              <a:rPr lang="ja-JP" altLang="en-US" sz="3600" dirty="0"/>
              <a:t>規則性を考慮したコンパクトな表現</a:t>
            </a:r>
            <a:r>
              <a:rPr lang="ja-JP" altLang="en-US" sz="3600" dirty="0" smtClean="0"/>
              <a:t>形式</a:t>
            </a:r>
            <a:r>
              <a:rPr lang="en-US" altLang="ja-JP" sz="3600" dirty="0" smtClean="0"/>
              <a:t/>
            </a:r>
            <a:br>
              <a:rPr lang="en-US" altLang="ja-JP" sz="3600" dirty="0" smtClean="0"/>
            </a:br>
            <a:r>
              <a:rPr lang="ja-JP" altLang="en-US" sz="3600" dirty="0" smtClean="0"/>
              <a:t>に</a:t>
            </a:r>
            <a:r>
              <a:rPr lang="ja-JP" altLang="en-US" sz="3600" dirty="0"/>
              <a:t>よるボリューメトリック</a:t>
            </a:r>
            <a:r>
              <a:rPr kumimoji="1" lang="ja-JP" altLang="en-US" sz="3600" dirty="0" smtClean="0"/>
              <a:t>なモデリング</a:t>
            </a:r>
            <a:endParaRPr kumimoji="1" lang="ja-JP" altLang="en-US" sz="3600" dirty="0"/>
          </a:p>
        </p:txBody>
      </p:sp>
      <p:sp>
        <p:nvSpPr>
          <p:cNvPr id="3" name="サブタイトル 2"/>
          <p:cNvSpPr>
            <a:spLocks noGrp="1"/>
          </p:cNvSpPr>
          <p:nvPr>
            <p:ph type="subTitle" idx="1"/>
          </p:nvPr>
        </p:nvSpPr>
        <p:spPr>
          <a:xfrm>
            <a:off x="1371600" y="4797152"/>
            <a:ext cx="6400800" cy="1656184"/>
          </a:xfrm>
        </p:spPr>
        <p:txBody>
          <a:bodyPr>
            <a:normAutofit lnSpcReduction="10000"/>
          </a:bodyPr>
          <a:lstStyle/>
          <a:p>
            <a:r>
              <a:rPr kumimoji="1" lang="ja-JP" altLang="en-US" dirty="0" smtClean="0"/>
              <a:t>コンピュータ科学専攻五十嵐研究室</a:t>
            </a:r>
            <a:endParaRPr kumimoji="1" lang="en-US" altLang="ja-JP" dirty="0" smtClean="0"/>
          </a:p>
          <a:p>
            <a:r>
              <a:rPr lang="ja-JP" altLang="en-US" dirty="0" smtClean="0"/>
              <a:t>高山  健</a:t>
            </a:r>
            <a:r>
              <a:rPr lang="ja-JP" altLang="en-US" dirty="0" smtClean="0"/>
              <a:t>志</a:t>
            </a:r>
            <a:endParaRPr lang="en-US" altLang="ja-JP" dirty="0" smtClean="0"/>
          </a:p>
          <a:p>
            <a:r>
              <a:rPr lang="ja-JP" altLang="en-US" dirty="0"/>
              <a:t>２０１２年１月２８日</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a:t>
            </a:fld>
            <a:endParaRPr kumimoji="1" lang="ja-JP" altLang="en-US"/>
          </a:p>
        </p:txBody>
      </p:sp>
    </p:spTree>
    <p:extLst>
      <p:ext uri="{BB962C8B-B14F-4D97-AF65-F5344CB8AC3E}">
        <p14:creationId xmlns:p14="http://schemas.microsoft.com/office/powerpoint/2010/main" val="2483679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frame</a:t>
            </a:r>
            <a:r>
              <a:rPr lang="ja-JP" altLang="en-US" dirty="0"/>
              <a:t>場モデリングの</a:t>
            </a:r>
            <a:r>
              <a:rPr lang="en-US" altLang="ja-JP" dirty="0"/>
              <a:t>UI</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仮定</a:t>
            </a:r>
            <a:endParaRPr kumimoji="1" lang="en-US" altLang="ja-JP" dirty="0" smtClean="0"/>
          </a:p>
          <a:p>
            <a:pPr lvl="1"/>
            <a:r>
              <a:rPr lang="ja-JP" altLang="en-US" dirty="0"/>
              <a:t>「</a:t>
            </a:r>
            <a:r>
              <a:rPr kumimoji="1" lang="ja-JP" altLang="en-US" dirty="0" smtClean="0"/>
              <a:t>物体内部に</a:t>
            </a:r>
            <a:r>
              <a:rPr lang="ja-JP" altLang="en-US" dirty="0" smtClean="0"/>
              <a:t>は</a:t>
            </a:r>
            <a:r>
              <a:rPr lang="en-US" altLang="ja-JP" dirty="0" smtClean="0"/>
              <a:t>『</a:t>
            </a:r>
            <a:r>
              <a:rPr lang="ja-JP" altLang="en-US" dirty="0" smtClean="0"/>
              <a:t>深さ</a:t>
            </a:r>
            <a:r>
              <a:rPr lang="en-US" altLang="ja-JP" dirty="0"/>
              <a:t>』</a:t>
            </a:r>
            <a:r>
              <a:rPr lang="ja-JP" altLang="en-US" dirty="0" smtClean="0"/>
              <a:t>が定義され、さらに深さ方向に直交する</a:t>
            </a:r>
            <a:r>
              <a:rPr lang="en-US" altLang="ja-JP" dirty="0" smtClean="0"/>
              <a:t>『</a:t>
            </a:r>
            <a:r>
              <a:rPr lang="ja-JP" altLang="en-US" dirty="0" smtClean="0"/>
              <a:t>上</a:t>
            </a:r>
            <a:r>
              <a:rPr lang="en-US" altLang="ja-JP" dirty="0" smtClean="0"/>
              <a:t>』</a:t>
            </a:r>
            <a:r>
              <a:rPr lang="ja-JP" altLang="en-US" dirty="0" smtClean="0"/>
              <a:t>方向がある。」</a:t>
            </a:r>
            <a:endParaRPr lang="en-US" altLang="ja-JP" dirty="0" smtClean="0"/>
          </a:p>
          <a:p>
            <a:pPr lvl="1"/>
            <a:r>
              <a:rPr lang="ja-JP" altLang="en-US" dirty="0" smtClean="0"/>
              <a:t>例：キウイ、ニンジン、木など</a:t>
            </a:r>
            <a:endParaRPr lang="en-US" altLang="ja-JP" dirty="0" smtClean="0"/>
          </a:p>
        </p:txBody>
      </p:sp>
      <p:pic>
        <p:nvPicPr>
          <p:cNvPr id="10242" name="Picture 2" descr="C:\Users\kenshi\Documents\material - writings\doctor-thesis\tex\png\chp3\frame-examples.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53"/>
          <a:stretch/>
        </p:blipFill>
        <p:spPr bwMode="auto">
          <a:xfrm>
            <a:off x="755576" y="3700805"/>
            <a:ext cx="7632848" cy="293597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496438" y="3779748"/>
            <a:ext cx="1419378" cy="400110"/>
          </a:xfrm>
          <a:prstGeom prst="rect">
            <a:avLst/>
          </a:prstGeom>
          <a:solidFill>
            <a:schemeClr val="bg1"/>
          </a:solidFill>
        </p:spPr>
        <p:txBody>
          <a:bodyPr wrap="square" rtlCol="0">
            <a:spAutoFit/>
          </a:bodyPr>
          <a:lstStyle/>
          <a:p>
            <a:r>
              <a:rPr kumimoji="1" lang="ja-JP" altLang="en-US" sz="2000" dirty="0" smtClean="0"/>
              <a:t>「深さ」方向</a:t>
            </a:r>
            <a:endParaRPr kumimoji="1" lang="ja-JP" altLang="en-US" sz="2000" dirty="0"/>
          </a:p>
        </p:txBody>
      </p:sp>
      <p:sp>
        <p:nvSpPr>
          <p:cNvPr id="6" name="テキスト ボックス 5"/>
          <p:cNvSpPr txBox="1"/>
          <p:nvPr/>
        </p:nvSpPr>
        <p:spPr>
          <a:xfrm>
            <a:off x="3234292" y="3789040"/>
            <a:ext cx="1224136" cy="400110"/>
          </a:xfrm>
          <a:prstGeom prst="rect">
            <a:avLst/>
          </a:prstGeom>
          <a:solidFill>
            <a:schemeClr val="bg1"/>
          </a:solidFill>
        </p:spPr>
        <p:txBody>
          <a:bodyPr wrap="square" rtlCol="0">
            <a:spAutoFit/>
          </a:bodyPr>
          <a:lstStyle/>
          <a:p>
            <a:r>
              <a:rPr lang="ja-JP" altLang="en-US" sz="2000" dirty="0" smtClean="0"/>
              <a:t>「上」</a:t>
            </a:r>
            <a:r>
              <a:rPr kumimoji="1" lang="ja-JP" altLang="en-US" sz="2000" dirty="0" smtClean="0"/>
              <a:t>方向</a:t>
            </a:r>
            <a:endParaRPr kumimoji="1" lang="ja-JP" altLang="en-US" sz="20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20</a:t>
            </a:fld>
            <a:endParaRPr kumimoji="1" lang="ja-JP" altLang="en-US"/>
          </a:p>
        </p:txBody>
      </p:sp>
    </p:spTree>
    <p:extLst>
      <p:ext uri="{BB962C8B-B14F-4D97-AF65-F5344CB8AC3E}">
        <p14:creationId xmlns:p14="http://schemas.microsoft.com/office/powerpoint/2010/main" val="3393272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frame</a:t>
            </a:r>
            <a:r>
              <a:rPr lang="ja-JP" altLang="en-US" dirty="0" smtClean="0"/>
              <a:t>場モデリングの</a:t>
            </a:r>
            <a:r>
              <a:rPr lang="en-US" altLang="ja-JP" dirty="0" smtClean="0"/>
              <a:t>UI</a:t>
            </a:r>
            <a:endParaRPr kumimoji="1" lang="ja-JP" altLang="en-US" dirty="0"/>
          </a:p>
        </p:txBody>
      </p:sp>
      <p:sp>
        <p:nvSpPr>
          <p:cNvPr id="3" name="コンテンツ プレースホルダー 2"/>
          <p:cNvSpPr>
            <a:spLocks noGrp="1"/>
          </p:cNvSpPr>
          <p:nvPr>
            <p:ph idx="1"/>
          </p:nvPr>
        </p:nvSpPr>
        <p:spPr/>
        <p:txBody>
          <a:bodyPr/>
          <a:lstStyle/>
          <a:p>
            <a:r>
              <a:rPr lang="ja-JP" altLang="en-US" dirty="0"/>
              <a:t>モデリングの</a:t>
            </a:r>
            <a:r>
              <a:rPr kumimoji="1" lang="ja-JP" altLang="en-US" dirty="0" smtClean="0"/>
              <a:t>過程</a:t>
            </a:r>
            <a:endParaRPr kumimoji="1" lang="en-US" altLang="ja-JP" dirty="0" smtClean="0"/>
          </a:p>
        </p:txBody>
      </p:sp>
      <p:sp>
        <p:nvSpPr>
          <p:cNvPr id="4" name="テキスト ボックス 3"/>
          <p:cNvSpPr txBox="1"/>
          <p:nvPr/>
        </p:nvSpPr>
        <p:spPr>
          <a:xfrm>
            <a:off x="611560" y="2125305"/>
            <a:ext cx="3528392" cy="1015663"/>
          </a:xfrm>
          <a:prstGeom prst="rect">
            <a:avLst/>
          </a:prstGeom>
          <a:noFill/>
        </p:spPr>
        <p:txBody>
          <a:bodyPr wrap="square" rtlCol="0">
            <a:spAutoFit/>
          </a:bodyPr>
          <a:lstStyle/>
          <a:p>
            <a:pPr algn="ctr"/>
            <a:r>
              <a:rPr kumimoji="1" lang="ja-JP" altLang="en-US" sz="2000" b="1" dirty="0" smtClean="0">
                <a:solidFill>
                  <a:schemeClr val="tx2"/>
                </a:solidFill>
              </a:rPr>
              <a:t>ステップ１</a:t>
            </a:r>
            <a:endParaRPr kumimoji="1" lang="en-US" altLang="ja-JP" sz="2000" b="1" dirty="0" smtClean="0">
              <a:solidFill>
                <a:schemeClr val="tx2"/>
              </a:solidFill>
            </a:endParaRPr>
          </a:p>
          <a:p>
            <a:pPr algn="ctr"/>
            <a:r>
              <a:rPr kumimoji="1" lang="ja-JP" altLang="en-US" sz="2000" dirty="0" smtClean="0"/>
              <a:t>ペイント</a:t>
            </a:r>
            <a:r>
              <a:rPr kumimoji="1" lang="en-US" altLang="ja-JP" sz="2000" dirty="0" smtClean="0"/>
              <a:t>UI</a:t>
            </a:r>
            <a:r>
              <a:rPr kumimoji="1" lang="ja-JP" altLang="en-US" sz="2000" dirty="0" smtClean="0"/>
              <a:t>による深さ場の指定</a:t>
            </a:r>
            <a:endParaRPr kumimoji="1" lang="en-US" altLang="ja-JP" sz="2000" dirty="0" smtClean="0"/>
          </a:p>
          <a:p>
            <a:pPr algn="ctr"/>
            <a:r>
              <a:rPr lang="en-US" altLang="ja-JP" sz="2000" dirty="0" smtClean="0">
                <a:sym typeface="Wingdings" pitchFamily="2" charset="2"/>
              </a:rPr>
              <a:t></a:t>
            </a:r>
            <a:r>
              <a:rPr lang="ja-JP" altLang="en-US" sz="2000" dirty="0" smtClean="0">
                <a:sym typeface="Wingdings" pitchFamily="2" charset="2"/>
              </a:rPr>
              <a:t>第一方向を決定</a:t>
            </a:r>
            <a:endParaRPr kumimoji="1" lang="ja-JP" altLang="en-US" sz="2000" dirty="0"/>
          </a:p>
        </p:txBody>
      </p:sp>
      <p:sp>
        <p:nvSpPr>
          <p:cNvPr id="5" name="テキスト ボックス 4"/>
          <p:cNvSpPr txBox="1"/>
          <p:nvPr/>
        </p:nvSpPr>
        <p:spPr>
          <a:xfrm>
            <a:off x="5724128" y="2125305"/>
            <a:ext cx="3203841" cy="1015663"/>
          </a:xfrm>
          <a:prstGeom prst="rect">
            <a:avLst/>
          </a:prstGeom>
          <a:noFill/>
        </p:spPr>
        <p:txBody>
          <a:bodyPr wrap="square" rtlCol="0">
            <a:spAutoFit/>
          </a:bodyPr>
          <a:lstStyle/>
          <a:p>
            <a:pPr algn="ctr"/>
            <a:r>
              <a:rPr lang="ja-JP" altLang="en-US" sz="2000" b="1" dirty="0" smtClean="0">
                <a:solidFill>
                  <a:schemeClr val="tx2"/>
                </a:solidFill>
              </a:rPr>
              <a:t>ステップ２</a:t>
            </a:r>
            <a:endParaRPr lang="en-US" altLang="ja-JP" sz="2000" b="1" dirty="0" smtClean="0">
              <a:solidFill>
                <a:schemeClr val="tx2"/>
              </a:solidFill>
            </a:endParaRPr>
          </a:p>
          <a:p>
            <a:pPr algn="ctr"/>
            <a:r>
              <a:rPr lang="ja-JP" altLang="en-US" sz="2000" dirty="0" smtClean="0"/>
              <a:t>深さレイヤ上</a:t>
            </a:r>
            <a:r>
              <a:rPr lang="ja-JP" altLang="en-US" sz="2000" dirty="0"/>
              <a:t>で</a:t>
            </a:r>
            <a:r>
              <a:rPr lang="ja-JP" altLang="en-US" sz="2000" dirty="0" smtClean="0"/>
              <a:t>の方向指定</a:t>
            </a:r>
            <a:endParaRPr lang="en-US" altLang="ja-JP" sz="2000" dirty="0" smtClean="0"/>
          </a:p>
          <a:p>
            <a:pPr algn="ctr"/>
            <a:r>
              <a:rPr lang="en-US" altLang="ja-JP" sz="2000" dirty="0" smtClean="0">
                <a:sym typeface="Wingdings" pitchFamily="2" charset="2"/>
              </a:rPr>
              <a:t></a:t>
            </a:r>
            <a:r>
              <a:rPr lang="ja-JP" altLang="en-US" sz="2000" dirty="0" smtClean="0">
                <a:sym typeface="Wingdings" pitchFamily="2" charset="2"/>
              </a:rPr>
              <a:t>第二（第三）方向</a:t>
            </a:r>
            <a:r>
              <a:rPr lang="ja-JP" altLang="en-US" sz="2000" dirty="0">
                <a:sym typeface="Wingdings" pitchFamily="2" charset="2"/>
              </a:rPr>
              <a:t>を決定</a:t>
            </a:r>
            <a:endParaRPr kumimoji="1" lang="ja-JP" altLang="en-US" sz="20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4696680"/>
            <a:ext cx="2248475" cy="191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42" y="4581128"/>
            <a:ext cx="2287242" cy="200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179177"/>
            <a:ext cx="4320480" cy="118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26235" y="3108558"/>
            <a:ext cx="2034197" cy="1832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7"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2815" y="4900884"/>
            <a:ext cx="3586727" cy="1912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正方形/長方形 17"/>
          <p:cNvSpPr/>
          <p:nvPr/>
        </p:nvSpPr>
        <p:spPr>
          <a:xfrm>
            <a:off x="4427984" y="6021288"/>
            <a:ext cx="8640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デモ</a:t>
            </a:r>
            <a:endParaRPr kumimoji="1" lang="ja-JP" altLang="en-US" sz="2000" dirty="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sp>
        <p:nvSpPr>
          <p:cNvPr id="13" name="テキスト ボックス 12"/>
          <p:cNvSpPr txBox="1"/>
          <p:nvPr/>
        </p:nvSpPr>
        <p:spPr>
          <a:xfrm>
            <a:off x="5106498" y="4398203"/>
            <a:ext cx="3929998" cy="830997"/>
          </a:xfrm>
          <a:prstGeom prst="rect">
            <a:avLst/>
          </a:prstGeom>
          <a:solidFill>
            <a:schemeClr val="bg1"/>
          </a:solidFill>
          <a:ln w="19050">
            <a:solidFill>
              <a:srgbClr val="FF0000"/>
            </a:solidFill>
          </a:ln>
        </p:spPr>
        <p:txBody>
          <a:bodyPr wrap="square" rtlCol="0">
            <a:spAutoFit/>
          </a:bodyPr>
          <a:lstStyle/>
          <a:p>
            <a:r>
              <a:rPr lang="ja-JP" altLang="en-US" sz="2400" b="1" dirty="0" smtClean="0">
                <a:solidFill>
                  <a:srgbClr val="FF0000"/>
                </a:solidFill>
              </a:rPr>
              <a:t>原則</a:t>
            </a:r>
            <a:r>
              <a:rPr lang="en-US" altLang="ja-JP" sz="2400" b="1" dirty="0" smtClean="0">
                <a:solidFill>
                  <a:srgbClr val="FF0000"/>
                </a:solidFill>
              </a:rPr>
              <a:t>1:</a:t>
            </a:r>
            <a:r>
              <a:rPr lang="en-US" altLang="ja-JP" sz="2400" dirty="0" smtClean="0"/>
              <a:t> </a:t>
            </a:r>
            <a:r>
              <a:rPr lang="ja-JP" altLang="en-US" sz="2400" dirty="0" smtClean="0"/>
              <a:t>サーフェス上</a:t>
            </a:r>
            <a:r>
              <a:rPr lang="ja-JP" altLang="en-US" sz="2400" dirty="0"/>
              <a:t>に情報を与えると、それが内部に</a:t>
            </a:r>
            <a:r>
              <a:rPr lang="ja-JP" altLang="en-US" sz="2400" dirty="0" smtClean="0"/>
              <a:t>伝播</a:t>
            </a:r>
            <a:endParaRPr lang="en-US" altLang="ja-JP" sz="2400" dirty="0"/>
          </a:p>
        </p:txBody>
      </p:sp>
    </p:spTree>
    <p:extLst>
      <p:ext uri="{BB962C8B-B14F-4D97-AF65-F5344CB8AC3E}">
        <p14:creationId xmlns:p14="http://schemas.microsoft.com/office/powerpoint/2010/main" val="26063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9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frame</a:t>
            </a:r>
            <a:r>
              <a:rPr lang="ja-JP" altLang="en-US" dirty="0" smtClean="0"/>
              <a:t>場モデリングの</a:t>
            </a:r>
            <a:r>
              <a:rPr lang="en-US" altLang="ja-JP" dirty="0" smtClean="0"/>
              <a:t>UI</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アルゴリズム</a:t>
            </a:r>
            <a:endParaRPr kumimoji="1" lang="en-US" altLang="ja-JP" dirty="0" smtClean="0"/>
          </a:p>
          <a:p>
            <a:pPr lvl="1"/>
            <a:r>
              <a:rPr lang="ja-JP" altLang="en-US" dirty="0" smtClean="0"/>
              <a:t>深さ場は</a:t>
            </a:r>
            <a:r>
              <a:rPr lang="en-US" altLang="ja-JP" dirty="0" smtClean="0"/>
              <a:t>Radial Basis Function</a:t>
            </a:r>
            <a:r>
              <a:rPr lang="ja-JP" altLang="en-US" dirty="0" smtClean="0"/>
              <a:t>で補間</a:t>
            </a:r>
            <a:endParaRPr lang="en-US" altLang="ja-JP" dirty="0" smtClean="0"/>
          </a:p>
          <a:p>
            <a:pPr lvl="1"/>
            <a:endParaRPr kumimoji="1" lang="en-US" altLang="ja-JP" dirty="0" smtClean="0"/>
          </a:p>
          <a:p>
            <a:pPr lvl="1"/>
            <a:r>
              <a:rPr kumimoji="1" lang="ja-JP" altLang="en-US" dirty="0" smtClean="0"/>
              <a:t>深さレイヤは</a:t>
            </a:r>
            <a:r>
              <a:rPr kumimoji="1" lang="en-US" altLang="ja-JP" dirty="0" smtClean="0"/>
              <a:t>Marching Tetrahedra</a:t>
            </a:r>
            <a:r>
              <a:rPr kumimoji="1" lang="ja-JP" altLang="en-US" dirty="0" smtClean="0"/>
              <a:t>で生成</a:t>
            </a:r>
            <a:endParaRPr kumimoji="1" lang="en-US" altLang="ja-JP" dirty="0" smtClean="0"/>
          </a:p>
          <a:p>
            <a:pPr lvl="1"/>
            <a:endParaRPr kumimoji="1" lang="en-US" altLang="ja-JP" dirty="0" smtClean="0"/>
          </a:p>
          <a:p>
            <a:pPr lvl="1"/>
            <a:r>
              <a:rPr kumimoji="1" lang="en-US" altLang="ja-JP" dirty="0" smtClean="0"/>
              <a:t>frame</a:t>
            </a:r>
            <a:r>
              <a:rPr kumimoji="1" lang="ja-JP" altLang="en-US" dirty="0" smtClean="0"/>
              <a:t>の第二方向は、四面体メッシュ上での</a:t>
            </a:r>
            <a:r>
              <a:rPr kumimoji="1" lang="en-US" altLang="ja-JP" dirty="0" smtClean="0"/>
              <a:t>Laplacian smoothing</a:t>
            </a:r>
            <a:r>
              <a:rPr kumimoji="1" lang="ja-JP" altLang="en-US" dirty="0" smtClean="0"/>
              <a:t>で計算</a:t>
            </a:r>
            <a:endParaRPr kumimoji="1" lang="en-US" altLang="ja-JP" dirty="0" smtClean="0"/>
          </a:p>
          <a:p>
            <a:pPr lvl="2"/>
            <a:r>
              <a:rPr kumimoji="1" lang="ja-JP" altLang="en-US" dirty="0" smtClean="0"/>
              <a:t>常に第一方向と直交するように後から修正</a:t>
            </a:r>
            <a:endParaRPr kumimoji="1" lang="en-US" altLang="ja-JP" dirty="0" smtClean="0"/>
          </a:p>
        </p:txBody>
      </p:sp>
    </p:spTree>
    <p:extLst>
      <p:ext uri="{BB962C8B-B14F-4D97-AF65-F5344CB8AC3E}">
        <p14:creationId xmlns:p14="http://schemas.microsoft.com/office/powerpoint/2010/main" val="30619387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Limitations</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ベクトルの各成分を別々に</a:t>
            </a:r>
            <a:r>
              <a:rPr kumimoji="1" lang="ja-JP" altLang="en-US" dirty="0" smtClean="0"/>
              <a:t>補間</a:t>
            </a:r>
            <a:r>
              <a:rPr lang="en-US" altLang="ja-JP" dirty="0"/>
              <a:t/>
            </a:r>
            <a:br>
              <a:rPr lang="en-US" altLang="ja-JP" dirty="0"/>
            </a:br>
            <a:r>
              <a:rPr kumimoji="1" lang="en-US" altLang="ja-JP" dirty="0" smtClean="0">
                <a:sym typeface="Wingdings" pitchFamily="2" charset="2"/>
              </a:rPr>
              <a:t> </a:t>
            </a:r>
            <a:r>
              <a:rPr lang="ja-JP" altLang="en-US" dirty="0" smtClean="0">
                <a:sym typeface="Wingdings" pitchFamily="2" charset="2"/>
              </a:rPr>
              <a:t>補間</a:t>
            </a:r>
            <a:r>
              <a:rPr lang="ja-JP" altLang="en-US" dirty="0">
                <a:sym typeface="Wingdings" pitchFamily="2" charset="2"/>
              </a:rPr>
              <a:t>が</a:t>
            </a:r>
            <a:r>
              <a:rPr lang="ja-JP" altLang="en-US" dirty="0" smtClean="0">
                <a:sym typeface="Wingdings" pitchFamily="2" charset="2"/>
              </a:rPr>
              <a:t>滑らかに</a:t>
            </a:r>
            <a:r>
              <a:rPr lang="ja-JP" altLang="en-US" dirty="0" smtClean="0">
                <a:sym typeface="Wingdings" pitchFamily="2" charset="2"/>
              </a:rPr>
              <a:t>ならない場合がある</a:t>
            </a:r>
            <a:endParaRPr kumimoji="1" lang="en-US" altLang="ja-JP" dirty="0" smtClean="0"/>
          </a:p>
          <a:p>
            <a:pPr lvl="1"/>
            <a:r>
              <a:rPr kumimoji="1" lang="ja-JP" altLang="en-US" dirty="0" smtClean="0"/>
              <a:t>より高度な補間方法</a:t>
            </a:r>
            <a:endParaRPr kumimoji="1" lang="en-US" altLang="ja-JP" dirty="0" smtClean="0"/>
          </a:p>
          <a:p>
            <a:pPr lvl="1"/>
            <a:endParaRPr kumimoji="1" lang="en-US" altLang="ja-JP" dirty="0" smtClean="0"/>
          </a:p>
          <a:p>
            <a:endParaRPr kumimoji="1" lang="en-US" altLang="ja-JP" dirty="0" smtClean="0"/>
          </a:p>
          <a:p>
            <a:r>
              <a:rPr kumimoji="1" lang="ja-JP" altLang="en-US" dirty="0" smtClean="0"/>
              <a:t>特異点</a:t>
            </a:r>
            <a:r>
              <a:rPr kumimoji="1" lang="ja-JP" altLang="en-US" dirty="0" smtClean="0"/>
              <a:t>の位置・向きなど</a:t>
            </a:r>
            <a:r>
              <a:rPr lang="ja-JP" altLang="en-US" dirty="0" smtClean="0"/>
              <a:t>を</a:t>
            </a:r>
            <a:r>
              <a:rPr lang="en-US" altLang="ja-JP" dirty="0" smtClean="0"/>
              <a:t/>
            </a:r>
            <a:br>
              <a:rPr lang="en-US" altLang="ja-JP" dirty="0" smtClean="0"/>
            </a:br>
            <a:r>
              <a:rPr kumimoji="1" lang="ja-JP" altLang="en-US" dirty="0" smtClean="0"/>
              <a:t>制御</a:t>
            </a:r>
            <a:r>
              <a:rPr kumimoji="1" lang="ja-JP" altLang="en-US" dirty="0" smtClean="0"/>
              <a:t>できない</a:t>
            </a:r>
            <a:endParaRPr kumimoji="1" lang="en-US" altLang="ja-JP" dirty="0" smtClean="0"/>
          </a:p>
          <a:p>
            <a:pPr lvl="1"/>
            <a:r>
              <a:rPr kumimoji="1" lang="ja-JP" altLang="en-US" dirty="0" smtClean="0"/>
              <a:t>特異点の明示的な取り扱い</a:t>
            </a:r>
            <a:endParaRPr kumimoji="1" lang="en-US" altLang="ja-JP" dirty="0" smtClean="0"/>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63658" y="2492896"/>
            <a:ext cx="1733960" cy="177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7420802" y="4194770"/>
            <a:ext cx="1619672" cy="400110"/>
          </a:xfrm>
          <a:prstGeom prst="rect">
            <a:avLst/>
          </a:prstGeom>
          <a:noFill/>
        </p:spPr>
        <p:txBody>
          <a:bodyPr wrap="square" rtlCol="0">
            <a:spAutoFit/>
          </a:bodyPr>
          <a:lstStyle/>
          <a:p>
            <a:pPr algn="ctr"/>
            <a:r>
              <a:rPr kumimoji="1" lang="en-US" altLang="ja-JP" sz="2000" dirty="0" smtClean="0"/>
              <a:t>[Huang11]</a:t>
            </a:r>
            <a:endParaRPr kumimoji="1" lang="ja-JP" altLang="en-US" sz="2000" dirty="0"/>
          </a:p>
        </p:txBody>
      </p:sp>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7221" r="17289"/>
          <a:stretch/>
        </p:blipFill>
        <p:spPr bwMode="auto">
          <a:xfrm>
            <a:off x="7369106" y="4890932"/>
            <a:ext cx="1667390" cy="161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7554729" y="6438410"/>
            <a:ext cx="1296144" cy="400110"/>
          </a:xfrm>
          <a:prstGeom prst="rect">
            <a:avLst/>
          </a:prstGeom>
          <a:noFill/>
        </p:spPr>
        <p:txBody>
          <a:bodyPr wrap="square" rtlCol="0">
            <a:spAutoFit/>
          </a:bodyPr>
          <a:lstStyle/>
          <a:p>
            <a:pPr algn="ctr"/>
            <a:r>
              <a:rPr kumimoji="1" lang="en-US" altLang="ja-JP" sz="2000" dirty="0" smtClean="0"/>
              <a:t>[Zhang07]</a:t>
            </a:r>
            <a:endParaRPr kumimoji="1" lang="ja-JP" altLang="en-US" sz="2000" dirty="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23</a:t>
            </a:fld>
            <a:endParaRPr kumimoji="1" lang="ja-JP" altLang="en-US"/>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2310" y="4890933"/>
            <a:ext cx="1615367" cy="161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5881380" y="4194770"/>
            <a:ext cx="1005689" cy="400110"/>
          </a:xfrm>
          <a:prstGeom prst="rect">
            <a:avLst/>
          </a:prstGeom>
          <a:noFill/>
        </p:spPr>
        <p:txBody>
          <a:bodyPr wrap="square" rtlCol="0">
            <a:spAutoFit/>
          </a:bodyPr>
          <a:lstStyle/>
          <a:p>
            <a:pPr algn="ctr"/>
            <a:r>
              <a:rPr kumimoji="1" lang="en-US" altLang="ja-JP" sz="2000" dirty="0" smtClean="0"/>
              <a:t>[Bi10]</a:t>
            </a:r>
            <a:endParaRPr kumimoji="1" lang="ja-JP" altLang="en-US" sz="2000" dirty="0"/>
          </a:p>
        </p:txBody>
      </p:sp>
      <p:sp>
        <p:nvSpPr>
          <p:cNvPr id="15" name="テキスト ボックス 14"/>
          <p:cNvSpPr txBox="1"/>
          <p:nvPr/>
        </p:nvSpPr>
        <p:spPr>
          <a:xfrm>
            <a:off x="5515339" y="6438410"/>
            <a:ext cx="1649308" cy="400110"/>
          </a:xfrm>
          <a:prstGeom prst="rect">
            <a:avLst/>
          </a:prstGeom>
          <a:noFill/>
        </p:spPr>
        <p:txBody>
          <a:bodyPr wrap="square" rtlCol="0">
            <a:spAutoFit/>
          </a:bodyPr>
          <a:lstStyle/>
          <a:p>
            <a:pPr algn="ctr"/>
            <a:r>
              <a:rPr kumimoji="1" lang="en-US" altLang="ja-JP" sz="2000" dirty="0" smtClean="0"/>
              <a:t>[Takahashi04]</a:t>
            </a:r>
            <a:endParaRPr kumimoji="1" lang="ja-JP" altLang="en-US" sz="2000" dirty="0"/>
          </a:p>
        </p:txBody>
      </p:sp>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9144" y="2625860"/>
            <a:ext cx="1610161" cy="161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8931" y="5325909"/>
            <a:ext cx="1616965" cy="14154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44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normAutofit/>
          </a:bodyPr>
          <a:lstStyle/>
          <a:p>
            <a:r>
              <a:rPr lang="ja-JP" altLang="en-US" sz="3600" dirty="0" smtClean="0"/>
              <a:t>応用例</a:t>
            </a:r>
            <a:r>
              <a:rPr lang="en-US" altLang="ja-JP" sz="3600" dirty="0" smtClean="0"/>
              <a:t>1: </a:t>
            </a:r>
            <a:r>
              <a:rPr lang="ja-JP" altLang="en-US" sz="3600" dirty="0" smtClean="0"/>
              <a:t>心臓電気生理シミュレーション</a:t>
            </a:r>
            <a:endParaRPr lang="ja-JP" altLang="en-US" sz="3600" dirty="0"/>
          </a:p>
        </p:txBody>
      </p:sp>
      <p:sp>
        <p:nvSpPr>
          <p:cNvPr id="3" name="コンテンツ プレースホルダー 2"/>
          <p:cNvSpPr>
            <a:spLocks noGrp="1"/>
          </p:cNvSpPr>
          <p:nvPr>
            <p:ph idx="1"/>
          </p:nvPr>
        </p:nvSpPr>
        <p:spPr/>
        <p:txBody>
          <a:bodyPr>
            <a:normAutofit/>
          </a:bodyPr>
          <a:lstStyle/>
          <a:p>
            <a:r>
              <a:rPr lang="ja-JP" altLang="en-US" dirty="0" smtClean="0"/>
              <a:t>背景</a:t>
            </a:r>
            <a:endParaRPr lang="en-US" altLang="ja-JP" dirty="0" smtClean="0"/>
          </a:p>
          <a:p>
            <a:pPr lvl="1"/>
            <a:r>
              <a:rPr lang="ja-JP" altLang="en-US" dirty="0" smtClean="0"/>
              <a:t>シミュレーションにより</a:t>
            </a:r>
            <a:r>
              <a:rPr lang="en-US" altLang="ja-JP" dirty="0" smtClean="0"/>
              <a:t/>
            </a:r>
            <a:br>
              <a:rPr lang="en-US" altLang="ja-JP" dirty="0" smtClean="0"/>
            </a:br>
            <a:r>
              <a:rPr lang="ja-JP" altLang="en-US" dirty="0" smtClean="0"/>
              <a:t>不整脈のメカニズム解明</a:t>
            </a:r>
            <a:r>
              <a:rPr lang="en-US" altLang="ja-JP" dirty="0" smtClean="0"/>
              <a:t/>
            </a:r>
            <a:br>
              <a:rPr lang="en-US" altLang="ja-JP" dirty="0" smtClean="0"/>
            </a:br>
            <a:r>
              <a:rPr lang="ja-JP" altLang="en-US" dirty="0" smtClean="0"/>
              <a:t>を目指す取り組み</a:t>
            </a:r>
            <a:endParaRPr lang="en-US" altLang="ja-JP" dirty="0" smtClean="0"/>
          </a:p>
          <a:p>
            <a:pPr lvl="1"/>
            <a:r>
              <a:rPr lang="ja-JP" altLang="en-US" dirty="0" smtClean="0"/>
              <a:t>心筋線維の方向を様々に変えてシミュレーションを実行したいが、その</a:t>
            </a:r>
            <a:r>
              <a:rPr lang="ja-JP" altLang="en-US" dirty="0"/>
              <a:t>モデリング</a:t>
            </a:r>
            <a:r>
              <a:rPr lang="ja-JP" altLang="en-US" dirty="0" smtClean="0"/>
              <a:t>が困難</a:t>
            </a:r>
            <a:endParaRPr lang="en-US" altLang="ja-JP" dirty="0" smtClean="0"/>
          </a:p>
          <a:p>
            <a:pPr lvl="3"/>
            <a:endParaRPr lang="en-US" altLang="ja-JP" dirty="0" smtClean="0"/>
          </a:p>
          <a:p>
            <a:r>
              <a:rPr lang="ja-JP" altLang="en-US" dirty="0"/>
              <a:t>専門家に</a:t>
            </a:r>
            <a:r>
              <a:rPr lang="ja-JP" altLang="en-US" dirty="0" smtClean="0"/>
              <a:t>提案</a:t>
            </a:r>
            <a:r>
              <a:rPr lang="en-US" altLang="ja-JP" dirty="0" smtClean="0"/>
              <a:t>UI</a:t>
            </a:r>
            <a:r>
              <a:rPr lang="ja-JP" altLang="en-US" dirty="0" smtClean="0"/>
              <a:t>を使って心筋線維走向を</a:t>
            </a:r>
            <a:r>
              <a:rPr lang="ja-JP" altLang="en-US" dirty="0"/>
              <a:t>モデリング</a:t>
            </a:r>
            <a:r>
              <a:rPr lang="ja-JP" altLang="en-US" dirty="0" smtClean="0"/>
              <a:t>してもらった</a:t>
            </a:r>
            <a:endParaRPr lang="en-US" altLang="ja-JP"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504" y="1700808"/>
            <a:ext cx="356511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5148064" y="107340"/>
            <a:ext cx="3920496" cy="369332"/>
          </a:xfrm>
          <a:prstGeom prst="rect">
            <a:avLst/>
          </a:prstGeom>
          <a:noFill/>
          <a:ln w="19050">
            <a:solidFill>
              <a:schemeClr val="accent1"/>
            </a:solidFill>
          </a:ln>
        </p:spPr>
        <p:txBody>
          <a:bodyPr wrap="square" rtlCol="0">
            <a:spAutoFit/>
          </a:bodyPr>
          <a:lstStyle/>
          <a:p>
            <a:pPr algn="ctr"/>
            <a:r>
              <a:rPr kumimoji="1" lang="en-US" altLang="ja-JP" dirty="0" smtClean="0"/>
              <a:t>J</a:t>
            </a:r>
            <a:r>
              <a:rPr lang="en-US" altLang="ja-JP" dirty="0" smtClean="0"/>
              <a:t>ournal of Physiological Sciences (2008)</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24</a:t>
            </a:fld>
            <a:endParaRPr kumimoji="1" lang="ja-JP" altLang="en-US"/>
          </a:p>
        </p:txBody>
      </p:sp>
      <p:sp>
        <p:nvSpPr>
          <p:cNvPr id="6" name="テキスト ボックス 5"/>
          <p:cNvSpPr txBox="1"/>
          <p:nvPr/>
        </p:nvSpPr>
        <p:spPr>
          <a:xfrm>
            <a:off x="1566026" y="1124744"/>
            <a:ext cx="6011948" cy="461665"/>
          </a:xfrm>
          <a:prstGeom prst="rect">
            <a:avLst/>
          </a:prstGeom>
          <a:noFill/>
        </p:spPr>
        <p:txBody>
          <a:bodyPr wrap="square" rtlCol="0">
            <a:spAutoFit/>
          </a:bodyPr>
          <a:lstStyle/>
          <a:p>
            <a:pPr algn="ctr"/>
            <a:r>
              <a:rPr kumimoji="1" lang="ja-JP" altLang="en-US" sz="2400" dirty="0" smtClean="0"/>
              <a:t>（国立循環器病センターとの共同研究）</a:t>
            </a:r>
            <a:endParaRPr kumimoji="1" lang="ja-JP" altLang="en-US" sz="2400" dirty="0"/>
          </a:p>
        </p:txBody>
      </p:sp>
    </p:spTree>
    <p:extLst>
      <p:ext uri="{BB962C8B-B14F-4D97-AF65-F5344CB8AC3E}">
        <p14:creationId xmlns:p14="http://schemas.microsoft.com/office/powerpoint/2010/main" val="124038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応用例</a:t>
            </a:r>
            <a:r>
              <a:rPr lang="en-US" altLang="ja-JP" sz="3600" dirty="0"/>
              <a:t>1: </a:t>
            </a:r>
            <a:r>
              <a:rPr lang="ja-JP" altLang="en-US" sz="3600" dirty="0"/>
              <a:t>心臓電気生理シミュレーション</a:t>
            </a:r>
            <a:endParaRPr kumimoji="1" lang="ja-JP" altLang="en-US" sz="3600" dirty="0"/>
          </a:p>
        </p:txBody>
      </p:sp>
      <p:sp>
        <p:nvSpPr>
          <p:cNvPr id="3" name="コンテンツ プレースホルダー 2"/>
          <p:cNvSpPr>
            <a:spLocks noGrp="1"/>
          </p:cNvSpPr>
          <p:nvPr>
            <p:ph idx="1"/>
          </p:nvPr>
        </p:nvSpPr>
        <p:spPr/>
        <p:txBody>
          <a:bodyPr>
            <a:normAutofit/>
          </a:bodyPr>
          <a:lstStyle/>
          <a:p>
            <a:r>
              <a:rPr lang="ja-JP" altLang="en-US" dirty="0" smtClean="0"/>
              <a:t>結果</a:t>
            </a:r>
            <a:endParaRPr lang="en-US" altLang="ja-JP" dirty="0"/>
          </a:p>
          <a:p>
            <a:pPr lvl="1"/>
            <a:r>
              <a:rPr lang="ja-JP" altLang="en-US" dirty="0" smtClean="0"/>
              <a:t>様々な線維走向をモデリング</a:t>
            </a:r>
            <a:r>
              <a:rPr lang="ja-JP" altLang="en-US" dirty="0"/>
              <a:t>することができ</a:t>
            </a:r>
            <a:r>
              <a:rPr lang="ja-JP" altLang="en-US" dirty="0" smtClean="0"/>
              <a:t>、その違いによる振舞いの違いを</a:t>
            </a:r>
            <a:r>
              <a:rPr lang="ja-JP" altLang="en-US" dirty="0" smtClean="0"/>
              <a:t>観察できた</a:t>
            </a:r>
            <a:endParaRPr lang="en-US" altLang="ja-JP" dirty="0"/>
          </a:p>
          <a:p>
            <a:pPr lvl="1"/>
            <a:endParaRPr lang="en-US" altLang="ja-JP" dirty="0" smtClean="0"/>
          </a:p>
          <a:p>
            <a:pPr lvl="1"/>
            <a:endParaRPr lang="en-US" altLang="ja-JP" dirty="0"/>
          </a:p>
          <a:p>
            <a:pPr lvl="1"/>
            <a:endParaRPr lang="en-US" altLang="ja-JP" dirty="0" smtClean="0"/>
          </a:p>
          <a:p>
            <a:pPr lvl="1"/>
            <a:endParaRPr lang="en-US" altLang="ja-JP" dirty="0"/>
          </a:p>
          <a:p>
            <a:pPr lvl="1"/>
            <a:endParaRPr lang="en-US" altLang="ja-JP" dirty="0" smtClean="0"/>
          </a:p>
          <a:p>
            <a:pPr lvl="1"/>
            <a:r>
              <a:rPr lang="ja-JP" altLang="en-US" dirty="0" smtClean="0"/>
              <a:t>インタビューの結果、医学研究</a:t>
            </a:r>
            <a:r>
              <a:rPr lang="ja-JP" altLang="en-US" dirty="0"/>
              <a:t>にとって役立つ可能性があることが</a:t>
            </a:r>
            <a:r>
              <a:rPr lang="ja-JP" altLang="en-US" dirty="0" smtClean="0"/>
              <a:t>わかった</a:t>
            </a:r>
            <a:endParaRPr lang="ja-JP" altLang="en-US" dirty="0"/>
          </a:p>
        </p:txBody>
      </p:sp>
      <p:sp>
        <p:nvSpPr>
          <p:cNvPr id="6" name="テキスト ボックス 5"/>
          <p:cNvSpPr txBox="1"/>
          <p:nvPr/>
        </p:nvSpPr>
        <p:spPr>
          <a:xfrm>
            <a:off x="5148064" y="107340"/>
            <a:ext cx="3920496" cy="369332"/>
          </a:xfrm>
          <a:prstGeom prst="rect">
            <a:avLst/>
          </a:prstGeom>
          <a:noFill/>
          <a:ln w="19050">
            <a:solidFill>
              <a:schemeClr val="accent1"/>
            </a:solidFill>
          </a:ln>
        </p:spPr>
        <p:txBody>
          <a:bodyPr wrap="square" rtlCol="0">
            <a:spAutoFit/>
          </a:bodyPr>
          <a:lstStyle/>
          <a:p>
            <a:pPr algn="ctr"/>
            <a:r>
              <a:rPr kumimoji="1" lang="en-US" altLang="ja-JP" dirty="0" smtClean="0"/>
              <a:t>J</a:t>
            </a:r>
            <a:r>
              <a:rPr lang="en-US" altLang="ja-JP" dirty="0" smtClean="0"/>
              <a:t>ournal of Physiological Sciences (2008)</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25</a:t>
            </a:fld>
            <a:endParaRPr kumimoji="1" lang="ja-JP" altLang="en-US"/>
          </a:p>
        </p:txBody>
      </p:sp>
      <p:pic>
        <p:nvPicPr>
          <p:cNvPr id="8" name="varioussi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624" t="8161" r="63301" b="56908"/>
          <a:stretch/>
        </p:blipFill>
        <p:spPr>
          <a:xfrm>
            <a:off x="5273921" y="3101584"/>
            <a:ext cx="1234945" cy="1290240"/>
          </a:xfrm>
          <a:prstGeom prst="rect">
            <a:avLst/>
          </a:prstGeom>
        </p:spPr>
      </p:pic>
      <p:sp>
        <p:nvSpPr>
          <p:cNvPr id="9" name="テキスト ボックス 8"/>
          <p:cNvSpPr txBox="1"/>
          <p:nvPr/>
        </p:nvSpPr>
        <p:spPr>
          <a:xfrm>
            <a:off x="1566026" y="1124744"/>
            <a:ext cx="6011948" cy="461665"/>
          </a:xfrm>
          <a:prstGeom prst="rect">
            <a:avLst/>
          </a:prstGeom>
          <a:noFill/>
        </p:spPr>
        <p:txBody>
          <a:bodyPr wrap="square" rtlCol="0">
            <a:spAutoFit/>
          </a:bodyPr>
          <a:lstStyle/>
          <a:p>
            <a:pPr algn="ctr"/>
            <a:r>
              <a:rPr kumimoji="1" lang="ja-JP" altLang="en-US" sz="2400" dirty="0" smtClean="0"/>
              <a:t>（国立循環器病センターとの共同研究）</a:t>
            </a:r>
            <a:endParaRPr kumimoji="1" lang="ja-JP" altLang="en-US" sz="2400" dirty="0"/>
          </a:p>
        </p:txBody>
      </p:sp>
      <p:pic>
        <p:nvPicPr>
          <p:cNvPr id="10"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58575"/>
          <a:stretch/>
        </p:blipFill>
        <p:spPr bwMode="auto">
          <a:xfrm>
            <a:off x="2355698" y="3081986"/>
            <a:ext cx="2873513" cy="2627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varioussi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551" t="56778" r="63283" b="6380"/>
          <a:stretch/>
        </p:blipFill>
        <p:spPr>
          <a:xfrm>
            <a:off x="5273856" y="4397135"/>
            <a:ext cx="1239343" cy="1360829"/>
          </a:xfrm>
          <a:prstGeom prst="rect">
            <a:avLst/>
          </a:prstGeom>
        </p:spPr>
      </p:pic>
    </p:spTree>
    <p:extLst>
      <p:ext uri="{BB962C8B-B14F-4D97-AF65-F5344CB8AC3E}">
        <p14:creationId xmlns:p14="http://schemas.microsoft.com/office/powerpoint/2010/main" val="1856406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00" fill="hold"/>
                                        <p:tgtEl>
                                          <p:spTgt spid="8"/>
                                        </p:tgtEl>
                                      </p:cBhvr>
                                    </p:cmd>
                                  </p:childTnLst>
                                </p:cTn>
                              </p:par>
                              <p:par>
                                <p:cTn id="7" presetID="1" presetClass="mediacall" presetSubtype="0" fill="hold" nodeType="withEffect">
                                  <p:stCondLst>
                                    <p:cond delay="0"/>
                                  </p:stCondLst>
                                  <p:childTnLst>
                                    <p:cmd type="call" cmd="playFrom(0.0)">
                                      <p:cBhvr>
                                        <p:cTn id="8" dur="58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video>
              <p:cMediaNode vol="80000">
                <p:cTn id="10"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応用例</a:t>
            </a:r>
            <a:r>
              <a:rPr kumimoji="1" lang="en-US" altLang="ja-JP" sz="3600" dirty="0" smtClean="0"/>
              <a:t>2: </a:t>
            </a:r>
            <a:r>
              <a:rPr lang="ja-JP" altLang="en-US" sz="3600" dirty="0"/>
              <a:t>軟体動物</a:t>
            </a:r>
            <a:r>
              <a:rPr kumimoji="1" lang="ja-JP" altLang="en-US" sz="3600" dirty="0" smtClean="0"/>
              <a:t>の能動的動作の生成</a:t>
            </a:r>
            <a:endParaRPr kumimoji="1" lang="ja-JP" altLang="en-US" sz="3600" dirty="0"/>
          </a:p>
        </p:txBody>
      </p:sp>
      <p:sp>
        <p:nvSpPr>
          <p:cNvPr id="3" name="コンテンツ プレースホルダー 2"/>
          <p:cNvSpPr>
            <a:spLocks noGrp="1"/>
          </p:cNvSpPr>
          <p:nvPr>
            <p:ph idx="1"/>
          </p:nvPr>
        </p:nvSpPr>
        <p:spPr/>
        <p:txBody>
          <a:bodyPr>
            <a:normAutofit lnSpcReduction="10000"/>
          </a:bodyPr>
          <a:lstStyle/>
          <a:p>
            <a:r>
              <a:rPr kumimoji="1" lang="ja-JP" altLang="en-US" dirty="0" smtClean="0"/>
              <a:t>背景</a:t>
            </a:r>
            <a:endParaRPr kumimoji="1" lang="en-US" altLang="ja-JP" dirty="0" smtClean="0"/>
          </a:p>
          <a:p>
            <a:pPr lvl="1"/>
            <a:r>
              <a:rPr lang="ja-JP" altLang="en-US" dirty="0" smtClean="0"/>
              <a:t>明確な関節を持たない軟体</a:t>
            </a:r>
            <a:r>
              <a:rPr lang="en-US" altLang="ja-JP" dirty="0" smtClean="0"/>
              <a:t/>
            </a:r>
            <a:br>
              <a:rPr lang="en-US" altLang="ja-JP" dirty="0" smtClean="0"/>
            </a:br>
            <a:r>
              <a:rPr lang="ja-JP" altLang="en-US" dirty="0" smtClean="0"/>
              <a:t>動物のアニメーション手法は</a:t>
            </a:r>
            <a:r>
              <a:rPr lang="en-US" altLang="ja-JP" dirty="0" smtClean="0"/>
              <a:t/>
            </a:r>
            <a:br>
              <a:rPr lang="en-US" altLang="ja-JP" dirty="0" smtClean="0"/>
            </a:br>
            <a:r>
              <a:rPr lang="ja-JP" altLang="en-US" dirty="0" smtClean="0"/>
              <a:t>まだ確立されていない</a:t>
            </a:r>
            <a:endParaRPr lang="en-US" altLang="ja-JP" dirty="0" smtClean="0"/>
          </a:p>
          <a:p>
            <a:pPr lvl="3"/>
            <a:endParaRPr kumimoji="1" lang="en-US" altLang="ja-JP" dirty="0" smtClean="0"/>
          </a:p>
          <a:p>
            <a:r>
              <a:rPr kumimoji="1" lang="ja-JP" altLang="en-US" dirty="0" smtClean="0"/>
              <a:t>基本アイディア</a:t>
            </a:r>
            <a:endParaRPr kumimoji="1" lang="en-US" altLang="ja-JP" dirty="0" smtClean="0"/>
          </a:p>
          <a:p>
            <a:pPr lvl="1"/>
            <a:r>
              <a:rPr lang="ja-JP" altLang="en-US" dirty="0"/>
              <a:t>「</a:t>
            </a:r>
            <a:r>
              <a:rPr kumimoji="1" lang="ja-JP" altLang="en-US" dirty="0" smtClean="0"/>
              <a:t>局所領域の収縮・伸長の積み重ねによって大域的な動作が引き起こされる</a:t>
            </a:r>
            <a:r>
              <a:rPr lang="ja-JP" altLang="en-US" dirty="0"/>
              <a:t>」</a:t>
            </a:r>
            <a:endParaRPr kumimoji="1" lang="en-US" altLang="ja-JP" dirty="0" smtClean="0"/>
          </a:p>
          <a:p>
            <a:pPr lvl="3"/>
            <a:endParaRPr lang="en-US" altLang="ja-JP" dirty="0" smtClean="0"/>
          </a:p>
          <a:p>
            <a:r>
              <a:rPr lang="ja-JP" altLang="en-US" dirty="0" smtClean="0"/>
              <a:t>局所領域の収縮・伸長の方向をモデリングするために、提案</a:t>
            </a:r>
            <a:r>
              <a:rPr lang="en-US" altLang="ja-JP" dirty="0" smtClean="0"/>
              <a:t>UI</a:t>
            </a:r>
            <a:r>
              <a:rPr lang="ja-JP" altLang="en-US" dirty="0"/>
              <a:t>を</a:t>
            </a:r>
            <a:r>
              <a:rPr lang="ja-JP" altLang="en-US" dirty="0" smtClean="0"/>
              <a:t>応用</a:t>
            </a:r>
            <a:endParaRPr kumimoji="1" lang="en-US" altLang="ja-JP" dirty="0" smtClean="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628" y="1275939"/>
            <a:ext cx="1439762" cy="158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71" y="2924944"/>
            <a:ext cx="2394477" cy="124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6823479" y="107340"/>
            <a:ext cx="2213017" cy="369332"/>
          </a:xfrm>
          <a:prstGeom prst="rect">
            <a:avLst/>
          </a:prstGeom>
          <a:noFill/>
          <a:ln w="19050">
            <a:solidFill>
              <a:schemeClr val="accent1"/>
            </a:solidFill>
          </a:ln>
        </p:spPr>
        <p:txBody>
          <a:bodyPr wrap="square" rtlCol="0">
            <a:spAutoFit/>
          </a:bodyPr>
          <a:lstStyle/>
          <a:p>
            <a:pPr algn="ctr"/>
            <a:r>
              <a:rPr lang="en-US" altLang="ja-JP" dirty="0" smtClean="0"/>
              <a:t>Pacific Graphics 2009</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26</a:t>
            </a:fld>
            <a:endParaRPr kumimoji="1" lang="ja-JP" altLang="en-US"/>
          </a:p>
        </p:txBody>
      </p:sp>
      <p:sp>
        <p:nvSpPr>
          <p:cNvPr id="9" name="テキスト ボックス 8"/>
          <p:cNvSpPr txBox="1"/>
          <p:nvPr/>
        </p:nvSpPr>
        <p:spPr>
          <a:xfrm>
            <a:off x="1566026" y="1124744"/>
            <a:ext cx="6011948" cy="461665"/>
          </a:xfrm>
          <a:prstGeom prst="rect">
            <a:avLst/>
          </a:prstGeom>
          <a:noFill/>
        </p:spPr>
        <p:txBody>
          <a:bodyPr wrap="square" rtlCol="0">
            <a:spAutoFit/>
          </a:bodyPr>
          <a:lstStyle/>
          <a:p>
            <a:pPr algn="ctr"/>
            <a:r>
              <a:rPr kumimoji="1" lang="ja-JP" altLang="en-US" sz="2400" dirty="0" smtClean="0"/>
              <a:t>（理化学研究所との共同研究）</a:t>
            </a:r>
            <a:endParaRPr kumimoji="1" lang="ja-JP" altLang="en-US" sz="2400" dirty="0"/>
          </a:p>
        </p:txBody>
      </p:sp>
    </p:spTree>
    <p:extLst>
      <p:ext uri="{BB962C8B-B14F-4D97-AF65-F5344CB8AC3E}">
        <p14:creationId xmlns:p14="http://schemas.microsoft.com/office/powerpoint/2010/main" val="319045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応用例</a:t>
            </a:r>
            <a:r>
              <a:rPr lang="en-US" altLang="ja-JP" sz="3600" dirty="0"/>
              <a:t>2</a:t>
            </a:r>
            <a:r>
              <a:rPr lang="en-US" altLang="ja-JP" sz="3600" dirty="0" smtClean="0"/>
              <a:t>: </a:t>
            </a:r>
            <a:r>
              <a:rPr lang="ja-JP" altLang="en-US" sz="3600" dirty="0" smtClean="0"/>
              <a:t>軟体動物</a:t>
            </a:r>
            <a:r>
              <a:rPr lang="ja-JP" altLang="en-US" sz="3600" dirty="0"/>
              <a:t>の能動的動作の生成</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結果</a:t>
            </a:r>
            <a:endParaRPr kumimoji="1" lang="en-US" altLang="ja-JP" dirty="0" smtClean="0"/>
          </a:p>
          <a:p>
            <a:pPr lvl="1"/>
            <a:r>
              <a:rPr lang="ja-JP" altLang="en-US" dirty="0" smtClean="0"/>
              <a:t>様々な軟体動物や生体組織の能動的動作</a:t>
            </a:r>
            <a:r>
              <a:rPr lang="en-US" altLang="ja-JP" dirty="0" smtClean="0"/>
              <a:t/>
            </a:r>
            <a:br>
              <a:rPr lang="en-US" altLang="ja-JP" dirty="0" smtClean="0"/>
            </a:br>
            <a:r>
              <a:rPr lang="ja-JP" altLang="en-US" dirty="0" smtClean="0"/>
              <a:t>を</a:t>
            </a:r>
            <a:r>
              <a:rPr lang="ja-JP" altLang="en-US" dirty="0" smtClean="0"/>
              <a:t>生成</a:t>
            </a:r>
            <a:r>
              <a:rPr lang="ja-JP" altLang="en-US" dirty="0" smtClean="0"/>
              <a:t>できた</a:t>
            </a:r>
          </a:p>
        </p:txBody>
      </p:sp>
      <p:pic>
        <p:nvPicPr>
          <p:cNvPr id="5" name="ProcDef; local-to-global deformation for skeleton-free character animation [Ijiri,Takayama,Yokota,Igarashi,PG09].mp4">
            <a:hlinkClick r:id="" action="ppaction://media"/>
          </p:cNvPr>
          <p:cNvPicPr>
            <a:picLocks noChangeAspect="1"/>
          </p:cNvPicPr>
          <p:nvPr>
            <a:videoFile r:link="rId1"/>
            <p:extLst>
              <p:ext uri="{DAA4B4D4-6D71-4841-9C94-3DE7FCFB9230}">
                <p14:media xmlns:p14="http://schemas.microsoft.com/office/powerpoint/2010/main" r:embed="rId2">
                  <p14:trim st="5080" end="250196.9456"/>
                </p14:media>
              </p:ext>
            </p:extLst>
          </p:nvPr>
        </p:nvPicPr>
        <p:blipFill>
          <a:blip r:embed="rId4"/>
          <a:stretch>
            <a:fillRect/>
          </a:stretch>
        </p:blipFill>
        <p:spPr>
          <a:xfrm>
            <a:off x="348731" y="3356992"/>
            <a:ext cx="4198066" cy="3148550"/>
          </a:xfrm>
          <a:prstGeom prst="rect">
            <a:avLst/>
          </a:prstGeom>
        </p:spPr>
      </p:pic>
      <p:pic>
        <p:nvPicPr>
          <p:cNvPr id="6" name="ProcDef; local-to-global deformation for skeleton-free character animation [Ijiri,Takayama,Yokota,Igarashi,PG09].mp4">
            <a:hlinkClick r:id="" action="ppaction://media"/>
          </p:cNvPr>
          <p:cNvPicPr>
            <a:picLocks noChangeAspect="1"/>
          </p:cNvPicPr>
          <p:nvPr>
            <a:videoFile r:link="rId1"/>
            <p:extLst>
              <p:ext uri="{DAA4B4D4-6D71-4841-9C94-3DE7FCFB9230}">
                <p14:media xmlns:p14="http://schemas.microsoft.com/office/powerpoint/2010/main" r:embed="rId2">
                  <p14:trim st="230000" end="15160"/>
                </p14:media>
              </p:ext>
            </p:extLst>
          </p:nvPr>
        </p:nvPicPr>
        <p:blipFill>
          <a:blip r:embed="rId5"/>
          <a:stretch>
            <a:fillRect/>
          </a:stretch>
        </p:blipFill>
        <p:spPr>
          <a:xfrm>
            <a:off x="4669211" y="3356992"/>
            <a:ext cx="4198066" cy="3148550"/>
          </a:xfrm>
          <a:prstGeom prst="rect">
            <a:avLst/>
          </a:prstGeom>
        </p:spPr>
      </p:pic>
      <p:sp>
        <p:nvSpPr>
          <p:cNvPr id="7" name="テキスト ボックス 6"/>
          <p:cNvSpPr txBox="1"/>
          <p:nvPr/>
        </p:nvSpPr>
        <p:spPr>
          <a:xfrm>
            <a:off x="6823479" y="107340"/>
            <a:ext cx="2213017" cy="369332"/>
          </a:xfrm>
          <a:prstGeom prst="rect">
            <a:avLst/>
          </a:prstGeom>
          <a:noFill/>
          <a:ln w="19050">
            <a:solidFill>
              <a:schemeClr val="accent1"/>
            </a:solidFill>
          </a:ln>
        </p:spPr>
        <p:txBody>
          <a:bodyPr wrap="square" rtlCol="0">
            <a:spAutoFit/>
          </a:bodyPr>
          <a:lstStyle/>
          <a:p>
            <a:pPr algn="ctr"/>
            <a:r>
              <a:rPr lang="en-US" altLang="ja-JP" dirty="0" smtClean="0"/>
              <a:t>Pacific Graphics 2009</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27</a:t>
            </a:fld>
            <a:endParaRPr kumimoji="1" lang="ja-JP" altLang="en-US"/>
          </a:p>
        </p:txBody>
      </p:sp>
      <p:sp>
        <p:nvSpPr>
          <p:cNvPr id="8" name="テキスト ボックス 7"/>
          <p:cNvSpPr txBox="1"/>
          <p:nvPr/>
        </p:nvSpPr>
        <p:spPr>
          <a:xfrm>
            <a:off x="1566026" y="1124744"/>
            <a:ext cx="6011948" cy="461665"/>
          </a:xfrm>
          <a:prstGeom prst="rect">
            <a:avLst/>
          </a:prstGeom>
          <a:noFill/>
        </p:spPr>
        <p:txBody>
          <a:bodyPr wrap="square" rtlCol="0">
            <a:spAutoFit/>
          </a:bodyPr>
          <a:lstStyle/>
          <a:p>
            <a:pPr algn="ctr"/>
            <a:r>
              <a:rPr kumimoji="1" lang="ja-JP" altLang="en-US" sz="2400" dirty="0" smtClean="0"/>
              <a:t>（理化学研究所との共同研究）</a:t>
            </a:r>
            <a:endParaRPr kumimoji="1" lang="ja-JP" altLang="en-US" sz="2400" dirty="0"/>
          </a:p>
        </p:txBody>
      </p:sp>
    </p:spTree>
    <p:extLst>
      <p:ext uri="{BB962C8B-B14F-4D97-AF65-F5344CB8AC3E}">
        <p14:creationId xmlns:p14="http://schemas.microsoft.com/office/powerpoint/2010/main" val="39544514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video>
              <p:cMediaNode vol="80000" mute="1">
                <p:cTn id="8"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アウトライン</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a:t>（１章・２章）背景・関連研究</a:t>
            </a:r>
            <a:endParaRPr lang="en-US" altLang="ja-JP" dirty="0"/>
          </a:p>
          <a:p>
            <a:pPr marL="1771650" lvl="3" indent="-514350"/>
            <a:endParaRPr lang="en-US" altLang="ja-JP" dirty="0"/>
          </a:p>
          <a:p>
            <a:r>
              <a:rPr lang="ja-JP" altLang="en-US" dirty="0"/>
              <a:t>（３章）方向場モデリングのための</a:t>
            </a:r>
            <a:r>
              <a:rPr lang="en-US" altLang="ja-JP" dirty="0"/>
              <a:t>UI</a:t>
            </a:r>
            <a:r>
              <a:rPr lang="ja-JP" altLang="en-US" dirty="0"/>
              <a:t>とその応用</a:t>
            </a:r>
            <a:endParaRPr lang="en-US" altLang="ja-JP" dirty="0"/>
          </a:p>
          <a:p>
            <a:pPr marL="1257300" lvl="3" indent="0" algn="r">
              <a:buNone/>
            </a:pPr>
            <a:r>
              <a:rPr lang="en-US" altLang="ja-JP" dirty="0">
                <a:solidFill>
                  <a:schemeClr val="tx2"/>
                </a:solidFill>
              </a:rPr>
              <a:t>[Smart Graphics 2007, J. Physiol. Sci. 2008, Pacific Graphics 2009]</a:t>
            </a:r>
          </a:p>
          <a:p>
            <a:r>
              <a:rPr lang="ja-JP" altLang="en-US" dirty="0"/>
              <a:t>（４章） 異方性ソリッドテクスチャによる繰返しのある微細構造の表現</a:t>
            </a:r>
            <a:endParaRPr lang="en-US" altLang="ja-JP" dirty="0"/>
          </a:p>
          <a:p>
            <a:pPr marL="1257300" lvl="3" indent="0" algn="r">
              <a:buNone/>
            </a:pPr>
            <a:r>
              <a:rPr lang="en-US" altLang="ja-JP" dirty="0">
                <a:solidFill>
                  <a:schemeClr val="tx2"/>
                </a:solidFill>
              </a:rPr>
              <a:t>[SIGGRAPH 2008]</a:t>
            </a:r>
          </a:p>
          <a:p>
            <a:r>
              <a:rPr lang="ja-JP" altLang="en-US" dirty="0"/>
              <a:t>（５章）色付きサーフェスによる滑らかな三次元色分布の表現</a:t>
            </a:r>
            <a:endParaRPr lang="en-US" altLang="ja-JP" dirty="0"/>
          </a:p>
          <a:p>
            <a:pPr marL="1257300" lvl="3" indent="0" algn="r">
              <a:buNone/>
            </a:pPr>
            <a:r>
              <a:rPr lang="en-US" altLang="ja-JP" dirty="0">
                <a:solidFill>
                  <a:schemeClr val="tx2"/>
                </a:solidFill>
              </a:rPr>
              <a:t>[SIGGRAPH Asia 2010]</a:t>
            </a:r>
          </a:p>
          <a:p>
            <a:r>
              <a:rPr lang="ja-JP" altLang="en-US" dirty="0"/>
              <a:t>（６章）結論・将来課題</a:t>
            </a:r>
            <a:endParaRPr lang="ja-JP" altLang="en-US" dirty="0"/>
          </a:p>
        </p:txBody>
      </p:sp>
      <p:sp>
        <p:nvSpPr>
          <p:cNvPr id="5" name="正方形/長方形 4"/>
          <p:cNvSpPr/>
          <p:nvPr/>
        </p:nvSpPr>
        <p:spPr>
          <a:xfrm>
            <a:off x="323528" y="1531317"/>
            <a:ext cx="8496944" cy="189768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23528" y="4774072"/>
            <a:ext cx="8496944" cy="196729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28</a:t>
            </a:fld>
            <a:endParaRPr kumimoji="1" lang="ja-JP" altLang="en-US"/>
          </a:p>
        </p:txBody>
      </p:sp>
    </p:spTree>
    <p:extLst>
      <p:ext uri="{BB962C8B-B14F-4D97-AF65-F5344CB8AC3E}">
        <p14:creationId xmlns:p14="http://schemas.microsoft.com/office/powerpoint/2010/main" val="2164214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この章の目的</a:t>
            </a:r>
            <a:endParaRPr lang="ja-JP" altLang="en-US" dirty="0"/>
          </a:p>
        </p:txBody>
      </p:sp>
      <p:sp>
        <p:nvSpPr>
          <p:cNvPr id="3" name="コンテンツ プレースホルダー 2"/>
          <p:cNvSpPr>
            <a:spLocks noGrp="1"/>
          </p:cNvSpPr>
          <p:nvPr>
            <p:ph idx="1"/>
          </p:nvPr>
        </p:nvSpPr>
        <p:spPr/>
        <p:txBody>
          <a:bodyPr>
            <a:normAutofit/>
          </a:bodyPr>
          <a:lstStyle/>
          <a:p>
            <a:r>
              <a:rPr lang="ja-JP" altLang="en-US" dirty="0"/>
              <a:t>３</a:t>
            </a:r>
            <a:r>
              <a:rPr lang="ja-JP" altLang="en-US" dirty="0" smtClean="0"/>
              <a:t>章でモデリングした方向場に沿って、異方性ソリッドテクスチャで物体内部を満たす</a:t>
            </a:r>
            <a:endParaRPr lang="en-US" altLang="ja-JP" dirty="0" smtClean="0"/>
          </a:p>
          <a:p>
            <a:endParaRPr lang="en-US" altLang="ja-JP" dirty="0" smtClean="0"/>
          </a:p>
          <a:p>
            <a:endParaRPr lang="en-US" altLang="ja-JP" dirty="0"/>
          </a:p>
          <a:p>
            <a:endParaRPr lang="en-US" altLang="ja-JP" dirty="0" smtClean="0"/>
          </a:p>
          <a:p>
            <a:endParaRPr lang="en-US" altLang="ja-JP" dirty="0"/>
          </a:p>
          <a:p>
            <a:endParaRPr lang="en-US" altLang="ja-JP" dirty="0" smtClean="0"/>
          </a:p>
          <a:p>
            <a:r>
              <a:rPr lang="ja-JP" altLang="en-US" dirty="0" smtClean="0"/>
              <a:t>ラスタ的なアプローチ</a:t>
            </a:r>
            <a:endParaRPr lang="en-US" altLang="ja-JP" dirty="0" smtClean="0"/>
          </a:p>
          <a:p>
            <a:pPr marL="457200" lvl="1" indent="0">
              <a:buNone/>
            </a:pPr>
            <a:r>
              <a:rPr lang="en-US" altLang="ja-JP" dirty="0" smtClean="0">
                <a:sym typeface="Wingdings" pitchFamily="2" charset="2"/>
              </a:rPr>
              <a:t> </a:t>
            </a:r>
            <a:r>
              <a:rPr lang="ja-JP" altLang="en-US" dirty="0" smtClean="0">
                <a:sym typeface="Wingdings" pitchFamily="2" charset="2"/>
              </a:rPr>
              <a:t>微細な構造の表現に</a:t>
            </a:r>
            <a:r>
              <a:rPr lang="ja-JP" altLang="en-US" dirty="0" smtClean="0">
                <a:sym typeface="Wingdings" pitchFamily="2" charset="2"/>
              </a:rPr>
              <a:t>適する</a:t>
            </a:r>
            <a:endParaRPr lang="en-US" altLang="ja-JP" dirty="0" smtClean="0"/>
          </a:p>
        </p:txBody>
      </p:sp>
      <p:pic>
        <p:nvPicPr>
          <p:cNvPr id="4" name="Picture 32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9434" y="3038864"/>
            <a:ext cx="1944216" cy="197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32" y="2727862"/>
            <a:ext cx="2482837" cy="2405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4212" y="2655922"/>
            <a:ext cx="2755516" cy="2549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右矢印 6"/>
          <p:cNvSpPr/>
          <p:nvPr/>
        </p:nvSpPr>
        <p:spPr>
          <a:xfrm>
            <a:off x="5426250" y="3642732"/>
            <a:ext cx="675364"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加算記号 7"/>
          <p:cNvSpPr/>
          <p:nvPr/>
        </p:nvSpPr>
        <p:spPr>
          <a:xfrm>
            <a:off x="2706769" y="3567985"/>
            <a:ext cx="730065" cy="725559"/>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79512" y="5045114"/>
            <a:ext cx="2376264" cy="400110"/>
          </a:xfrm>
          <a:prstGeom prst="rect">
            <a:avLst/>
          </a:prstGeom>
          <a:noFill/>
        </p:spPr>
        <p:txBody>
          <a:bodyPr wrap="square" rtlCol="0">
            <a:spAutoFit/>
          </a:bodyPr>
          <a:lstStyle/>
          <a:p>
            <a:pPr algn="ctr"/>
            <a:r>
              <a:rPr kumimoji="1" lang="ja-JP" altLang="en-US" sz="2000" dirty="0" smtClean="0"/>
              <a:t>方向場</a:t>
            </a:r>
            <a:endParaRPr kumimoji="1" lang="ja-JP" altLang="en-US" sz="2000" dirty="0"/>
          </a:p>
        </p:txBody>
      </p:sp>
      <p:sp>
        <p:nvSpPr>
          <p:cNvPr id="12" name="テキスト ボックス 11"/>
          <p:cNvSpPr txBox="1"/>
          <p:nvPr/>
        </p:nvSpPr>
        <p:spPr>
          <a:xfrm>
            <a:off x="2843808" y="5045114"/>
            <a:ext cx="3096344" cy="400110"/>
          </a:xfrm>
          <a:prstGeom prst="rect">
            <a:avLst/>
          </a:prstGeom>
          <a:noFill/>
        </p:spPr>
        <p:txBody>
          <a:bodyPr wrap="square" rtlCol="0">
            <a:spAutoFit/>
          </a:bodyPr>
          <a:lstStyle/>
          <a:p>
            <a:pPr algn="ctr"/>
            <a:r>
              <a:rPr lang="ja-JP" altLang="en-US" sz="2000" dirty="0" smtClean="0"/>
              <a:t>異方性ソリッドテクスチャ</a:t>
            </a:r>
            <a:endParaRPr kumimoji="1" lang="ja-JP" altLang="en-US" sz="2000" dirty="0"/>
          </a:p>
        </p:txBody>
      </p:sp>
      <p:sp>
        <p:nvSpPr>
          <p:cNvPr id="13" name="テキスト ボックス 12"/>
          <p:cNvSpPr txBox="1"/>
          <p:nvPr/>
        </p:nvSpPr>
        <p:spPr>
          <a:xfrm>
            <a:off x="6156176" y="5045114"/>
            <a:ext cx="2376264" cy="400110"/>
          </a:xfrm>
          <a:prstGeom prst="rect">
            <a:avLst/>
          </a:prstGeom>
          <a:noFill/>
        </p:spPr>
        <p:txBody>
          <a:bodyPr wrap="square" rtlCol="0">
            <a:spAutoFit/>
          </a:bodyPr>
          <a:lstStyle/>
          <a:p>
            <a:pPr algn="ctr"/>
            <a:r>
              <a:rPr lang="ja-JP" altLang="en-US" sz="2000" dirty="0" smtClean="0"/>
              <a:t>中身の詰まった物体</a:t>
            </a:r>
            <a:endParaRPr kumimoji="1" lang="ja-JP" altLang="en-US" sz="20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29</a:t>
            </a:fld>
            <a:endParaRPr kumimoji="1" lang="ja-JP" altLang="en-US"/>
          </a:p>
        </p:txBody>
      </p:sp>
    </p:spTree>
    <p:extLst>
      <p:ext uri="{BB962C8B-B14F-4D97-AF65-F5344CB8AC3E}">
        <p14:creationId xmlns:p14="http://schemas.microsoft.com/office/powerpoint/2010/main" val="44003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8" y="4732277"/>
            <a:ext cx="8496944" cy="137018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323528" y="2368933"/>
            <a:ext cx="8496944" cy="23461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kumimoji="1" lang="ja-JP" altLang="en-US" dirty="0" smtClean="0"/>
              <a:t>アウトライン</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smtClean="0"/>
              <a:t>（１章・２章）背景・関連研究</a:t>
            </a:r>
            <a:endParaRPr kumimoji="1" lang="en-US" altLang="ja-JP" dirty="0" smtClean="0"/>
          </a:p>
          <a:p>
            <a:pPr marL="1771650" lvl="3" indent="-514350"/>
            <a:endParaRPr kumimoji="1" lang="en-US" altLang="ja-JP" dirty="0" smtClean="0"/>
          </a:p>
          <a:p>
            <a:r>
              <a:rPr lang="ja-JP" altLang="en-US" dirty="0" smtClean="0"/>
              <a:t>（３章）方向場</a:t>
            </a:r>
            <a:r>
              <a:rPr kumimoji="1" lang="ja-JP" altLang="en-US" dirty="0" smtClean="0"/>
              <a:t>モデリングのための</a:t>
            </a:r>
            <a:r>
              <a:rPr kumimoji="1" lang="en-US" altLang="ja-JP" dirty="0" smtClean="0"/>
              <a:t>UI</a:t>
            </a:r>
            <a:r>
              <a:rPr kumimoji="1" lang="ja-JP" altLang="en-US" dirty="0" smtClean="0"/>
              <a:t>とその応用</a:t>
            </a:r>
            <a:endParaRPr kumimoji="1" lang="en-US" altLang="ja-JP" dirty="0" smtClean="0"/>
          </a:p>
          <a:p>
            <a:pPr marL="1257300" lvl="3" indent="0" algn="r">
              <a:buNone/>
            </a:pPr>
            <a:r>
              <a:rPr lang="en-US" altLang="ja-JP" dirty="0" smtClean="0">
                <a:solidFill>
                  <a:schemeClr val="tx2"/>
                </a:solidFill>
              </a:rPr>
              <a:t>[Smart Graphics 2007, J. Physiol. Sci. 2008, Pacific Graphics 2009]</a:t>
            </a:r>
          </a:p>
          <a:p>
            <a:r>
              <a:rPr lang="ja-JP" altLang="en-US" dirty="0"/>
              <a:t>（４章） </a:t>
            </a:r>
            <a:r>
              <a:rPr lang="ja-JP" altLang="en-US" dirty="0" smtClean="0"/>
              <a:t>異方性ソリッドテクスチャ</a:t>
            </a:r>
            <a:r>
              <a:rPr lang="ja-JP" altLang="en-US" dirty="0"/>
              <a:t>に</a:t>
            </a:r>
            <a:r>
              <a:rPr lang="ja-JP" altLang="en-US" dirty="0" smtClean="0"/>
              <a:t>よる</a:t>
            </a:r>
            <a:r>
              <a:rPr lang="ja-JP" altLang="en-US" dirty="0"/>
              <a:t>繰返しのある</a:t>
            </a:r>
            <a:r>
              <a:rPr lang="ja-JP" altLang="en-US" dirty="0" smtClean="0"/>
              <a:t>微細構造の表現</a:t>
            </a:r>
            <a:endParaRPr lang="en-US" altLang="ja-JP" dirty="0" smtClean="0"/>
          </a:p>
          <a:p>
            <a:pPr marL="1257300" lvl="3" indent="0" algn="r">
              <a:buNone/>
            </a:pPr>
            <a:r>
              <a:rPr kumimoji="1" lang="en-US" altLang="ja-JP" dirty="0" smtClean="0">
                <a:solidFill>
                  <a:schemeClr val="tx2"/>
                </a:solidFill>
              </a:rPr>
              <a:t>[SIGGRAPH 2008]</a:t>
            </a:r>
          </a:p>
          <a:p>
            <a:r>
              <a:rPr lang="ja-JP" altLang="en-US" dirty="0" smtClean="0"/>
              <a:t>（５章</a:t>
            </a:r>
            <a:r>
              <a:rPr lang="ja-JP" altLang="en-US" dirty="0"/>
              <a:t>）色付き</a:t>
            </a:r>
            <a:r>
              <a:rPr lang="ja-JP" altLang="en-US" dirty="0" smtClean="0"/>
              <a:t>サーフェスによる滑らかな三次元色分布の表現</a:t>
            </a:r>
            <a:endParaRPr kumimoji="1" lang="en-US" altLang="ja-JP" dirty="0" smtClean="0"/>
          </a:p>
          <a:p>
            <a:pPr marL="1257300" lvl="3" indent="0" algn="r">
              <a:buNone/>
            </a:pPr>
            <a:r>
              <a:rPr kumimoji="1" lang="en-US" altLang="ja-JP" dirty="0" smtClean="0">
                <a:solidFill>
                  <a:schemeClr val="tx2"/>
                </a:solidFill>
              </a:rPr>
              <a:t>[SIGGRAPH Asia 2010]</a:t>
            </a:r>
          </a:p>
          <a:p>
            <a:r>
              <a:rPr kumimoji="1" lang="ja-JP" altLang="en-US" dirty="0" smtClean="0"/>
              <a:t>（６章）結論・将来課題</a:t>
            </a:r>
            <a:endParaRPr kumimoji="1" lang="ja-JP" altLang="en-US" dirty="0"/>
          </a:p>
        </p:txBody>
      </p:sp>
      <p:sp>
        <p:nvSpPr>
          <p:cNvPr id="6" name="円弧 5"/>
          <p:cNvSpPr/>
          <p:nvPr/>
        </p:nvSpPr>
        <p:spPr>
          <a:xfrm flipH="1">
            <a:off x="128286" y="2708606"/>
            <a:ext cx="1259632" cy="1047389"/>
          </a:xfrm>
          <a:prstGeom prst="arc">
            <a:avLst>
              <a:gd name="adj1" fmla="val 17870522"/>
              <a:gd name="adj2" fmla="val 3702872"/>
            </a:avLst>
          </a:prstGeom>
          <a:ln w="38100" cap="rnd">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a:off x="17923" y="3043459"/>
            <a:ext cx="641655" cy="351406"/>
          </a:xfrm>
          <a:prstGeom prst="rect">
            <a:avLst/>
          </a:prstGeom>
          <a:solidFill>
            <a:schemeClr val="bg1"/>
          </a:solidFill>
          <a:ln w="19050">
            <a:solidFill>
              <a:schemeClr val="tx2"/>
            </a:solidFill>
          </a:ln>
        </p:spPr>
        <p:txBody>
          <a:bodyPr wrap="square" rtlCol="0">
            <a:spAutoFit/>
          </a:bodyPr>
          <a:lstStyle/>
          <a:p>
            <a:pPr algn="ctr"/>
            <a:r>
              <a:rPr kumimoji="1" lang="ja-JP" altLang="en-US" dirty="0" smtClean="0"/>
              <a:t>利用</a:t>
            </a:r>
            <a:endParaRPr kumimoji="1" lang="ja-JP" altLang="en-US" dirty="0"/>
          </a:p>
        </p:txBody>
      </p:sp>
      <p:sp>
        <p:nvSpPr>
          <p:cNvPr id="8" name="スライド番号プレースホルダー 7"/>
          <p:cNvSpPr>
            <a:spLocks noGrp="1"/>
          </p:cNvSpPr>
          <p:nvPr>
            <p:ph type="sldNum" sz="quarter" idx="12"/>
          </p:nvPr>
        </p:nvSpPr>
        <p:spPr/>
        <p:txBody>
          <a:bodyPr/>
          <a:lstStyle/>
          <a:p>
            <a:fld id="{D2D8002D-B5B0-4BAC-B1F6-782DDCCE6D9C}" type="slidenum">
              <a:rPr kumimoji="1" lang="ja-JP" altLang="en-US" smtClean="0"/>
              <a:t>3</a:t>
            </a:fld>
            <a:endParaRPr kumimoji="1" lang="ja-JP" altLang="en-US"/>
          </a:p>
        </p:txBody>
      </p:sp>
    </p:spTree>
    <p:extLst>
      <p:ext uri="{BB962C8B-B14F-4D97-AF65-F5344CB8AC3E}">
        <p14:creationId xmlns:p14="http://schemas.microsoft.com/office/powerpoint/2010/main" val="35300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基本アイディア</a:t>
            </a:r>
            <a:endParaRPr kumimoji="1" lang="ja-JP" altLang="en-US" dirty="0"/>
          </a:p>
        </p:txBody>
      </p:sp>
      <p:sp>
        <p:nvSpPr>
          <p:cNvPr id="3" name="コンテンツ プレースホルダー 2"/>
          <p:cNvSpPr>
            <a:spLocks noGrp="1"/>
          </p:cNvSpPr>
          <p:nvPr>
            <p:ph idx="1"/>
          </p:nvPr>
        </p:nvSpPr>
        <p:spPr/>
        <p:txBody>
          <a:bodyPr/>
          <a:lstStyle/>
          <a:p>
            <a:r>
              <a:rPr lang="en-US" altLang="ja-JP" dirty="0"/>
              <a:t>Lapped </a:t>
            </a:r>
            <a:r>
              <a:rPr lang="en-US" altLang="ja-JP" dirty="0" smtClean="0"/>
              <a:t>Textures[Praun00</a:t>
            </a:r>
            <a:r>
              <a:rPr lang="en-US" altLang="ja-JP" dirty="0" smtClean="0"/>
              <a:t>]</a:t>
            </a:r>
            <a:br>
              <a:rPr lang="en-US" altLang="ja-JP" dirty="0" smtClean="0"/>
            </a:br>
            <a:r>
              <a:rPr lang="ja-JP" altLang="en-US" dirty="0" smtClean="0"/>
              <a:t>を</a:t>
            </a:r>
            <a:r>
              <a:rPr lang="en-US" altLang="ja-JP" dirty="0"/>
              <a:t>3D</a:t>
            </a:r>
            <a:r>
              <a:rPr lang="ja-JP" altLang="en-US" dirty="0"/>
              <a:t>に拡張</a:t>
            </a:r>
          </a:p>
          <a:p>
            <a:endParaRPr kumimoji="1" lang="ja-JP" altLang="en-US" dirty="0"/>
          </a:p>
        </p:txBody>
      </p:sp>
      <p:pic>
        <p:nvPicPr>
          <p:cNvPr id="4" name="p: texture patch" descr="H:\tmp\alg0a.jpg"/>
          <p:cNvPicPr>
            <a:picLocks noChangeAspect="1" noChangeArrowheads="1"/>
          </p:cNvPicPr>
          <p:nvPr/>
        </p:nvPicPr>
        <p:blipFill>
          <a:blip r:embed="rId2">
            <a:clrChange>
              <a:clrFrom>
                <a:srgbClr val="D0D0D0"/>
              </a:clrFrom>
              <a:clrTo>
                <a:srgbClr val="D0D0D0">
                  <a:alpha val="0"/>
                </a:srgbClr>
              </a:clrTo>
            </a:clrChange>
          </a:blip>
          <a:srcRect/>
          <a:stretch>
            <a:fillRect/>
          </a:stretch>
        </p:blipFill>
        <p:spPr bwMode="auto">
          <a:xfrm>
            <a:off x="1143000" y="2988568"/>
            <a:ext cx="1981200" cy="1981200"/>
          </a:xfrm>
          <a:prstGeom prst="rect">
            <a:avLst/>
          </a:prstGeom>
          <a:noFill/>
          <a:ln w="12700">
            <a:noFill/>
            <a:miter lim="800000"/>
            <a:headEnd/>
            <a:tailEnd/>
          </a:ln>
        </p:spPr>
      </p:pic>
      <p:pic>
        <p:nvPicPr>
          <p:cNvPr id="5" name="p: texture" descr="H:\tex_paste\textures\LIME256.JPG"/>
          <p:cNvPicPr>
            <a:picLocks noChangeAspect="1" noChangeArrowheads="1"/>
          </p:cNvPicPr>
          <p:nvPr/>
        </p:nvPicPr>
        <p:blipFill>
          <a:blip r:embed="rId3"/>
          <a:srcRect/>
          <a:stretch>
            <a:fillRect/>
          </a:stretch>
        </p:blipFill>
        <p:spPr bwMode="auto">
          <a:xfrm>
            <a:off x="1143000" y="2988568"/>
            <a:ext cx="1981200" cy="1981200"/>
          </a:xfrm>
          <a:prstGeom prst="rect">
            <a:avLst/>
          </a:prstGeom>
          <a:noFill/>
          <a:ln w="9525">
            <a:noFill/>
            <a:miter lim="800000"/>
            <a:headEnd/>
            <a:tailEnd/>
          </a:ln>
        </p:spPr>
      </p:pic>
      <p:pic>
        <p:nvPicPr>
          <p:cNvPr id="6" name="Picture 8"/>
          <p:cNvPicPr>
            <a:picLocks noChangeAspect="1" noChangeArrowheads="1"/>
          </p:cNvPicPr>
          <p:nvPr/>
        </p:nvPicPr>
        <p:blipFill>
          <a:blip r:embed="rId4">
            <a:clrChange>
              <a:clrFrom>
                <a:srgbClr val="FF00FF"/>
              </a:clrFrom>
              <a:clrTo>
                <a:srgbClr val="FF00FF">
                  <a:alpha val="0"/>
                </a:srgbClr>
              </a:clrTo>
            </a:clrChange>
            <a:lum bright="20000" contrast="30000"/>
          </a:blip>
          <a:srcRect/>
          <a:stretch>
            <a:fillRect/>
          </a:stretch>
        </p:blipFill>
        <p:spPr bwMode="auto">
          <a:xfrm>
            <a:off x="4800600" y="1616968"/>
            <a:ext cx="3797151" cy="3797151"/>
          </a:xfrm>
          <a:prstGeom prst="rect">
            <a:avLst/>
          </a:prstGeom>
          <a:noFill/>
          <a:ln w="9525">
            <a:noFill/>
            <a:miter lim="800000"/>
            <a:headEnd/>
            <a:tailEnd/>
          </a:ln>
          <a:effectLst/>
        </p:spPr>
      </p:pic>
      <p:pic>
        <p:nvPicPr>
          <p:cNvPr id="7" name="Picture 7"/>
          <p:cNvPicPr>
            <a:picLocks noChangeAspect="1" noChangeArrowheads="1"/>
          </p:cNvPicPr>
          <p:nvPr/>
        </p:nvPicPr>
        <p:blipFill>
          <a:blip r:embed="rId5">
            <a:clrChange>
              <a:clrFrom>
                <a:srgbClr val="FF00FF"/>
              </a:clrFrom>
              <a:clrTo>
                <a:srgbClr val="FF00FF">
                  <a:alpha val="0"/>
                </a:srgbClr>
              </a:clrTo>
            </a:clrChange>
            <a:lum bright="20000" contrast="30000"/>
          </a:blip>
          <a:srcRect/>
          <a:stretch>
            <a:fillRect/>
          </a:stretch>
        </p:blipFill>
        <p:spPr bwMode="auto">
          <a:xfrm>
            <a:off x="4800600" y="1616968"/>
            <a:ext cx="3797151" cy="3797151"/>
          </a:xfrm>
          <a:prstGeom prst="rect">
            <a:avLst/>
          </a:prstGeom>
          <a:noFill/>
          <a:ln w="9525">
            <a:noFill/>
            <a:miter lim="800000"/>
            <a:headEnd/>
            <a:tailEnd/>
          </a:ln>
          <a:effectLst/>
        </p:spPr>
      </p:pic>
      <p:pic>
        <p:nvPicPr>
          <p:cNvPr id="8" name="Picture 6"/>
          <p:cNvPicPr>
            <a:picLocks noChangeAspect="1" noChangeArrowheads="1"/>
          </p:cNvPicPr>
          <p:nvPr/>
        </p:nvPicPr>
        <p:blipFill>
          <a:blip r:embed="rId6">
            <a:clrChange>
              <a:clrFrom>
                <a:srgbClr val="FF00FF"/>
              </a:clrFrom>
              <a:clrTo>
                <a:srgbClr val="FF00FF">
                  <a:alpha val="0"/>
                </a:srgbClr>
              </a:clrTo>
            </a:clrChange>
            <a:lum bright="20000" contrast="30000"/>
          </a:blip>
          <a:srcRect/>
          <a:stretch>
            <a:fillRect/>
          </a:stretch>
        </p:blipFill>
        <p:spPr bwMode="auto">
          <a:xfrm>
            <a:off x="4800600" y="1616968"/>
            <a:ext cx="3797151" cy="3797151"/>
          </a:xfrm>
          <a:prstGeom prst="rect">
            <a:avLst/>
          </a:prstGeom>
          <a:noFill/>
          <a:ln w="9525">
            <a:noFill/>
            <a:miter lim="800000"/>
            <a:headEnd/>
            <a:tailEnd/>
          </a:ln>
          <a:effectLst/>
        </p:spPr>
      </p:pic>
      <p:pic>
        <p:nvPicPr>
          <p:cNvPr id="9" name="Picture 5"/>
          <p:cNvPicPr>
            <a:picLocks noChangeAspect="1" noChangeArrowheads="1"/>
          </p:cNvPicPr>
          <p:nvPr/>
        </p:nvPicPr>
        <p:blipFill>
          <a:blip r:embed="rId7">
            <a:clrChange>
              <a:clrFrom>
                <a:srgbClr val="FF00FF"/>
              </a:clrFrom>
              <a:clrTo>
                <a:srgbClr val="FF00FF">
                  <a:alpha val="0"/>
                </a:srgbClr>
              </a:clrTo>
            </a:clrChange>
            <a:lum bright="20000" contrast="30000"/>
          </a:blip>
          <a:srcRect/>
          <a:stretch>
            <a:fillRect/>
          </a:stretch>
        </p:blipFill>
        <p:spPr bwMode="auto">
          <a:xfrm>
            <a:off x="4800600" y="1616968"/>
            <a:ext cx="3797151" cy="3797151"/>
          </a:xfrm>
          <a:prstGeom prst="rect">
            <a:avLst/>
          </a:prstGeom>
          <a:noFill/>
          <a:ln w="9525">
            <a:noFill/>
            <a:miter lim="800000"/>
            <a:headEnd/>
            <a:tailEnd/>
          </a:ln>
          <a:effectLst/>
        </p:spPr>
      </p:pic>
      <p:cxnSp>
        <p:nvCxnSpPr>
          <p:cNvPr id="10" name="直線矢印コネクタ 9"/>
          <p:cNvCxnSpPr/>
          <p:nvPr/>
        </p:nvCxnSpPr>
        <p:spPr bwMode="auto">
          <a:xfrm flipV="1">
            <a:off x="3352800" y="2912368"/>
            <a:ext cx="1981200" cy="838200"/>
          </a:xfrm>
          <a:prstGeom prst="straightConnector1">
            <a:avLst/>
          </a:prstGeom>
          <a:noFill/>
          <a:ln w="7620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cxnSp>
        <p:nvCxnSpPr>
          <p:cNvPr id="11" name="直線矢印コネクタ 10"/>
          <p:cNvCxnSpPr/>
          <p:nvPr/>
        </p:nvCxnSpPr>
        <p:spPr bwMode="auto">
          <a:xfrm flipV="1">
            <a:off x="3313832" y="3750568"/>
            <a:ext cx="2705968" cy="152400"/>
          </a:xfrm>
          <a:prstGeom prst="straightConnector1">
            <a:avLst/>
          </a:prstGeom>
          <a:noFill/>
          <a:ln w="7620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cxnSp>
        <p:nvCxnSpPr>
          <p:cNvPr id="12" name="直線矢印コネクタ 11"/>
          <p:cNvCxnSpPr/>
          <p:nvPr/>
        </p:nvCxnSpPr>
        <p:spPr bwMode="auto">
          <a:xfrm>
            <a:off x="3313832" y="4131568"/>
            <a:ext cx="3467968" cy="457200"/>
          </a:xfrm>
          <a:prstGeom prst="straightConnector1">
            <a:avLst/>
          </a:prstGeom>
          <a:noFill/>
          <a:ln w="7620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sp>
        <p:nvSpPr>
          <p:cNvPr id="13" name="テキスト ボックス 12"/>
          <p:cNvSpPr txBox="1"/>
          <p:nvPr/>
        </p:nvSpPr>
        <p:spPr>
          <a:xfrm>
            <a:off x="251520" y="2627620"/>
            <a:ext cx="1256351" cy="400110"/>
          </a:xfrm>
          <a:prstGeom prst="rect">
            <a:avLst/>
          </a:prstGeom>
          <a:noFill/>
        </p:spPr>
        <p:txBody>
          <a:bodyPr wrap="square" rtlCol="0">
            <a:spAutoFit/>
          </a:bodyPr>
          <a:lstStyle/>
          <a:p>
            <a:r>
              <a:rPr kumimoji="1" lang="en-US" altLang="ja-JP" sz="2000" dirty="0" smtClean="0"/>
              <a:t>[Praun00]</a:t>
            </a:r>
            <a:endParaRPr kumimoji="1" lang="ja-JP" altLang="en-US" sz="2000" dirty="0"/>
          </a:p>
        </p:txBody>
      </p:sp>
      <p:sp>
        <p:nvSpPr>
          <p:cNvPr id="16" name="テキスト ボックス 15"/>
          <p:cNvSpPr txBox="1"/>
          <p:nvPr/>
        </p:nvSpPr>
        <p:spPr>
          <a:xfrm>
            <a:off x="4924208" y="5373216"/>
            <a:ext cx="3549934" cy="400110"/>
          </a:xfrm>
          <a:prstGeom prst="rect">
            <a:avLst/>
          </a:prstGeom>
          <a:noFill/>
        </p:spPr>
        <p:txBody>
          <a:bodyPr wrap="square" rtlCol="0">
            <a:spAutoFit/>
          </a:bodyPr>
          <a:lstStyle/>
          <a:p>
            <a:pPr algn="ctr"/>
            <a:r>
              <a:rPr lang="ja-JP" altLang="en-US" sz="2000" dirty="0" smtClean="0"/>
              <a:t>三角形メッシュ上のベクトル場</a:t>
            </a:r>
            <a:endParaRPr kumimoji="1" lang="ja-JP" altLang="en-US" sz="2000" dirty="0"/>
          </a:p>
        </p:txBody>
      </p:sp>
      <p:sp>
        <p:nvSpPr>
          <p:cNvPr id="15" name="テキスト ボックス 14"/>
          <p:cNvSpPr txBox="1"/>
          <p:nvPr/>
        </p:nvSpPr>
        <p:spPr>
          <a:xfrm>
            <a:off x="5799075" y="5373216"/>
            <a:ext cx="1800200" cy="400110"/>
          </a:xfrm>
          <a:prstGeom prst="rect">
            <a:avLst/>
          </a:prstGeom>
          <a:noFill/>
        </p:spPr>
        <p:txBody>
          <a:bodyPr wrap="square" rtlCol="0">
            <a:spAutoFit/>
          </a:bodyPr>
          <a:lstStyle/>
          <a:p>
            <a:pPr algn="ctr"/>
            <a:r>
              <a:rPr kumimoji="1" lang="ja-JP" altLang="en-US" sz="2000" dirty="0" smtClean="0"/>
              <a:t>三角形メッシュ</a:t>
            </a:r>
            <a:endParaRPr kumimoji="1" lang="ja-JP" altLang="en-US" sz="2000" dirty="0"/>
          </a:p>
        </p:txBody>
      </p:sp>
      <p:sp>
        <p:nvSpPr>
          <p:cNvPr id="17" name="テキスト ボックス 16"/>
          <p:cNvSpPr txBox="1"/>
          <p:nvPr/>
        </p:nvSpPr>
        <p:spPr>
          <a:xfrm>
            <a:off x="827584" y="5003884"/>
            <a:ext cx="2511896" cy="400110"/>
          </a:xfrm>
          <a:prstGeom prst="rect">
            <a:avLst/>
          </a:prstGeom>
          <a:noFill/>
        </p:spPr>
        <p:txBody>
          <a:bodyPr wrap="square" rtlCol="0">
            <a:spAutoFit/>
          </a:bodyPr>
          <a:lstStyle/>
          <a:p>
            <a:pPr algn="ctr"/>
            <a:r>
              <a:rPr lang="en-US" altLang="ja-JP" sz="2000" dirty="0" smtClean="0"/>
              <a:t>2D</a:t>
            </a:r>
            <a:r>
              <a:rPr lang="ja-JP" altLang="en-US" sz="2000" dirty="0" smtClean="0"/>
              <a:t>テクスチャパッチ</a:t>
            </a:r>
            <a:endParaRPr kumimoji="1" lang="ja-JP" altLang="en-US" sz="2000" dirty="0"/>
          </a:p>
        </p:txBody>
      </p:sp>
      <p:sp>
        <p:nvSpPr>
          <p:cNvPr id="14" name="テキスト ボックス 13"/>
          <p:cNvSpPr txBox="1"/>
          <p:nvPr/>
        </p:nvSpPr>
        <p:spPr>
          <a:xfrm>
            <a:off x="1187624" y="5003884"/>
            <a:ext cx="1800200" cy="400110"/>
          </a:xfrm>
          <a:prstGeom prst="rect">
            <a:avLst/>
          </a:prstGeom>
          <a:noFill/>
        </p:spPr>
        <p:txBody>
          <a:bodyPr wrap="square" rtlCol="0">
            <a:spAutoFit/>
          </a:bodyPr>
          <a:lstStyle/>
          <a:p>
            <a:pPr algn="ctr"/>
            <a:r>
              <a:rPr lang="en-US" altLang="ja-JP" sz="2000" dirty="0" smtClean="0"/>
              <a:t>2D</a:t>
            </a:r>
            <a:r>
              <a:rPr lang="ja-JP" altLang="en-US" sz="2000" dirty="0" smtClean="0"/>
              <a:t>テクスチャ</a:t>
            </a:r>
            <a:endParaRPr kumimoji="1" lang="ja-JP" altLang="en-US" sz="2000" dirty="0"/>
          </a:p>
        </p:txBody>
      </p:sp>
      <p:sp>
        <p:nvSpPr>
          <p:cNvPr id="18" name="スライド番号プレースホルダー 17"/>
          <p:cNvSpPr>
            <a:spLocks noGrp="1"/>
          </p:cNvSpPr>
          <p:nvPr>
            <p:ph type="sldNum" sz="quarter" idx="12"/>
          </p:nvPr>
        </p:nvSpPr>
        <p:spPr/>
        <p:txBody>
          <a:bodyPr/>
          <a:lstStyle/>
          <a:p>
            <a:fld id="{D2D8002D-B5B0-4BAC-B1F6-782DDCCE6D9C}" type="slidenum">
              <a:rPr kumimoji="1" lang="ja-JP" altLang="en-US" smtClean="0"/>
              <a:t>30</a:t>
            </a:fld>
            <a:endParaRPr kumimoji="1" lang="ja-JP" altLang="en-US"/>
          </a:p>
        </p:txBody>
      </p:sp>
    </p:spTree>
    <p:extLst>
      <p:ext uri="{BB962C8B-B14F-4D97-AF65-F5344CB8AC3E}">
        <p14:creationId xmlns:p14="http://schemas.microsoft.com/office/powerpoint/2010/main" val="206115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xit" presetSubtype="0" fill="hold" grpId="1" nodeType="withEffect">
                                  <p:stCondLst>
                                    <p:cond delay="0"/>
                                  </p:stCondLst>
                                  <p:childTnLst>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xit" presetSubtype="0" fill="hold" grpId="1"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par>
                                <p:cTn id="53" presetID="10" presetClass="exit" presetSubtype="0" fill="hold"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5" grpId="1"/>
      <p:bldP spid="17" grpId="0"/>
      <p:bldP spid="17" grpId="1"/>
      <p:bldP spid="1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基本アイディア</a:t>
            </a:r>
            <a:endParaRPr kumimoji="1" lang="ja-JP" altLang="en-US" dirty="0"/>
          </a:p>
        </p:txBody>
      </p:sp>
      <p:sp>
        <p:nvSpPr>
          <p:cNvPr id="3" name="コンテンツ プレースホルダー 2"/>
          <p:cNvSpPr>
            <a:spLocks noGrp="1"/>
          </p:cNvSpPr>
          <p:nvPr>
            <p:ph idx="1"/>
          </p:nvPr>
        </p:nvSpPr>
        <p:spPr/>
        <p:txBody>
          <a:bodyPr>
            <a:normAutofit/>
          </a:bodyPr>
          <a:lstStyle/>
          <a:p>
            <a:r>
              <a:rPr lang="en-US" altLang="ja-JP" dirty="0"/>
              <a:t>Lapped </a:t>
            </a:r>
            <a:r>
              <a:rPr lang="en-US" altLang="ja-JP" dirty="0" smtClean="0"/>
              <a:t>Textures[Praun00</a:t>
            </a:r>
            <a:r>
              <a:rPr lang="en-US" altLang="ja-JP" dirty="0" smtClean="0"/>
              <a:t>]</a:t>
            </a:r>
            <a:br>
              <a:rPr lang="en-US" altLang="ja-JP" dirty="0" smtClean="0"/>
            </a:br>
            <a:r>
              <a:rPr lang="ja-JP" altLang="en-US" dirty="0" smtClean="0"/>
              <a:t>を</a:t>
            </a:r>
            <a:r>
              <a:rPr lang="en-US" altLang="ja-JP" dirty="0"/>
              <a:t>3D</a:t>
            </a:r>
            <a:r>
              <a:rPr lang="ja-JP" altLang="en-US" dirty="0"/>
              <a:t>に拡張</a:t>
            </a:r>
          </a:p>
          <a:p>
            <a:endParaRPr kumimoji="1" lang="en-US" altLang="ja-JP" dirty="0" smtClean="0"/>
          </a:p>
          <a:p>
            <a:endParaRPr lang="en-US" altLang="ja-JP" dirty="0"/>
          </a:p>
          <a:p>
            <a:endParaRPr kumimoji="1" lang="en-US" altLang="ja-JP" dirty="0" smtClean="0"/>
          </a:p>
          <a:p>
            <a:endParaRPr lang="en-US" altLang="ja-JP" dirty="0"/>
          </a:p>
        </p:txBody>
      </p:sp>
      <p:pic>
        <p:nvPicPr>
          <p:cNvPr id="13" name="pict: 3Dテクスチャパッチ"/>
          <p:cNvPicPr>
            <a:picLocks noChangeAspect="1" noChangeArrowheads="1"/>
          </p:cNvPicPr>
          <p:nvPr/>
        </p:nvPicPr>
        <p:blipFill>
          <a:blip r:embed="rId3"/>
          <a:srcRect/>
          <a:stretch>
            <a:fillRect/>
          </a:stretch>
        </p:blipFill>
        <p:spPr bwMode="auto">
          <a:xfrm>
            <a:off x="914397" y="2640692"/>
            <a:ext cx="2209800" cy="2251407"/>
          </a:xfrm>
          <a:prstGeom prst="rect">
            <a:avLst/>
          </a:prstGeom>
          <a:noFill/>
          <a:ln w="9525">
            <a:noFill/>
            <a:miter lim="800000"/>
            <a:headEnd/>
            <a:tailEnd/>
          </a:ln>
          <a:effectLst>
            <a:softEdge rad="63500"/>
          </a:effectLst>
        </p:spPr>
      </p:pic>
      <p:pic>
        <p:nvPicPr>
          <p:cNvPr id="14" name="pict: 3Dテクスチャ" hidden="1"/>
          <p:cNvPicPr>
            <a:picLocks noChangeAspect="1" noChangeArrowheads="1"/>
          </p:cNvPicPr>
          <p:nvPr/>
        </p:nvPicPr>
        <p:blipFill>
          <a:blip r:embed="rId4" cstate="print"/>
          <a:srcRect/>
          <a:stretch>
            <a:fillRect/>
          </a:stretch>
        </p:blipFill>
        <p:spPr bwMode="auto">
          <a:xfrm>
            <a:off x="914400" y="2640692"/>
            <a:ext cx="2209800" cy="2251407"/>
          </a:xfrm>
          <a:prstGeom prst="rect">
            <a:avLst/>
          </a:prstGeom>
          <a:noFill/>
          <a:ln w="9525">
            <a:noFill/>
            <a:miter lim="800000"/>
            <a:headEnd/>
            <a:tailEnd/>
          </a:ln>
          <a:effectLst>
            <a:softEdge rad="63500"/>
          </a:effectLst>
        </p:spPr>
      </p:pic>
      <p:pic>
        <p:nvPicPr>
          <p:cNvPr id="15" name="pict: 四面体メッシュ"/>
          <p:cNvPicPr>
            <a:picLocks noChangeAspect="1" noChangeArrowheads="1"/>
          </p:cNvPicPr>
          <p:nvPr/>
        </p:nvPicPr>
        <p:blipFill>
          <a:blip r:embed="rId5">
            <a:clrChange>
              <a:clrFrom>
                <a:srgbClr val="FFFFFF"/>
              </a:clrFrom>
              <a:clrTo>
                <a:srgbClr val="FFFFFF">
                  <a:alpha val="0"/>
                </a:srgbClr>
              </a:clrTo>
            </a:clrChange>
            <a:lum bright="-5000" contrast="5000"/>
          </a:blip>
          <a:srcRect/>
          <a:stretch>
            <a:fillRect/>
          </a:stretch>
        </p:blipFill>
        <p:spPr bwMode="auto">
          <a:xfrm>
            <a:off x="4843130" y="1556792"/>
            <a:ext cx="3615070" cy="3342381"/>
          </a:xfrm>
          <a:prstGeom prst="rect">
            <a:avLst/>
          </a:prstGeom>
          <a:noFill/>
          <a:ln w="9525">
            <a:noFill/>
            <a:miter lim="800000"/>
            <a:headEnd/>
            <a:tailEnd/>
          </a:ln>
          <a:effectLst/>
        </p:spPr>
      </p:pic>
      <p:pic>
        <p:nvPicPr>
          <p:cNvPr id="16" name="pict: 四面体メッシュ上のframe場"/>
          <p:cNvPicPr>
            <a:picLocks noChangeAspect="1" noChangeArrowheads="1"/>
          </p:cNvPicPr>
          <p:nvPr/>
        </p:nvPicPr>
        <p:blipFill>
          <a:blip r:embed="rId6">
            <a:clrChange>
              <a:clrFrom>
                <a:srgbClr val="FFFFFF"/>
              </a:clrFrom>
              <a:clrTo>
                <a:srgbClr val="FFFFFF">
                  <a:alpha val="0"/>
                </a:srgbClr>
              </a:clrTo>
            </a:clrChange>
            <a:lum bright="-5000" contrast="5000"/>
          </a:blip>
          <a:srcRect/>
          <a:stretch>
            <a:fillRect/>
          </a:stretch>
        </p:blipFill>
        <p:spPr bwMode="auto">
          <a:xfrm>
            <a:off x="4843130" y="1556792"/>
            <a:ext cx="3615070" cy="3342381"/>
          </a:xfrm>
          <a:prstGeom prst="rect">
            <a:avLst/>
          </a:prstGeom>
          <a:noFill/>
          <a:ln w="9525">
            <a:noFill/>
            <a:miter lim="800000"/>
            <a:headEnd/>
            <a:tailEnd/>
          </a:ln>
          <a:effectLst/>
        </p:spPr>
      </p:pic>
      <p:pic>
        <p:nvPicPr>
          <p:cNvPr id="17" name="pict: 貼り付け途中"/>
          <p:cNvPicPr>
            <a:picLocks noChangeAspect="1" noChangeArrowheads="1"/>
          </p:cNvPicPr>
          <p:nvPr/>
        </p:nvPicPr>
        <p:blipFill>
          <a:blip r:embed="rId7">
            <a:clrChange>
              <a:clrFrom>
                <a:srgbClr val="FFFFFF"/>
              </a:clrFrom>
              <a:clrTo>
                <a:srgbClr val="FFFFFF">
                  <a:alpha val="0"/>
                </a:srgbClr>
              </a:clrTo>
            </a:clrChange>
            <a:lum bright="-5000" contrast="5000"/>
          </a:blip>
          <a:srcRect/>
          <a:stretch>
            <a:fillRect/>
          </a:stretch>
        </p:blipFill>
        <p:spPr bwMode="auto">
          <a:xfrm>
            <a:off x="4843130" y="1556792"/>
            <a:ext cx="3615070" cy="3342381"/>
          </a:xfrm>
          <a:prstGeom prst="rect">
            <a:avLst/>
          </a:prstGeom>
          <a:noFill/>
          <a:ln w="9525">
            <a:noFill/>
            <a:miter lim="800000"/>
            <a:headEnd/>
            <a:tailEnd/>
          </a:ln>
          <a:effectLst/>
        </p:spPr>
      </p:pic>
      <p:pic>
        <p:nvPicPr>
          <p:cNvPr id="18" name="pict: 貼り付け結果"/>
          <p:cNvPicPr>
            <a:picLocks noChangeAspect="1" noChangeArrowheads="1"/>
          </p:cNvPicPr>
          <p:nvPr/>
        </p:nvPicPr>
        <p:blipFill>
          <a:blip r:embed="rId8">
            <a:clrChange>
              <a:clrFrom>
                <a:srgbClr val="FFFFFF"/>
              </a:clrFrom>
              <a:clrTo>
                <a:srgbClr val="FFFFFF">
                  <a:alpha val="0"/>
                </a:srgbClr>
              </a:clrTo>
            </a:clrChange>
            <a:lum bright="-5000" contrast="5000"/>
          </a:blip>
          <a:srcRect/>
          <a:stretch>
            <a:fillRect/>
          </a:stretch>
        </p:blipFill>
        <p:spPr bwMode="auto">
          <a:xfrm>
            <a:off x="4843130" y="1556792"/>
            <a:ext cx="3615070" cy="3342381"/>
          </a:xfrm>
          <a:prstGeom prst="rect">
            <a:avLst/>
          </a:prstGeom>
          <a:noFill/>
          <a:ln w="9525">
            <a:noFill/>
            <a:miter lim="800000"/>
            <a:headEnd/>
            <a:tailEnd/>
          </a:ln>
          <a:effectLst/>
        </p:spPr>
      </p:pic>
      <p:cxnSp>
        <p:nvCxnSpPr>
          <p:cNvPr id="19" name="直線矢印コネクタ 18"/>
          <p:cNvCxnSpPr/>
          <p:nvPr/>
        </p:nvCxnSpPr>
        <p:spPr bwMode="auto">
          <a:xfrm flipV="1">
            <a:off x="3352800" y="2232173"/>
            <a:ext cx="2522427" cy="1068388"/>
          </a:xfrm>
          <a:prstGeom prst="straightConnector1">
            <a:avLst/>
          </a:prstGeom>
          <a:noFill/>
          <a:ln w="7620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cxnSp>
        <p:nvCxnSpPr>
          <p:cNvPr id="20" name="直線矢印コネクタ 19"/>
          <p:cNvCxnSpPr/>
          <p:nvPr/>
        </p:nvCxnSpPr>
        <p:spPr bwMode="auto">
          <a:xfrm flipV="1">
            <a:off x="3352800" y="3070373"/>
            <a:ext cx="2133600" cy="382588"/>
          </a:xfrm>
          <a:prstGeom prst="straightConnector1">
            <a:avLst/>
          </a:prstGeom>
          <a:noFill/>
          <a:ln w="7620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cxnSp>
        <p:nvCxnSpPr>
          <p:cNvPr id="21" name="直線矢印コネクタ 20"/>
          <p:cNvCxnSpPr/>
          <p:nvPr/>
        </p:nvCxnSpPr>
        <p:spPr bwMode="auto">
          <a:xfrm flipV="1">
            <a:off x="3352800" y="3300561"/>
            <a:ext cx="3352800" cy="303212"/>
          </a:xfrm>
          <a:prstGeom prst="straightConnector1">
            <a:avLst/>
          </a:prstGeom>
          <a:noFill/>
          <a:ln w="7620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sp>
        <p:nvSpPr>
          <p:cNvPr id="23" name="text: 四面体メッシュ"/>
          <p:cNvSpPr txBox="1"/>
          <p:nvPr/>
        </p:nvSpPr>
        <p:spPr>
          <a:xfrm>
            <a:off x="5750565" y="4692441"/>
            <a:ext cx="1800200" cy="400110"/>
          </a:xfrm>
          <a:prstGeom prst="rect">
            <a:avLst/>
          </a:prstGeom>
          <a:noFill/>
        </p:spPr>
        <p:txBody>
          <a:bodyPr wrap="square" rtlCol="0">
            <a:spAutoFit/>
          </a:bodyPr>
          <a:lstStyle/>
          <a:p>
            <a:pPr algn="ctr"/>
            <a:r>
              <a:rPr lang="ja-JP" altLang="en-US" sz="2000" dirty="0"/>
              <a:t>四面体</a:t>
            </a:r>
            <a:r>
              <a:rPr kumimoji="1" lang="ja-JP" altLang="en-US" sz="2000" dirty="0" smtClean="0"/>
              <a:t>メッシュ</a:t>
            </a:r>
            <a:endParaRPr kumimoji="1" lang="ja-JP" altLang="en-US" sz="2000" dirty="0"/>
          </a:p>
        </p:txBody>
      </p:sp>
      <p:sp>
        <p:nvSpPr>
          <p:cNvPr id="25" name="text: 四面体メッシュ上のframe場"/>
          <p:cNvSpPr txBox="1"/>
          <p:nvPr/>
        </p:nvSpPr>
        <p:spPr>
          <a:xfrm>
            <a:off x="5061706" y="4692441"/>
            <a:ext cx="3177919" cy="400110"/>
          </a:xfrm>
          <a:prstGeom prst="rect">
            <a:avLst/>
          </a:prstGeom>
          <a:noFill/>
        </p:spPr>
        <p:txBody>
          <a:bodyPr wrap="square" rtlCol="0">
            <a:spAutoFit/>
          </a:bodyPr>
          <a:lstStyle/>
          <a:p>
            <a:pPr algn="ctr"/>
            <a:r>
              <a:rPr lang="ja-JP" altLang="en-US" sz="2000" dirty="0"/>
              <a:t>四面体</a:t>
            </a:r>
            <a:r>
              <a:rPr lang="ja-JP" altLang="en-US" sz="2000" dirty="0" smtClean="0"/>
              <a:t>メッシュ上の</a:t>
            </a:r>
            <a:r>
              <a:rPr lang="en-US" altLang="ja-JP" sz="2000" dirty="0"/>
              <a:t>f</a:t>
            </a:r>
            <a:r>
              <a:rPr lang="en-US" altLang="ja-JP" sz="2000" dirty="0" smtClean="0"/>
              <a:t>rame</a:t>
            </a:r>
            <a:r>
              <a:rPr lang="ja-JP" altLang="en-US" sz="2000" dirty="0" smtClean="0"/>
              <a:t>場</a:t>
            </a:r>
            <a:endParaRPr kumimoji="1" lang="ja-JP" altLang="en-US" sz="20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
        <p:nvSpPr>
          <p:cNvPr id="27" name="テキスト ボックス 26"/>
          <p:cNvSpPr txBox="1"/>
          <p:nvPr/>
        </p:nvSpPr>
        <p:spPr>
          <a:xfrm>
            <a:off x="425978" y="5118283"/>
            <a:ext cx="3929998" cy="830997"/>
          </a:xfrm>
          <a:prstGeom prst="rect">
            <a:avLst/>
          </a:prstGeom>
          <a:solidFill>
            <a:schemeClr val="bg1"/>
          </a:solidFill>
          <a:ln w="19050">
            <a:solidFill>
              <a:srgbClr val="FF0000"/>
            </a:solidFill>
          </a:ln>
        </p:spPr>
        <p:txBody>
          <a:bodyPr wrap="square" rtlCol="0">
            <a:spAutoFit/>
          </a:bodyPr>
          <a:lstStyle/>
          <a:p>
            <a:r>
              <a:rPr lang="ja-JP" altLang="en-US" sz="2400" b="1" dirty="0" smtClean="0">
                <a:solidFill>
                  <a:srgbClr val="FF0000"/>
                </a:solidFill>
              </a:rPr>
              <a:t>原則</a:t>
            </a:r>
            <a:r>
              <a:rPr lang="en-US" altLang="ja-JP" sz="2400" b="1" dirty="0" smtClean="0">
                <a:solidFill>
                  <a:srgbClr val="FF0000"/>
                </a:solidFill>
              </a:rPr>
              <a:t>1:</a:t>
            </a:r>
            <a:r>
              <a:rPr lang="en-US" altLang="ja-JP" sz="2400" dirty="0" smtClean="0"/>
              <a:t> </a:t>
            </a:r>
            <a:r>
              <a:rPr lang="ja-JP" altLang="en-US" sz="2400" dirty="0" smtClean="0"/>
              <a:t>サーフェス上</a:t>
            </a:r>
            <a:r>
              <a:rPr lang="ja-JP" altLang="en-US" sz="2400" dirty="0"/>
              <a:t>に情報を与えると、それが内部に</a:t>
            </a:r>
            <a:r>
              <a:rPr lang="ja-JP" altLang="en-US" sz="2400" dirty="0" smtClean="0"/>
              <a:t>伝播</a:t>
            </a:r>
            <a:endParaRPr lang="en-US" altLang="ja-JP" sz="2400" dirty="0"/>
          </a:p>
        </p:txBody>
      </p:sp>
      <p:sp>
        <p:nvSpPr>
          <p:cNvPr id="28" name="テキスト ボックス 27"/>
          <p:cNvSpPr txBox="1"/>
          <p:nvPr/>
        </p:nvSpPr>
        <p:spPr>
          <a:xfrm>
            <a:off x="4788024" y="5118283"/>
            <a:ext cx="3929998" cy="830997"/>
          </a:xfrm>
          <a:prstGeom prst="rect">
            <a:avLst/>
          </a:prstGeom>
          <a:solidFill>
            <a:schemeClr val="bg1"/>
          </a:solidFill>
          <a:ln w="19050">
            <a:solidFill>
              <a:srgbClr val="FF0000"/>
            </a:solidFill>
          </a:ln>
        </p:spPr>
        <p:txBody>
          <a:bodyPr wrap="square" rtlCol="0">
            <a:spAutoFit/>
          </a:bodyPr>
          <a:lstStyle/>
          <a:p>
            <a:r>
              <a:rPr lang="ja-JP" altLang="en-US" sz="2400" b="1" dirty="0" smtClean="0">
                <a:solidFill>
                  <a:srgbClr val="FF0000"/>
                </a:solidFill>
              </a:rPr>
              <a:t>原則</a:t>
            </a:r>
            <a:r>
              <a:rPr lang="en-US" altLang="ja-JP" sz="2400" b="1" dirty="0">
                <a:solidFill>
                  <a:srgbClr val="FF0000"/>
                </a:solidFill>
              </a:rPr>
              <a:t>2</a:t>
            </a:r>
            <a:r>
              <a:rPr lang="en-US" altLang="ja-JP" sz="2400" b="1" dirty="0" smtClean="0">
                <a:solidFill>
                  <a:srgbClr val="FF0000"/>
                </a:solidFill>
              </a:rPr>
              <a:t>: </a:t>
            </a:r>
            <a:r>
              <a:rPr lang="ja-JP" altLang="en-US" sz="2400" dirty="0" smtClean="0"/>
              <a:t>コンパクトな表現</a:t>
            </a:r>
            <a:r>
              <a:rPr lang="ja-JP" altLang="en-US" sz="2400" dirty="0"/>
              <a:t>形式と高速な</a:t>
            </a:r>
            <a:r>
              <a:rPr lang="ja-JP" altLang="en-US" sz="2400" dirty="0" smtClean="0"/>
              <a:t>アルゴリズム</a:t>
            </a:r>
            <a:endParaRPr lang="en-US" altLang="ja-JP" sz="2400" dirty="0"/>
          </a:p>
        </p:txBody>
      </p:sp>
      <p:sp>
        <p:nvSpPr>
          <p:cNvPr id="6" name="テキスト ボックス 5"/>
          <p:cNvSpPr txBox="1"/>
          <p:nvPr/>
        </p:nvSpPr>
        <p:spPr>
          <a:xfrm>
            <a:off x="425978" y="5949280"/>
            <a:ext cx="3467897" cy="400110"/>
          </a:xfrm>
          <a:prstGeom prst="rect">
            <a:avLst/>
          </a:prstGeom>
          <a:noFill/>
        </p:spPr>
        <p:txBody>
          <a:bodyPr wrap="square" rtlCol="0">
            <a:spAutoFit/>
          </a:bodyPr>
          <a:lstStyle/>
          <a:p>
            <a:r>
              <a:rPr lang="en-US" altLang="ja-JP" sz="2000" dirty="0" smtClean="0">
                <a:sym typeface="Wingdings" pitchFamily="2" charset="2"/>
              </a:rPr>
              <a:t> </a:t>
            </a:r>
            <a:r>
              <a:rPr lang="ja-JP" altLang="en-US" sz="2000" dirty="0" smtClean="0">
                <a:sym typeface="Wingdings" pitchFamily="2" charset="2"/>
              </a:rPr>
              <a:t>方向場のモデリング（３章）</a:t>
            </a:r>
            <a:endParaRPr kumimoji="1" lang="ja-JP" altLang="en-US" sz="2000" dirty="0"/>
          </a:p>
        </p:txBody>
      </p:sp>
      <p:sp>
        <p:nvSpPr>
          <p:cNvPr id="29" name="テキスト ボックス 28"/>
          <p:cNvSpPr txBox="1"/>
          <p:nvPr/>
        </p:nvSpPr>
        <p:spPr>
          <a:xfrm>
            <a:off x="4788024" y="5949280"/>
            <a:ext cx="3772831" cy="707886"/>
          </a:xfrm>
          <a:prstGeom prst="rect">
            <a:avLst/>
          </a:prstGeom>
          <a:noFill/>
        </p:spPr>
        <p:txBody>
          <a:bodyPr wrap="square" rtlCol="0">
            <a:spAutoFit/>
          </a:bodyPr>
          <a:lstStyle/>
          <a:p>
            <a:pPr marL="342900" indent="-342900">
              <a:buFont typeface="Wingdings"/>
              <a:buChar char="è"/>
            </a:pPr>
            <a:r>
              <a:rPr lang="ja-JP" altLang="en-US" sz="2000" dirty="0" smtClean="0">
                <a:sym typeface="Wingdings" pitchFamily="2" charset="2"/>
              </a:rPr>
              <a:t>テクスチャ座標のみ保持</a:t>
            </a:r>
            <a:endParaRPr lang="en-US" altLang="ja-JP" sz="2000" dirty="0" smtClean="0">
              <a:sym typeface="Wingdings" pitchFamily="2" charset="2"/>
            </a:endParaRPr>
          </a:p>
          <a:p>
            <a:pPr marL="342900" indent="-342900">
              <a:buFont typeface="Wingdings"/>
              <a:buChar char="è"/>
            </a:pPr>
            <a:r>
              <a:rPr lang="ja-JP" altLang="en-US" sz="2000" dirty="0" smtClean="0">
                <a:sym typeface="Wingdings" pitchFamily="2" charset="2"/>
              </a:rPr>
              <a:t>パッチベースのテクスチャ合成</a:t>
            </a:r>
            <a:endParaRPr kumimoji="1" lang="ja-JP" altLang="en-US" sz="2000" dirty="0"/>
          </a:p>
        </p:txBody>
      </p:sp>
      <p:pic>
        <p:nvPicPr>
          <p:cNvPr id="30"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flipH="1">
            <a:off x="1088654" y="2852936"/>
            <a:ext cx="1861285" cy="192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提案法"/>
          <p:cNvSpPr txBox="1"/>
          <p:nvPr/>
        </p:nvSpPr>
        <p:spPr>
          <a:xfrm>
            <a:off x="323528" y="2627620"/>
            <a:ext cx="1256351" cy="400110"/>
          </a:xfrm>
          <a:prstGeom prst="rect">
            <a:avLst/>
          </a:prstGeom>
          <a:noFill/>
        </p:spPr>
        <p:txBody>
          <a:bodyPr wrap="square" rtlCol="0">
            <a:spAutoFit/>
          </a:bodyPr>
          <a:lstStyle/>
          <a:p>
            <a:r>
              <a:rPr lang="ja-JP" altLang="en-US" sz="2000" dirty="0"/>
              <a:t>提案法</a:t>
            </a:r>
            <a:endParaRPr kumimoji="1" lang="ja-JP" altLang="en-US" sz="2000" dirty="0"/>
          </a:p>
        </p:txBody>
      </p:sp>
      <p:sp>
        <p:nvSpPr>
          <p:cNvPr id="22" name="text: 3Dテクスチャ"/>
          <p:cNvSpPr txBox="1"/>
          <p:nvPr/>
        </p:nvSpPr>
        <p:spPr>
          <a:xfrm>
            <a:off x="1119200" y="4653136"/>
            <a:ext cx="1800200" cy="400110"/>
          </a:xfrm>
          <a:prstGeom prst="rect">
            <a:avLst/>
          </a:prstGeom>
          <a:noFill/>
        </p:spPr>
        <p:txBody>
          <a:bodyPr wrap="square" rtlCol="0">
            <a:spAutoFit/>
          </a:bodyPr>
          <a:lstStyle/>
          <a:p>
            <a:pPr algn="ctr"/>
            <a:r>
              <a:rPr lang="en-US" altLang="ja-JP" sz="2000" dirty="0"/>
              <a:t>3</a:t>
            </a:r>
            <a:r>
              <a:rPr lang="en-US" altLang="ja-JP" sz="2000" dirty="0" smtClean="0"/>
              <a:t>D</a:t>
            </a:r>
            <a:r>
              <a:rPr lang="ja-JP" altLang="en-US" sz="2000" dirty="0" smtClean="0"/>
              <a:t>テクスチャ</a:t>
            </a:r>
            <a:endParaRPr kumimoji="1" lang="ja-JP" altLang="en-US" sz="2000" dirty="0"/>
          </a:p>
        </p:txBody>
      </p:sp>
      <p:sp>
        <p:nvSpPr>
          <p:cNvPr id="26" name="text: 3Dテクスチャパッチ"/>
          <p:cNvSpPr txBox="1"/>
          <p:nvPr/>
        </p:nvSpPr>
        <p:spPr>
          <a:xfrm>
            <a:off x="899592" y="4653136"/>
            <a:ext cx="2292288" cy="400110"/>
          </a:xfrm>
          <a:prstGeom prst="rect">
            <a:avLst/>
          </a:prstGeom>
          <a:noFill/>
        </p:spPr>
        <p:txBody>
          <a:bodyPr wrap="square" rtlCol="0">
            <a:spAutoFit/>
          </a:bodyPr>
          <a:lstStyle/>
          <a:p>
            <a:pPr algn="ctr"/>
            <a:r>
              <a:rPr lang="en-US" altLang="ja-JP" sz="2000" dirty="0"/>
              <a:t>3</a:t>
            </a:r>
            <a:r>
              <a:rPr lang="en-US" altLang="ja-JP" sz="2000" dirty="0" smtClean="0"/>
              <a:t>D</a:t>
            </a:r>
            <a:r>
              <a:rPr lang="ja-JP" altLang="en-US" sz="2000" dirty="0" smtClean="0"/>
              <a:t>テクスチャパッチ</a:t>
            </a:r>
            <a:endParaRPr kumimoji="1" lang="ja-JP" altLang="en-US" sz="2000" dirty="0"/>
          </a:p>
        </p:txBody>
      </p:sp>
    </p:spTree>
    <p:extLst>
      <p:ext uri="{BB962C8B-B14F-4D97-AF65-F5344CB8AC3E}">
        <p14:creationId xmlns:p14="http://schemas.microsoft.com/office/powerpoint/2010/main" val="246824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xit" presetSubtype="0" fill="hold" nodeType="withEffect">
                                  <p:stCondLst>
                                    <p:cond delay="0"/>
                                  </p:stCondLst>
                                  <p:childTnLst>
                                    <p:animEffect transition="out" filter="fade">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xit" presetSubtype="0" fill="hold" grpId="1" nodeType="withEffect">
                                  <p:stCondLst>
                                    <p:cond delay="0"/>
                                  </p:stCondLst>
                                  <p:childTnLst>
                                    <p:animEffect transition="out" filter="fad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xit" presetSubtype="0" fill="hold" nodeType="with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xit" presetSubtype="0" fill="hold" nodeType="with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1"/>
      <p:bldP spid="25" grpId="0"/>
      <p:bldP spid="25" grpId="1"/>
      <p:bldP spid="27" grpId="0" animBg="1"/>
      <p:bldP spid="28" grpId="0" animBg="1"/>
      <p:bldP spid="6" grpId="0"/>
      <p:bldP spid="29" grpId="0"/>
      <p:bldP spid="22" grpId="1"/>
      <p:bldP spid="26" grpId="0"/>
      <p:bldP spid="2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pPr eaLnBrk="1" hangingPunct="1"/>
            <a:r>
              <a:rPr lang="ja-JP" altLang="en-US" dirty="0" smtClean="0"/>
              <a:t>技術的新規性</a:t>
            </a:r>
          </a:p>
        </p:txBody>
      </p:sp>
      <p:sp>
        <p:nvSpPr>
          <p:cNvPr id="3" name="コンテンツ プレースホルダ 2"/>
          <p:cNvSpPr>
            <a:spLocks noGrp="1"/>
          </p:cNvSpPr>
          <p:nvPr>
            <p:ph idx="1"/>
          </p:nvPr>
        </p:nvSpPr>
        <p:spPr/>
        <p:txBody>
          <a:bodyPr>
            <a:normAutofit/>
          </a:bodyPr>
          <a:lstStyle/>
          <a:p>
            <a:pPr eaLnBrk="1" hangingPunct="1">
              <a:defRPr/>
            </a:pPr>
            <a:r>
              <a:rPr lang="ja-JP" altLang="en-US" dirty="0" smtClean="0"/>
              <a:t>ソリッドテクスチャ</a:t>
            </a:r>
            <a:r>
              <a:rPr lang="en-US" altLang="ja-JP" dirty="0" smtClean="0"/>
              <a:t/>
            </a:r>
            <a:br>
              <a:rPr lang="en-US" altLang="ja-JP" dirty="0" smtClean="0"/>
            </a:br>
            <a:r>
              <a:rPr lang="ja-JP" altLang="en-US" dirty="0" smtClean="0"/>
              <a:t>の分類</a:t>
            </a:r>
            <a:endParaRPr lang="en-US" altLang="ja-JP" dirty="0" smtClean="0"/>
          </a:p>
          <a:p>
            <a:pPr lvl="1">
              <a:defRPr/>
            </a:pPr>
            <a:endParaRPr lang="en-US" altLang="ja-JP" dirty="0" smtClean="0"/>
          </a:p>
          <a:p>
            <a:pPr lvl="1">
              <a:defRPr/>
            </a:pPr>
            <a:endParaRPr lang="en-US" altLang="ja-JP" dirty="0" smtClean="0"/>
          </a:p>
          <a:p>
            <a:pPr>
              <a:defRPr/>
            </a:pPr>
            <a:r>
              <a:rPr lang="ja-JP" altLang="en-US" dirty="0" smtClean="0"/>
              <a:t>テクスチャのタイプごとの</a:t>
            </a:r>
            <a:r>
              <a:rPr lang="en-US" altLang="ja-JP" dirty="0" smtClean="0"/>
              <a:t/>
            </a:r>
            <a:br>
              <a:rPr lang="en-US" altLang="ja-JP" dirty="0" smtClean="0"/>
            </a:br>
            <a:r>
              <a:rPr lang="ja-JP" altLang="en-US" dirty="0" smtClean="0"/>
              <a:t>モデリング</a:t>
            </a:r>
            <a:r>
              <a:rPr lang="en-US" altLang="ja-JP" dirty="0" smtClean="0"/>
              <a:t>UI</a:t>
            </a:r>
          </a:p>
          <a:p>
            <a:pPr lvl="1">
              <a:defRPr/>
            </a:pPr>
            <a:endParaRPr lang="en-US" altLang="ja-JP" dirty="0" smtClean="0"/>
          </a:p>
          <a:p>
            <a:pPr lvl="1">
              <a:defRPr/>
            </a:pPr>
            <a:endParaRPr lang="en-US" altLang="ja-JP" dirty="0" smtClean="0"/>
          </a:p>
        </p:txBody>
      </p:sp>
      <p:pic>
        <p:nvPicPr>
          <p:cNvPr id="1027" name="Picture 3" descr="C:\Documents and Settings\kenshi\My Documents\master-thesis\presentation\図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8412" y="1572375"/>
            <a:ext cx="3518084" cy="214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481" y="4448375"/>
            <a:ext cx="5523015" cy="164492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spTree>
    <p:extLst>
      <p:ext uri="{BB962C8B-B14F-4D97-AF65-F5344CB8AC3E}">
        <p14:creationId xmlns:p14="http://schemas.microsoft.com/office/powerpoint/2010/main" val="1871374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pPr eaLnBrk="1" hangingPunct="1"/>
            <a:r>
              <a:rPr lang="ja-JP" altLang="en-US" dirty="0" smtClean="0"/>
              <a:t>技術的新規性</a:t>
            </a:r>
          </a:p>
        </p:txBody>
      </p:sp>
      <p:sp>
        <p:nvSpPr>
          <p:cNvPr id="3" name="コンテンツ プレースホルダ 2"/>
          <p:cNvSpPr>
            <a:spLocks noGrp="1"/>
          </p:cNvSpPr>
          <p:nvPr>
            <p:ph idx="1"/>
          </p:nvPr>
        </p:nvSpPr>
        <p:spPr/>
        <p:txBody>
          <a:bodyPr>
            <a:normAutofit/>
          </a:bodyPr>
          <a:lstStyle/>
          <a:p>
            <a:pPr eaLnBrk="1" hangingPunct="1">
              <a:defRPr/>
            </a:pPr>
            <a:r>
              <a:rPr lang="ja-JP" altLang="en-US" dirty="0" smtClean="0"/>
              <a:t>ソリッドテクスチャ</a:t>
            </a:r>
            <a:r>
              <a:rPr lang="en-US" altLang="ja-JP" dirty="0" smtClean="0"/>
              <a:t/>
            </a:r>
            <a:br>
              <a:rPr lang="en-US" altLang="ja-JP" dirty="0" smtClean="0"/>
            </a:br>
            <a:r>
              <a:rPr lang="ja-JP" altLang="en-US" dirty="0" smtClean="0"/>
              <a:t>の分類</a:t>
            </a:r>
            <a:endParaRPr lang="en-US" altLang="ja-JP" dirty="0" smtClean="0"/>
          </a:p>
          <a:p>
            <a:pPr lvl="1">
              <a:defRPr/>
            </a:pPr>
            <a:endParaRPr lang="en-US" altLang="ja-JP" dirty="0" smtClean="0"/>
          </a:p>
          <a:p>
            <a:pPr lvl="1">
              <a:defRPr/>
            </a:pPr>
            <a:endParaRPr lang="en-US" altLang="ja-JP" dirty="0" smtClean="0"/>
          </a:p>
          <a:p>
            <a:pPr>
              <a:defRPr/>
            </a:pPr>
            <a:r>
              <a:rPr lang="ja-JP" altLang="en-US" dirty="0" smtClean="0"/>
              <a:t>テクスチャのタイプごとの</a:t>
            </a:r>
            <a:r>
              <a:rPr lang="en-US" altLang="ja-JP" dirty="0" smtClean="0"/>
              <a:t/>
            </a:r>
            <a:br>
              <a:rPr lang="en-US" altLang="ja-JP" dirty="0" smtClean="0"/>
            </a:br>
            <a:r>
              <a:rPr lang="ja-JP" altLang="en-US" dirty="0" smtClean="0"/>
              <a:t>モデリング</a:t>
            </a:r>
            <a:r>
              <a:rPr lang="en-US" altLang="ja-JP" dirty="0" smtClean="0"/>
              <a:t>UI</a:t>
            </a:r>
          </a:p>
          <a:p>
            <a:pPr lvl="1">
              <a:defRPr/>
            </a:pPr>
            <a:endParaRPr lang="en-US" altLang="ja-JP" dirty="0" smtClean="0"/>
          </a:p>
          <a:p>
            <a:pPr lvl="1">
              <a:defRPr/>
            </a:pPr>
            <a:endParaRPr lang="en-US" altLang="ja-JP" dirty="0" smtClean="0"/>
          </a:p>
        </p:txBody>
      </p:sp>
      <p:pic>
        <p:nvPicPr>
          <p:cNvPr id="1027" name="Picture 3" descr="C:\Documents and Settings\kenshi\My Documents\master-thesis\presentation\図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8412" y="1572375"/>
            <a:ext cx="3518084" cy="214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481" y="4448375"/>
            <a:ext cx="5523015" cy="164492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33</a:t>
            </a:fld>
            <a:endParaRPr kumimoji="1" lang="ja-JP" altLang="en-US"/>
          </a:p>
        </p:txBody>
      </p:sp>
      <p:sp>
        <p:nvSpPr>
          <p:cNvPr id="7" name="正方形/長方形 6"/>
          <p:cNvSpPr/>
          <p:nvPr/>
        </p:nvSpPr>
        <p:spPr>
          <a:xfrm>
            <a:off x="251520" y="3770537"/>
            <a:ext cx="8892480" cy="253878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5575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p:cNvSpPr>
            <a:spLocks noGrp="1"/>
          </p:cNvSpPr>
          <p:nvPr>
            <p:ph type="title"/>
          </p:nvPr>
        </p:nvSpPr>
        <p:spPr/>
        <p:txBody>
          <a:bodyPr/>
          <a:lstStyle/>
          <a:p>
            <a:r>
              <a:rPr lang="ja-JP" altLang="en-US" smtClean="0"/>
              <a:t>ソリッドテクスチャの分類</a:t>
            </a:r>
          </a:p>
        </p:txBody>
      </p:sp>
      <p:sp>
        <p:nvSpPr>
          <p:cNvPr id="13315" name="コンテンツ プレースホルダ 2"/>
          <p:cNvSpPr>
            <a:spLocks noGrp="1"/>
          </p:cNvSpPr>
          <p:nvPr>
            <p:ph idx="1"/>
          </p:nvPr>
        </p:nvSpPr>
        <p:spPr/>
        <p:txBody>
          <a:bodyPr/>
          <a:lstStyle/>
          <a:p>
            <a:r>
              <a:rPr lang="ja-JP" altLang="en-US" dirty="0"/>
              <a:t>二つ</a:t>
            </a:r>
            <a:r>
              <a:rPr lang="ja-JP" altLang="en-US" dirty="0" smtClean="0"/>
              <a:t>の指標</a:t>
            </a:r>
            <a:endParaRPr lang="en-US" altLang="ja-JP" dirty="0" smtClean="0"/>
          </a:p>
          <a:p>
            <a:pPr>
              <a:buFontTx/>
              <a:buNone/>
            </a:pPr>
            <a:endParaRPr lang="en-US" altLang="ja-JP" dirty="0" smtClean="0">
              <a:solidFill>
                <a:srgbClr val="0070C0"/>
              </a:solidFill>
            </a:endParaRPr>
          </a:p>
          <a:p>
            <a:pPr>
              <a:buFontTx/>
              <a:buNone/>
            </a:pPr>
            <a:r>
              <a:rPr lang="en-US" altLang="ja-JP" dirty="0" smtClean="0">
                <a:solidFill>
                  <a:srgbClr val="0070C0"/>
                </a:solidFill>
              </a:rPr>
              <a:t>	</a:t>
            </a:r>
            <a:r>
              <a:rPr lang="ja-JP" altLang="en-US" dirty="0" smtClean="0">
                <a:solidFill>
                  <a:srgbClr val="0070C0"/>
                </a:solidFill>
              </a:rPr>
              <a:t>異方性レベル</a:t>
            </a:r>
            <a:endParaRPr lang="en-US" altLang="ja-JP" dirty="0" smtClean="0">
              <a:solidFill>
                <a:srgbClr val="0070C0"/>
              </a:solidFill>
            </a:endParaRPr>
          </a:p>
          <a:p>
            <a:pPr lvl="2">
              <a:buFontTx/>
              <a:buNone/>
            </a:pPr>
            <a:r>
              <a:rPr lang="en-US" altLang="ja-JP" sz="2800" dirty="0" smtClean="0">
                <a:sym typeface="Wingdings" pitchFamily="2" charset="2"/>
              </a:rPr>
              <a:t> </a:t>
            </a:r>
            <a:r>
              <a:rPr lang="ja-JP" altLang="en-US" sz="2800" dirty="0" smtClean="0"/>
              <a:t>方向による</a:t>
            </a:r>
            <a:r>
              <a:rPr lang="en-US" altLang="ja-JP" sz="2800" dirty="0" smtClean="0"/>
              <a:t/>
            </a:r>
            <a:br>
              <a:rPr lang="en-US" altLang="ja-JP" sz="2800" dirty="0" smtClean="0"/>
            </a:br>
            <a:r>
              <a:rPr lang="en-US" altLang="ja-JP" sz="2800" dirty="0" smtClean="0"/>
              <a:t>  </a:t>
            </a:r>
            <a:r>
              <a:rPr lang="ja-JP" altLang="en-US" sz="2800" dirty="0" smtClean="0"/>
              <a:t>見え方の違い</a:t>
            </a:r>
          </a:p>
          <a:p>
            <a:endParaRPr lang="en-US" altLang="ja-JP" dirty="0" smtClean="0"/>
          </a:p>
        </p:txBody>
      </p:sp>
      <p:sp>
        <p:nvSpPr>
          <p:cNvPr id="13316" name="直方体 4"/>
          <p:cNvSpPr>
            <a:spLocks noChangeArrowheads="1"/>
          </p:cNvSpPr>
          <p:nvPr/>
        </p:nvSpPr>
        <p:spPr bwMode="auto">
          <a:xfrm>
            <a:off x="1828800" y="4714875"/>
            <a:ext cx="1066800" cy="1066800"/>
          </a:xfrm>
          <a:prstGeom prst="cube">
            <a:avLst>
              <a:gd name="adj" fmla="val 28574"/>
            </a:avLst>
          </a:prstGeom>
          <a:solidFill>
            <a:schemeClr val="accent1"/>
          </a:solidFill>
          <a:ln w="19050" algn="ctr">
            <a:solidFill>
              <a:srgbClr val="000000"/>
            </a:solidFill>
            <a:round/>
            <a:headEnd/>
            <a:tailEnd/>
          </a:ln>
        </p:spPr>
        <p:txBody>
          <a:bodyPr/>
          <a:lstStyle/>
          <a:p>
            <a:endParaRPr kumimoji="0" lang="ja-JP" altLang="en-US"/>
          </a:p>
        </p:txBody>
      </p:sp>
      <p:cxnSp>
        <p:nvCxnSpPr>
          <p:cNvPr id="7" name="直線矢印コネクタ 6"/>
          <p:cNvCxnSpPr>
            <a:stCxn id="13321" idx="3"/>
          </p:cNvCxnSpPr>
          <p:nvPr/>
        </p:nvCxnSpPr>
        <p:spPr bwMode="auto">
          <a:xfrm flipV="1">
            <a:off x="1524000" y="5400675"/>
            <a:ext cx="609600" cy="260350"/>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8" name="直線矢印コネクタ 7"/>
          <p:cNvCxnSpPr>
            <a:stCxn id="13320" idx="3"/>
          </p:cNvCxnSpPr>
          <p:nvPr/>
        </p:nvCxnSpPr>
        <p:spPr bwMode="auto">
          <a:xfrm>
            <a:off x="1752600" y="4605338"/>
            <a:ext cx="533400" cy="271462"/>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9" name="直線矢印コネクタ 8"/>
          <p:cNvCxnSpPr>
            <a:stCxn id="13322" idx="1"/>
          </p:cNvCxnSpPr>
          <p:nvPr/>
        </p:nvCxnSpPr>
        <p:spPr bwMode="auto">
          <a:xfrm rot="10800000">
            <a:off x="2743200" y="5224463"/>
            <a:ext cx="762000" cy="1587"/>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sp>
        <p:nvSpPr>
          <p:cNvPr id="13320" name="テキスト ボックス 15"/>
          <p:cNvSpPr txBox="1">
            <a:spLocks noChangeArrowheads="1"/>
          </p:cNvSpPr>
          <p:nvPr/>
        </p:nvSpPr>
        <p:spPr bwMode="auto">
          <a:xfrm>
            <a:off x="1143000" y="4343400"/>
            <a:ext cx="609600" cy="523875"/>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dirty="0">
                <a:solidFill>
                  <a:srgbClr val="000000"/>
                </a:solidFill>
                <a:latin typeface="Arial" charset="0"/>
              </a:rPr>
              <a:t>a</a:t>
            </a:r>
            <a:endParaRPr lang="ja-JP" altLang="en-US" sz="2800" b="1" dirty="0">
              <a:solidFill>
                <a:srgbClr val="000000"/>
              </a:solidFill>
              <a:latin typeface="Arial" charset="0"/>
            </a:endParaRPr>
          </a:p>
        </p:txBody>
      </p:sp>
      <p:sp>
        <p:nvSpPr>
          <p:cNvPr id="13321" name="テキスト ボックス 16"/>
          <p:cNvSpPr txBox="1">
            <a:spLocks noChangeArrowheads="1"/>
          </p:cNvSpPr>
          <p:nvPr/>
        </p:nvSpPr>
        <p:spPr bwMode="auto">
          <a:xfrm>
            <a:off x="914400" y="5400675"/>
            <a:ext cx="609600" cy="522288"/>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a:solidFill>
                  <a:srgbClr val="000000"/>
                </a:solidFill>
                <a:latin typeface="Arial" charset="0"/>
              </a:rPr>
              <a:t>b</a:t>
            </a:r>
            <a:endParaRPr lang="ja-JP" altLang="en-US" sz="2800" b="1">
              <a:solidFill>
                <a:srgbClr val="000000"/>
              </a:solidFill>
              <a:latin typeface="Arial" charset="0"/>
            </a:endParaRPr>
          </a:p>
        </p:txBody>
      </p:sp>
      <p:sp>
        <p:nvSpPr>
          <p:cNvPr id="13322" name="テキスト ボックス 17"/>
          <p:cNvSpPr txBox="1">
            <a:spLocks noChangeArrowheads="1"/>
          </p:cNvSpPr>
          <p:nvPr/>
        </p:nvSpPr>
        <p:spPr bwMode="auto">
          <a:xfrm>
            <a:off x="3505200" y="4962525"/>
            <a:ext cx="609600" cy="523875"/>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a:solidFill>
                  <a:srgbClr val="000000"/>
                </a:solidFill>
                <a:latin typeface="Arial" charset="0"/>
              </a:rPr>
              <a:t>c</a:t>
            </a:r>
            <a:endParaRPr lang="ja-JP" altLang="en-US" sz="2800" b="1">
              <a:solidFill>
                <a:srgbClr val="000000"/>
              </a:solidFill>
              <a:latin typeface="Arial" charset="0"/>
            </a:endParaRPr>
          </a:p>
        </p:txBody>
      </p:sp>
      <p:sp>
        <p:nvSpPr>
          <p:cNvPr id="13323" name="平行四辺形 20"/>
          <p:cNvSpPr>
            <a:spLocks noChangeArrowheads="1"/>
          </p:cNvSpPr>
          <p:nvPr/>
        </p:nvSpPr>
        <p:spPr bwMode="auto">
          <a:xfrm>
            <a:off x="6019800" y="5334000"/>
            <a:ext cx="1066800" cy="371475"/>
          </a:xfrm>
          <a:prstGeom prst="parallelogram">
            <a:avLst>
              <a:gd name="adj" fmla="val 97694"/>
            </a:avLst>
          </a:prstGeom>
          <a:solidFill>
            <a:schemeClr val="accent1"/>
          </a:solidFill>
          <a:ln w="19050" algn="ctr">
            <a:solidFill>
              <a:srgbClr val="000000"/>
            </a:solidFill>
            <a:round/>
            <a:headEnd/>
            <a:tailEnd/>
          </a:ln>
        </p:spPr>
        <p:txBody>
          <a:bodyPr/>
          <a:lstStyle/>
          <a:p>
            <a:endParaRPr kumimoji="0" lang="ja-JP" altLang="en-US"/>
          </a:p>
        </p:txBody>
      </p:sp>
      <p:sp>
        <p:nvSpPr>
          <p:cNvPr id="13324" name="平行四辺形 21"/>
          <p:cNvSpPr>
            <a:spLocks noChangeArrowheads="1"/>
          </p:cNvSpPr>
          <p:nvPr/>
        </p:nvSpPr>
        <p:spPr bwMode="auto">
          <a:xfrm>
            <a:off x="6019800" y="5105400"/>
            <a:ext cx="1066800" cy="371475"/>
          </a:xfrm>
          <a:prstGeom prst="parallelogram">
            <a:avLst>
              <a:gd name="adj" fmla="val 97694"/>
            </a:avLst>
          </a:prstGeom>
          <a:solidFill>
            <a:schemeClr val="accent1"/>
          </a:solidFill>
          <a:ln w="19050" algn="ctr">
            <a:solidFill>
              <a:srgbClr val="000000"/>
            </a:solidFill>
            <a:round/>
            <a:headEnd/>
            <a:tailEnd/>
          </a:ln>
        </p:spPr>
        <p:txBody>
          <a:bodyPr/>
          <a:lstStyle/>
          <a:p>
            <a:endParaRPr kumimoji="0" lang="ja-JP" altLang="en-US"/>
          </a:p>
        </p:txBody>
      </p:sp>
      <p:sp>
        <p:nvSpPr>
          <p:cNvPr id="13325" name="平行四辺形 22"/>
          <p:cNvSpPr>
            <a:spLocks noChangeArrowheads="1"/>
          </p:cNvSpPr>
          <p:nvPr/>
        </p:nvSpPr>
        <p:spPr bwMode="auto">
          <a:xfrm>
            <a:off x="6019800" y="4876800"/>
            <a:ext cx="1066800" cy="371475"/>
          </a:xfrm>
          <a:prstGeom prst="parallelogram">
            <a:avLst>
              <a:gd name="adj" fmla="val 97694"/>
            </a:avLst>
          </a:prstGeom>
          <a:solidFill>
            <a:schemeClr val="accent1"/>
          </a:solidFill>
          <a:ln w="19050" algn="ctr">
            <a:solidFill>
              <a:srgbClr val="000000"/>
            </a:solidFill>
            <a:round/>
            <a:headEnd/>
            <a:tailEnd/>
          </a:ln>
        </p:spPr>
        <p:txBody>
          <a:bodyPr/>
          <a:lstStyle/>
          <a:p>
            <a:endParaRPr kumimoji="0" lang="ja-JP" altLang="en-US"/>
          </a:p>
        </p:txBody>
      </p:sp>
      <p:sp>
        <p:nvSpPr>
          <p:cNvPr id="13326" name="直方体 19"/>
          <p:cNvSpPr>
            <a:spLocks noChangeArrowheads="1"/>
          </p:cNvSpPr>
          <p:nvPr/>
        </p:nvSpPr>
        <p:spPr bwMode="auto">
          <a:xfrm>
            <a:off x="6019800" y="4714875"/>
            <a:ext cx="1066800" cy="1066800"/>
          </a:xfrm>
          <a:prstGeom prst="cube">
            <a:avLst>
              <a:gd name="adj" fmla="val 31250"/>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ja-JP" altLang="en-US"/>
          </a:p>
        </p:txBody>
      </p:sp>
      <p:cxnSp>
        <p:nvCxnSpPr>
          <p:cNvPr id="42" name="直線矢印コネクタ 41"/>
          <p:cNvCxnSpPr>
            <a:stCxn id="13331" idx="1"/>
            <a:endCxn id="13324" idx="2"/>
          </p:cNvCxnSpPr>
          <p:nvPr/>
        </p:nvCxnSpPr>
        <p:spPr bwMode="auto">
          <a:xfrm rot="10800000">
            <a:off x="6905625" y="5291138"/>
            <a:ext cx="561975" cy="20637"/>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43" name="直線矢印コネクタ 42"/>
          <p:cNvCxnSpPr>
            <a:stCxn id="13332" idx="1"/>
            <a:endCxn id="13325" idx="2"/>
          </p:cNvCxnSpPr>
          <p:nvPr/>
        </p:nvCxnSpPr>
        <p:spPr bwMode="auto">
          <a:xfrm rot="10800000" flipV="1">
            <a:off x="6905625" y="4657725"/>
            <a:ext cx="552450" cy="404813"/>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44" name="直線矢印コネクタ 43"/>
          <p:cNvCxnSpPr>
            <a:stCxn id="13333" idx="1"/>
            <a:endCxn id="13323" idx="2"/>
          </p:cNvCxnSpPr>
          <p:nvPr/>
        </p:nvCxnSpPr>
        <p:spPr bwMode="auto">
          <a:xfrm rot="10800000">
            <a:off x="6905625" y="5519738"/>
            <a:ext cx="561975" cy="457200"/>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sp>
        <p:nvSpPr>
          <p:cNvPr id="22" name="コンテンツ プレースホルダ 2"/>
          <p:cNvSpPr txBox="1">
            <a:spLocks/>
          </p:cNvSpPr>
          <p:nvPr/>
        </p:nvSpPr>
        <p:spPr bwMode="auto">
          <a:xfrm>
            <a:off x="4572000" y="1588216"/>
            <a:ext cx="4429125" cy="2571750"/>
          </a:xfrm>
          <a:prstGeom prst="rect">
            <a:avLst/>
          </a:prstGeom>
          <a:noFill/>
          <a:ln w="9525">
            <a:noFill/>
            <a:miter lim="800000"/>
            <a:headEnd/>
            <a:tailEnd/>
          </a:ln>
        </p:spPr>
        <p:txBody>
          <a:bodyPr/>
          <a:lstStyle/>
          <a:p>
            <a:pPr marL="342900" indent="-342900" eaLnBrk="0" hangingPunct="0">
              <a:spcBef>
                <a:spcPct val="20000"/>
              </a:spcBef>
              <a:buClr>
                <a:srgbClr val="666699"/>
              </a:buClr>
              <a:buFontTx/>
              <a:buChar char="•"/>
              <a:defRPr/>
            </a:pPr>
            <a:endParaRPr lang="en-US" altLang="ja-JP" sz="3200" kern="0" dirty="0">
              <a:latin typeface="Arial" charset="0"/>
              <a:ea typeface="+mn-ea"/>
            </a:endParaRPr>
          </a:p>
          <a:p>
            <a:pPr marL="342900" indent="-342900" eaLnBrk="0" hangingPunct="0">
              <a:spcBef>
                <a:spcPct val="20000"/>
              </a:spcBef>
              <a:buClr>
                <a:srgbClr val="666699"/>
              </a:buClr>
              <a:defRPr/>
            </a:pPr>
            <a:endParaRPr lang="en-US" altLang="ja-JP" sz="3200" kern="0" dirty="0">
              <a:solidFill>
                <a:srgbClr val="00B050"/>
              </a:solidFill>
              <a:latin typeface="Arial" charset="0"/>
              <a:ea typeface="+mn-ea"/>
            </a:endParaRPr>
          </a:p>
          <a:p>
            <a:pPr marL="342900" indent="-342900" eaLnBrk="0" hangingPunct="0">
              <a:spcBef>
                <a:spcPct val="20000"/>
              </a:spcBef>
              <a:buClr>
                <a:srgbClr val="666699"/>
              </a:buClr>
              <a:defRPr/>
            </a:pPr>
            <a:r>
              <a:rPr lang="en-US" altLang="ja-JP" sz="3200" kern="0" dirty="0">
                <a:solidFill>
                  <a:srgbClr val="00B050"/>
                </a:solidFill>
                <a:latin typeface="Arial" charset="0"/>
                <a:ea typeface="+mn-ea"/>
              </a:rPr>
              <a:t>	</a:t>
            </a:r>
            <a:r>
              <a:rPr lang="ja-JP" altLang="en-US" sz="3200" kern="0" dirty="0">
                <a:solidFill>
                  <a:srgbClr val="00B050"/>
                </a:solidFill>
                <a:latin typeface="Arial" charset="0"/>
                <a:ea typeface="+mn-ea"/>
              </a:rPr>
              <a:t>遷移性レベル</a:t>
            </a:r>
            <a:endParaRPr lang="en-US" altLang="ja-JP" sz="3200" kern="0" dirty="0">
              <a:solidFill>
                <a:srgbClr val="00B050"/>
              </a:solidFill>
              <a:latin typeface="Arial" charset="0"/>
              <a:ea typeface="+mn-ea"/>
            </a:endParaRPr>
          </a:p>
          <a:p>
            <a:pPr marL="1143000" lvl="2" indent="-228600" eaLnBrk="0" hangingPunct="0">
              <a:spcBef>
                <a:spcPct val="20000"/>
              </a:spcBef>
              <a:buClr>
                <a:srgbClr val="3333CC"/>
              </a:buClr>
              <a:defRPr/>
            </a:pPr>
            <a:r>
              <a:rPr lang="en-US" altLang="ja-JP" sz="2800" kern="0" dirty="0">
                <a:latin typeface="Arial" charset="0"/>
                <a:ea typeface="+mn-ea"/>
                <a:sym typeface="Wingdings" pitchFamily="2" charset="2"/>
              </a:rPr>
              <a:t> </a:t>
            </a:r>
            <a:r>
              <a:rPr lang="ja-JP" altLang="en-US" sz="2800" kern="0" dirty="0">
                <a:latin typeface="Arial" charset="0"/>
                <a:ea typeface="+mn-ea"/>
                <a:sym typeface="Wingdings" pitchFamily="2" charset="2"/>
              </a:rPr>
              <a:t>場所</a:t>
            </a:r>
            <a:r>
              <a:rPr lang="ja-JP" altLang="en-US" sz="2800" kern="0" dirty="0">
                <a:latin typeface="Arial" charset="0"/>
                <a:ea typeface="+mn-ea"/>
              </a:rPr>
              <a:t>による</a:t>
            </a:r>
            <a:r>
              <a:rPr lang="en-US" altLang="ja-JP" sz="2800" kern="0" dirty="0">
                <a:latin typeface="Arial" charset="0"/>
                <a:ea typeface="+mn-ea"/>
              </a:rPr>
              <a:t/>
            </a:r>
            <a:br>
              <a:rPr lang="en-US" altLang="ja-JP" sz="2800" kern="0" dirty="0">
                <a:latin typeface="Arial" charset="0"/>
                <a:ea typeface="+mn-ea"/>
              </a:rPr>
            </a:br>
            <a:r>
              <a:rPr lang="en-US" altLang="ja-JP" sz="2800" kern="0" dirty="0">
                <a:latin typeface="Arial" charset="0"/>
                <a:ea typeface="+mn-ea"/>
              </a:rPr>
              <a:t>  </a:t>
            </a:r>
            <a:r>
              <a:rPr lang="ja-JP" altLang="en-US" sz="2800" kern="0" dirty="0">
                <a:latin typeface="Arial" charset="0"/>
                <a:ea typeface="+mn-ea"/>
              </a:rPr>
              <a:t>内容の変化</a:t>
            </a:r>
          </a:p>
          <a:p>
            <a:pPr marL="342900" indent="-342900" eaLnBrk="0" hangingPunct="0">
              <a:spcBef>
                <a:spcPct val="20000"/>
              </a:spcBef>
              <a:buClr>
                <a:srgbClr val="666699"/>
              </a:buClr>
              <a:buFontTx/>
              <a:buChar char="•"/>
              <a:defRPr/>
            </a:pPr>
            <a:endParaRPr lang="en-US" altLang="ja-JP" sz="3200" kern="0" dirty="0">
              <a:latin typeface="Arial" charset="0"/>
              <a:ea typeface="+mn-ea"/>
            </a:endParaRPr>
          </a:p>
        </p:txBody>
      </p:sp>
      <p:sp>
        <p:nvSpPr>
          <p:cNvPr id="13331" name="テキスト ボックス 45"/>
          <p:cNvSpPr txBox="1">
            <a:spLocks noChangeArrowheads="1"/>
          </p:cNvSpPr>
          <p:nvPr/>
        </p:nvSpPr>
        <p:spPr bwMode="auto">
          <a:xfrm>
            <a:off x="7467600" y="5049838"/>
            <a:ext cx="609600" cy="522287"/>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a:solidFill>
                  <a:srgbClr val="000000"/>
                </a:solidFill>
                <a:latin typeface="Arial" charset="0"/>
              </a:rPr>
              <a:t>b</a:t>
            </a:r>
            <a:endParaRPr lang="ja-JP" altLang="en-US" sz="2800" b="1">
              <a:solidFill>
                <a:srgbClr val="000000"/>
              </a:solidFill>
              <a:latin typeface="Arial" charset="0"/>
            </a:endParaRPr>
          </a:p>
        </p:txBody>
      </p:sp>
      <p:sp>
        <p:nvSpPr>
          <p:cNvPr id="13332" name="テキスト ボックス 44"/>
          <p:cNvSpPr txBox="1">
            <a:spLocks noChangeArrowheads="1"/>
          </p:cNvSpPr>
          <p:nvPr/>
        </p:nvSpPr>
        <p:spPr bwMode="auto">
          <a:xfrm>
            <a:off x="7458075" y="4395788"/>
            <a:ext cx="609600" cy="522287"/>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dirty="0">
                <a:solidFill>
                  <a:srgbClr val="000000"/>
                </a:solidFill>
                <a:latin typeface="Arial" charset="0"/>
              </a:rPr>
              <a:t>a</a:t>
            </a:r>
            <a:endParaRPr lang="ja-JP" altLang="en-US" sz="2800" b="1" dirty="0">
              <a:solidFill>
                <a:srgbClr val="000000"/>
              </a:solidFill>
              <a:latin typeface="Arial" charset="0"/>
            </a:endParaRPr>
          </a:p>
        </p:txBody>
      </p:sp>
      <p:sp>
        <p:nvSpPr>
          <p:cNvPr id="13333" name="テキスト ボックス 46"/>
          <p:cNvSpPr txBox="1">
            <a:spLocks noChangeArrowheads="1"/>
          </p:cNvSpPr>
          <p:nvPr/>
        </p:nvSpPr>
        <p:spPr bwMode="auto">
          <a:xfrm>
            <a:off x="7467600" y="5715000"/>
            <a:ext cx="609600" cy="523875"/>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a:solidFill>
                  <a:srgbClr val="000000"/>
                </a:solidFill>
                <a:latin typeface="Arial" charset="0"/>
              </a:rPr>
              <a:t>c</a:t>
            </a:r>
            <a:endParaRPr lang="ja-JP" altLang="en-US" sz="2800" b="1">
              <a:solidFill>
                <a:srgbClr val="000000"/>
              </a:solidFill>
              <a:latin typeface="Arial" charset="0"/>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34</a:t>
            </a:fld>
            <a:endParaRPr kumimoji="1" lang="ja-JP" altLang="en-US"/>
          </a:p>
        </p:txBody>
      </p:sp>
    </p:spTree>
    <p:extLst>
      <p:ext uri="{BB962C8B-B14F-4D97-AF65-F5344CB8AC3E}">
        <p14:creationId xmlns:p14="http://schemas.microsoft.com/office/powerpoint/2010/main" val="3803712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95" name="正方形/長方形 55"/>
          <p:cNvSpPr>
            <a:spLocks noChangeArrowheads="1"/>
          </p:cNvSpPr>
          <p:nvPr/>
        </p:nvSpPr>
        <p:spPr bwMode="auto">
          <a:xfrm>
            <a:off x="1479550" y="2532063"/>
            <a:ext cx="2308225" cy="2725737"/>
          </a:xfrm>
          <a:prstGeom prst="rect">
            <a:avLst/>
          </a:prstGeom>
          <a:solidFill>
            <a:schemeClr val="bg1">
              <a:lumMod val="95000"/>
            </a:schemeClr>
          </a:solidFill>
          <a:ln w="38100" algn="ctr">
            <a:solidFill>
              <a:srgbClr val="FFC000"/>
            </a:solidFill>
            <a:round/>
            <a:headEnd/>
            <a:tailEnd/>
          </a:ln>
          <a:effectLst>
            <a:outerShdw blurRad="50800" dist="38100" dir="2700000" algn="tl" rotWithShape="0">
              <a:prstClr val="black">
                <a:alpha val="40000"/>
              </a:prstClr>
            </a:outerShdw>
          </a:effectLst>
        </p:spPr>
        <p:txBody>
          <a:bodyPr/>
          <a:lstStyle/>
          <a:p>
            <a:pPr>
              <a:defRPr/>
            </a:pPr>
            <a:endParaRPr kumimoji="0" lang="ja-JP" altLang="en-US" dirty="0">
              <a:latin typeface="Arial" charset="0"/>
              <a:ea typeface="ＭＳ Ｐゴシック" charset="-128"/>
            </a:endParaRPr>
          </a:p>
        </p:txBody>
      </p:sp>
      <p:sp>
        <p:nvSpPr>
          <p:cNvPr id="15385" name="正方形/長方形 56"/>
          <p:cNvSpPr>
            <a:spLocks noChangeArrowheads="1"/>
          </p:cNvSpPr>
          <p:nvPr/>
        </p:nvSpPr>
        <p:spPr bwMode="auto">
          <a:xfrm>
            <a:off x="3962400" y="2514600"/>
            <a:ext cx="2308225" cy="2724150"/>
          </a:xfrm>
          <a:prstGeom prst="rect">
            <a:avLst/>
          </a:prstGeom>
          <a:solidFill>
            <a:schemeClr val="bg1">
              <a:lumMod val="95000"/>
            </a:schemeClr>
          </a:solidFill>
          <a:ln w="38100" algn="ctr">
            <a:solidFill>
              <a:srgbClr val="FFC000"/>
            </a:solidFill>
            <a:round/>
            <a:headEnd/>
            <a:tailEnd/>
          </a:ln>
          <a:effectLst>
            <a:outerShdw blurRad="50800" dist="38100" dir="2700000" algn="tl" rotWithShape="0">
              <a:prstClr val="black">
                <a:alpha val="40000"/>
              </a:prstClr>
            </a:outerShdw>
          </a:effectLst>
        </p:spPr>
        <p:txBody>
          <a:bodyPr/>
          <a:lstStyle/>
          <a:p>
            <a:pPr>
              <a:defRPr/>
            </a:pPr>
            <a:endParaRPr kumimoji="0" lang="ja-JP" altLang="en-US" dirty="0">
              <a:latin typeface="Arial" charset="0"/>
              <a:ea typeface="ＭＳ Ｐゴシック" charset="-128"/>
            </a:endParaRPr>
          </a:p>
        </p:txBody>
      </p:sp>
      <p:sp>
        <p:nvSpPr>
          <p:cNvPr id="15375" name="正方形/長方形 57"/>
          <p:cNvSpPr>
            <a:spLocks noChangeArrowheads="1"/>
          </p:cNvSpPr>
          <p:nvPr/>
        </p:nvSpPr>
        <p:spPr bwMode="auto">
          <a:xfrm>
            <a:off x="6400800" y="2514600"/>
            <a:ext cx="2308225" cy="2724150"/>
          </a:xfrm>
          <a:prstGeom prst="rect">
            <a:avLst/>
          </a:prstGeom>
          <a:solidFill>
            <a:schemeClr val="bg1">
              <a:lumMod val="95000"/>
            </a:schemeClr>
          </a:solidFill>
          <a:ln w="38100" algn="ctr">
            <a:solidFill>
              <a:srgbClr val="FFC000"/>
            </a:solidFill>
            <a:round/>
            <a:headEnd/>
            <a:tailEnd/>
          </a:ln>
          <a:effectLst>
            <a:outerShdw blurRad="50800" dist="38100" dir="2700000" algn="tl" rotWithShape="0">
              <a:prstClr val="black">
                <a:alpha val="40000"/>
              </a:prstClr>
            </a:outerShdw>
          </a:effectLst>
        </p:spPr>
        <p:txBody>
          <a:bodyPr/>
          <a:lstStyle/>
          <a:p>
            <a:pPr>
              <a:defRPr/>
            </a:pPr>
            <a:endParaRPr kumimoji="0" lang="ja-JP" altLang="en-US" dirty="0">
              <a:latin typeface="Arial" charset="0"/>
              <a:ea typeface="ＭＳ Ｐゴシック" charset="-128"/>
            </a:endParaRPr>
          </a:p>
        </p:txBody>
      </p:sp>
      <p:sp>
        <p:nvSpPr>
          <p:cNvPr id="14341" name="タイトル 1"/>
          <p:cNvSpPr>
            <a:spLocks noGrp="1"/>
          </p:cNvSpPr>
          <p:nvPr>
            <p:ph type="title"/>
          </p:nvPr>
        </p:nvSpPr>
        <p:spPr/>
        <p:txBody>
          <a:bodyPr/>
          <a:lstStyle/>
          <a:p>
            <a:pPr algn="l"/>
            <a:r>
              <a:rPr lang="ja-JP" altLang="en-US" smtClean="0">
                <a:solidFill>
                  <a:srgbClr val="0070C0"/>
                </a:solidFill>
              </a:rPr>
              <a:t>異方性レベル</a:t>
            </a:r>
          </a:p>
        </p:txBody>
      </p:sp>
      <p:sp>
        <p:nvSpPr>
          <p:cNvPr id="14342" name="コンテンツ プレースホルダ 28"/>
          <p:cNvSpPr>
            <a:spLocks noGrp="1"/>
          </p:cNvSpPr>
          <p:nvPr>
            <p:ph idx="1"/>
          </p:nvPr>
        </p:nvSpPr>
        <p:spPr>
          <a:xfrm>
            <a:off x="304800" y="1798638"/>
            <a:ext cx="8415338" cy="715962"/>
          </a:xfrm>
        </p:spPr>
        <p:txBody>
          <a:bodyPr/>
          <a:lstStyle/>
          <a:p>
            <a:r>
              <a:rPr lang="ja-JP" altLang="en-US" smtClean="0"/>
              <a:t>方向による見え方の違い</a:t>
            </a:r>
          </a:p>
        </p:txBody>
      </p:sp>
      <p:sp>
        <p:nvSpPr>
          <p:cNvPr id="14343" name="テキスト ボックス 3"/>
          <p:cNvSpPr txBox="1">
            <a:spLocks noChangeArrowheads="1"/>
          </p:cNvSpPr>
          <p:nvPr/>
        </p:nvSpPr>
        <p:spPr bwMode="auto">
          <a:xfrm>
            <a:off x="1752600" y="2532063"/>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レベル</a:t>
            </a:r>
            <a:r>
              <a:rPr lang="en-US" altLang="ja-JP" sz="2800" b="1"/>
              <a:t> 0</a:t>
            </a:r>
            <a:endParaRPr lang="ja-JP" altLang="en-US" sz="2800" b="1"/>
          </a:p>
        </p:txBody>
      </p:sp>
      <p:sp>
        <p:nvSpPr>
          <p:cNvPr id="14344" name="テキスト ボックス 4"/>
          <p:cNvSpPr txBox="1">
            <a:spLocks noChangeArrowheads="1"/>
          </p:cNvSpPr>
          <p:nvPr/>
        </p:nvSpPr>
        <p:spPr bwMode="auto">
          <a:xfrm>
            <a:off x="4191000" y="2532063"/>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レベル</a:t>
            </a:r>
            <a:r>
              <a:rPr lang="en-US" altLang="ja-JP" sz="2800" b="1"/>
              <a:t> 1</a:t>
            </a:r>
            <a:endParaRPr lang="ja-JP" altLang="en-US" sz="2800" b="1"/>
          </a:p>
        </p:txBody>
      </p:sp>
      <p:sp>
        <p:nvSpPr>
          <p:cNvPr id="14345" name="テキスト ボックス 5"/>
          <p:cNvSpPr txBox="1">
            <a:spLocks noChangeArrowheads="1"/>
          </p:cNvSpPr>
          <p:nvPr/>
        </p:nvSpPr>
        <p:spPr bwMode="auto">
          <a:xfrm>
            <a:off x="6629400" y="2532063"/>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レベル</a:t>
            </a:r>
            <a:r>
              <a:rPr lang="en-US" altLang="ja-JP" sz="2800" b="1"/>
              <a:t> 2</a:t>
            </a:r>
            <a:endParaRPr lang="ja-JP" altLang="en-US" sz="2800" b="1"/>
          </a:p>
        </p:txBody>
      </p:sp>
      <p:pic>
        <p:nvPicPr>
          <p:cNvPr id="14346" name="Picture 3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65575" y="3124200"/>
            <a:ext cx="196532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329"/>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0200" y="3124200"/>
            <a:ext cx="204152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33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3200" y="3124200"/>
            <a:ext cx="19510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テキスト ボックス 52"/>
          <p:cNvSpPr txBox="1">
            <a:spLocks noChangeArrowheads="1"/>
          </p:cNvSpPr>
          <p:nvPr/>
        </p:nvSpPr>
        <p:spPr bwMode="auto">
          <a:xfrm>
            <a:off x="1546225" y="5334000"/>
            <a:ext cx="2035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buClr>
                <a:schemeClr val="accent2"/>
              </a:buClr>
            </a:pPr>
            <a:r>
              <a:rPr lang="en-US" altLang="ja-JP" sz="2800" b="1"/>
              <a:t>–</a:t>
            </a:r>
          </a:p>
        </p:txBody>
      </p:sp>
      <p:sp>
        <p:nvSpPr>
          <p:cNvPr id="14350" name="テキスト ボックス 53"/>
          <p:cNvSpPr txBox="1">
            <a:spLocks noChangeArrowheads="1"/>
          </p:cNvSpPr>
          <p:nvPr/>
        </p:nvSpPr>
        <p:spPr bwMode="auto">
          <a:xfrm>
            <a:off x="4016375" y="5334000"/>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buClr>
                <a:schemeClr val="accent2"/>
              </a:buClr>
            </a:pPr>
            <a:r>
              <a:rPr lang="ja-JP" altLang="en-US" sz="2800" b="1" dirty="0" smtClean="0"/>
              <a:t>ベクトル場</a:t>
            </a:r>
            <a:endParaRPr lang="ja-JP" altLang="en-US" sz="2800" b="1" dirty="0"/>
          </a:p>
        </p:txBody>
      </p:sp>
      <p:sp>
        <p:nvSpPr>
          <p:cNvPr id="14351" name="テキスト ボックス 54"/>
          <p:cNvSpPr txBox="1">
            <a:spLocks noChangeArrowheads="1"/>
          </p:cNvSpPr>
          <p:nvPr/>
        </p:nvSpPr>
        <p:spPr bwMode="auto">
          <a:xfrm>
            <a:off x="6477000" y="53340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buClr>
                <a:schemeClr val="accent2"/>
              </a:buClr>
            </a:pPr>
            <a:r>
              <a:rPr lang="en-US" altLang="ja-JP" sz="2800" b="1" dirty="0" smtClean="0"/>
              <a:t>frame</a:t>
            </a:r>
            <a:r>
              <a:rPr lang="ja-JP" altLang="en-US" sz="2800" b="1" dirty="0" smtClean="0"/>
              <a:t>場</a:t>
            </a:r>
            <a:endParaRPr lang="ja-JP" altLang="en-US" sz="2800" b="1" dirty="0"/>
          </a:p>
        </p:txBody>
      </p:sp>
      <p:grpSp>
        <p:nvGrpSpPr>
          <p:cNvPr id="2" name="グループ化 47"/>
          <p:cNvGrpSpPr>
            <a:grpSpLocks/>
          </p:cNvGrpSpPr>
          <p:nvPr/>
        </p:nvGrpSpPr>
        <p:grpSpPr bwMode="auto">
          <a:xfrm>
            <a:off x="5486400" y="2947988"/>
            <a:ext cx="990600" cy="2309812"/>
            <a:chOff x="5029200" y="2380461"/>
            <a:chExt cx="990600" cy="2309020"/>
          </a:xfrm>
        </p:grpSpPr>
        <p:cxnSp>
          <p:nvCxnSpPr>
            <p:cNvPr id="14372" name="直線矢印コネクタ 42"/>
            <p:cNvCxnSpPr>
              <a:cxnSpLocks noChangeShapeType="1"/>
            </p:cNvCxnSpPr>
            <p:nvPr/>
          </p:nvCxnSpPr>
          <p:spPr bwMode="auto">
            <a:xfrm rot="5400000" flipH="1" flipV="1">
              <a:off x="4714081" y="3229774"/>
              <a:ext cx="1700214" cy="1588"/>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4373" name="テキスト ボックス 44"/>
            <p:cNvSpPr txBox="1">
              <a:spLocks noChangeArrowheads="1"/>
            </p:cNvSpPr>
            <p:nvPr/>
          </p:nvSpPr>
          <p:spPr bwMode="auto">
            <a:xfrm>
              <a:off x="5029200" y="4166261"/>
              <a:ext cx="99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軸</a:t>
              </a:r>
            </a:p>
          </p:txBody>
        </p:sp>
      </p:grpSp>
      <p:sp>
        <p:nvSpPr>
          <p:cNvPr id="50" name="フリーフォーム 49"/>
          <p:cNvSpPr>
            <a:spLocks noChangeArrowheads="1"/>
          </p:cNvSpPr>
          <p:nvPr/>
        </p:nvSpPr>
        <p:spPr bwMode="auto">
          <a:xfrm>
            <a:off x="3983038" y="3173413"/>
            <a:ext cx="1933575" cy="798512"/>
          </a:xfrm>
          <a:custGeom>
            <a:avLst/>
            <a:gdLst>
              <a:gd name="T0" fmla="*/ 0 w 1932972"/>
              <a:gd name="T1" fmla="*/ 358311 h 798652"/>
              <a:gd name="T2" fmla="*/ 1253191 w 1932972"/>
              <a:gd name="T3" fmla="*/ 797532 h 798652"/>
              <a:gd name="T4" fmla="*/ 1937801 w 1932972"/>
              <a:gd name="T5" fmla="*/ 246583 h 798652"/>
              <a:gd name="T6" fmla="*/ 881875 w 1932972"/>
              <a:gd name="T7" fmla="*/ 0 h 798652"/>
              <a:gd name="T8" fmla="*/ 0 w 1932972"/>
              <a:gd name="T9" fmla="*/ 358311 h 798652"/>
              <a:gd name="T10" fmla="*/ 0 60000 65536"/>
              <a:gd name="T11" fmla="*/ 0 60000 65536"/>
              <a:gd name="T12" fmla="*/ 0 60000 65536"/>
              <a:gd name="T13" fmla="*/ 0 60000 65536"/>
              <a:gd name="T14" fmla="*/ 0 60000 65536"/>
              <a:gd name="T15" fmla="*/ 0 w 1932972"/>
              <a:gd name="T16" fmla="*/ 0 h 798652"/>
              <a:gd name="T17" fmla="*/ 1932972 w 1932972"/>
              <a:gd name="T18" fmla="*/ 798652 h 798652"/>
            </a:gdLst>
            <a:ahLst/>
            <a:cxnLst>
              <a:cxn ang="T10">
                <a:pos x="T0" y="T1"/>
              </a:cxn>
              <a:cxn ang="T11">
                <a:pos x="T2" y="T3"/>
              </a:cxn>
              <a:cxn ang="T12">
                <a:pos x="T4" y="T5"/>
              </a:cxn>
              <a:cxn ang="T13">
                <a:pos x="T6" y="T7"/>
              </a:cxn>
              <a:cxn ang="T14">
                <a:pos x="T8" y="T9"/>
              </a:cxn>
            </a:cxnLst>
            <a:rect l="T15" t="T16" r="T17" b="T18"/>
            <a:pathLst>
              <a:path w="1932972" h="798652">
                <a:moveTo>
                  <a:pt x="0" y="358815"/>
                </a:moveTo>
                <a:lnTo>
                  <a:pt x="1250066" y="798652"/>
                </a:lnTo>
                <a:lnTo>
                  <a:pt x="1932972" y="246927"/>
                </a:lnTo>
                <a:lnTo>
                  <a:pt x="879676" y="0"/>
                </a:lnTo>
                <a:lnTo>
                  <a:pt x="0" y="358815"/>
                </a:lnTo>
                <a:close/>
              </a:path>
            </a:pathLst>
          </a:custGeom>
          <a:solidFill>
            <a:srgbClr val="00FF00">
              <a:alpha val="25098"/>
            </a:srgbClr>
          </a:solidFill>
          <a:ln>
            <a:noFill/>
          </a:ln>
          <a:extLst>
            <a:ext uri="{91240B29-F687-4F45-9708-019B960494DF}">
              <a14:hiddenLine xmlns:a14="http://schemas.microsoft.com/office/drawing/2010/main" w="76200" algn="ctr">
                <a:solidFill>
                  <a:srgbClr val="000000"/>
                </a:solidFill>
                <a:round/>
                <a:headEnd/>
                <a:tailEnd type="triangle" w="med" len="med"/>
              </a14:hiddenLine>
            </a:ext>
          </a:extLst>
        </p:spPr>
        <p:txBody>
          <a:bodyPr anchor="ctr"/>
          <a:lstStyle/>
          <a:p>
            <a:pPr algn="ctr"/>
            <a:endParaRPr lang="ja-JP" altLang="en-US"/>
          </a:p>
        </p:txBody>
      </p:sp>
      <p:sp>
        <p:nvSpPr>
          <p:cNvPr id="51" name="フリーフォーム 50"/>
          <p:cNvSpPr>
            <a:spLocks noChangeArrowheads="1"/>
          </p:cNvSpPr>
          <p:nvPr/>
        </p:nvSpPr>
        <p:spPr bwMode="auto">
          <a:xfrm>
            <a:off x="4008438" y="3521075"/>
            <a:ext cx="1227137" cy="1598613"/>
          </a:xfrm>
          <a:custGeom>
            <a:avLst/>
            <a:gdLst>
              <a:gd name="T0" fmla="*/ 208640 w 1226917"/>
              <a:gd name="T1" fmla="*/ 1060218 h 1597305"/>
              <a:gd name="T2" fmla="*/ 1159132 w 1226917"/>
              <a:gd name="T3" fmla="*/ 1607798 h 1597305"/>
              <a:gd name="T4" fmla="*/ 1228677 w 1226917"/>
              <a:gd name="T5" fmla="*/ 469913 h 1597305"/>
              <a:gd name="T6" fmla="*/ 0 w 1226917"/>
              <a:gd name="T7" fmla="*/ 0 h 1597305"/>
              <a:gd name="T8" fmla="*/ 208640 w 1226917"/>
              <a:gd name="T9" fmla="*/ 1060218 h 1597305"/>
              <a:gd name="T10" fmla="*/ 0 60000 65536"/>
              <a:gd name="T11" fmla="*/ 0 60000 65536"/>
              <a:gd name="T12" fmla="*/ 0 60000 65536"/>
              <a:gd name="T13" fmla="*/ 0 60000 65536"/>
              <a:gd name="T14" fmla="*/ 0 60000 65536"/>
              <a:gd name="T15" fmla="*/ 0 w 1226917"/>
              <a:gd name="T16" fmla="*/ 0 h 1597305"/>
              <a:gd name="T17" fmla="*/ 1226917 w 1226917"/>
              <a:gd name="T18" fmla="*/ 1597305 h 1597305"/>
            </a:gdLst>
            <a:ahLst/>
            <a:cxnLst>
              <a:cxn ang="T10">
                <a:pos x="T0" y="T1"/>
              </a:cxn>
              <a:cxn ang="T11">
                <a:pos x="T2" y="T3"/>
              </a:cxn>
              <a:cxn ang="T12">
                <a:pos x="T4" y="T5"/>
              </a:cxn>
              <a:cxn ang="T13">
                <a:pos x="T6" y="T7"/>
              </a:cxn>
              <a:cxn ang="T14">
                <a:pos x="T8" y="T9"/>
              </a:cxn>
            </a:cxnLst>
            <a:rect l="T15" t="T16" r="T17" b="T18"/>
            <a:pathLst>
              <a:path w="1226917" h="1597305">
                <a:moveTo>
                  <a:pt x="208344" y="1053296"/>
                </a:moveTo>
                <a:lnTo>
                  <a:pt x="1157468" y="1597305"/>
                </a:lnTo>
                <a:lnTo>
                  <a:pt x="1226917" y="466846"/>
                </a:lnTo>
                <a:lnTo>
                  <a:pt x="0" y="0"/>
                </a:lnTo>
                <a:lnTo>
                  <a:pt x="208344" y="1053296"/>
                </a:lnTo>
                <a:close/>
              </a:path>
            </a:pathLst>
          </a:custGeom>
          <a:solidFill>
            <a:srgbClr val="00FF00">
              <a:alpha val="25098"/>
            </a:srgbClr>
          </a:solidFill>
          <a:ln>
            <a:noFill/>
          </a:ln>
          <a:extLst>
            <a:ext uri="{91240B29-F687-4F45-9708-019B960494DF}">
              <a14:hiddenLine xmlns:a14="http://schemas.microsoft.com/office/drawing/2010/main" w="76200" algn="ctr">
                <a:solidFill>
                  <a:srgbClr val="000000"/>
                </a:solidFill>
                <a:round/>
                <a:headEnd/>
                <a:tailEnd type="triangle" w="med" len="med"/>
              </a14:hiddenLine>
            </a:ext>
          </a:extLst>
        </p:spPr>
        <p:txBody>
          <a:bodyPr anchor="ctr"/>
          <a:lstStyle/>
          <a:p>
            <a:pPr algn="ctr"/>
            <a:endParaRPr lang="ja-JP" altLang="en-US"/>
          </a:p>
        </p:txBody>
      </p:sp>
      <p:sp>
        <p:nvSpPr>
          <p:cNvPr id="52" name="フリーフォーム 51"/>
          <p:cNvSpPr>
            <a:spLocks noChangeArrowheads="1"/>
          </p:cNvSpPr>
          <p:nvPr/>
        </p:nvSpPr>
        <p:spPr bwMode="auto">
          <a:xfrm>
            <a:off x="6642100" y="3186113"/>
            <a:ext cx="1800225" cy="806450"/>
          </a:xfrm>
          <a:custGeom>
            <a:avLst/>
            <a:gdLst>
              <a:gd name="T0" fmla="*/ 0 w 1799301"/>
              <a:gd name="T1" fmla="*/ 374962 h 806128"/>
              <a:gd name="T2" fmla="*/ 1186609 w 1799301"/>
              <a:gd name="T3" fmla="*/ 808708 h 806128"/>
              <a:gd name="T4" fmla="*/ 1806705 w 1799301"/>
              <a:gd name="T5" fmla="*/ 259327 h 806128"/>
              <a:gd name="T6" fmla="*/ 795565 w 1799301"/>
              <a:gd name="T7" fmla="*/ 0 h 806128"/>
              <a:gd name="T8" fmla="*/ 0 w 1799301"/>
              <a:gd name="T9" fmla="*/ 374962 h 806128"/>
              <a:gd name="T10" fmla="*/ 0 60000 65536"/>
              <a:gd name="T11" fmla="*/ 0 60000 65536"/>
              <a:gd name="T12" fmla="*/ 0 60000 65536"/>
              <a:gd name="T13" fmla="*/ 0 60000 65536"/>
              <a:gd name="T14" fmla="*/ 0 60000 65536"/>
              <a:gd name="T15" fmla="*/ 0 w 1799301"/>
              <a:gd name="T16" fmla="*/ 0 h 806128"/>
              <a:gd name="T17" fmla="*/ 1799301 w 1799301"/>
              <a:gd name="T18" fmla="*/ 806128 h 806128"/>
            </a:gdLst>
            <a:ahLst/>
            <a:cxnLst>
              <a:cxn ang="T10">
                <a:pos x="T0" y="T1"/>
              </a:cxn>
              <a:cxn ang="T11">
                <a:pos x="T2" y="T3"/>
              </a:cxn>
              <a:cxn ang="T12">
                <a:pos x="T4" y="T5"/>
              </a:cxn>
              <a:cxn ang="T13">
                <a:pos x="T6" y="T7"/>
              </a:cxn>
              <a:cxn ang="T14">
                <a:pos x="T8" y="T9"/>
              </a:cxn>
            </a:cxnLst>
            <a:rect l="T15" t="T16" r="T17" b="T18"/>
            <a:pathLst>
              <a:path w="1799301" h="806128">
                <a:moveTo>
                  <a:pt x="0" y="373766"/>
                </a:moveTo>
                <a:lnTo>
                  <a:pt x="1181744" y="806128"/>
                </a:lnTo>
                <a:lnTo>
                  <a:pt x="1799301" y="258502"/>
                </a:lnTo>
                <a:lnTo>
                  <a:pt x="792304" y="0"/>
                </a:lnTo>
                <a:lnTo>
                  <a:pt x="0" y="373766"/>
                </a:lnTo>
                <a:close/>
              </a:path>
            </a:pathLst>
          </a:custGeom>
          <a:solidFill>
            <a:srgbClr val="00FF00">
              <a:alpha val="25098"/>
            </a:srgbClr>
          </a:solidFill>
          <a:ln>
            <a:noFill/>
          </a:ln>
          <a:extLst>
            <a:ext uri="{91240B29-F687-4F45-9708-019B960494DF}">
              <a14:hiddenLine xmlns:a14="http://schemas.microsoft.com/office/drawing/2010/main" w="76200" algn="ctr">
                <a:solidFill>
                  <a:srgbClr val="000000"/>
                </a:solidFill>
                <a:round/>
                <a:headEnd/>
                <a:tailEnd type="triangle" w="med" len="med"/>
              </a14:hiddenLine>
            </a:ext>
          </a:extLst>
        </p:spPr>
        <p:txBody>
          <a:bodyPr anchor="ctr"/>
          <a:lstStyle/>
          <a:p>
            <a:pPr algn="ctr"/>
            <a:endParaRPr lang="ja-JP" altLang="en-US"/>
          </a:p>
        </p:txBody>
      </p:sp>
      <p:sp>
        <p:nvSpPr>
          <p:cNvPr id="53" name="フリーフォーム 52"/>
          <p:cNvSpPr>
            <a:spLocks noChangeArrowheads="1"/>
          </p:cNvSpPr>
          <p:nvPr/>
        </p:nvSpPr>
        <p:spPr bwMode="auto">
          <a:xfrm>
            <a:off x="6650038" y="3570288"/>
            <a:ext cx="1189037" cy="1501775"/>
          </a:xfrm>
          <a:custGeom>
            <a:avLst/>
            <a:gdLst>
              <a:gd name="T0" fmla="*/ 164050 w 1189621"/>
              <a:gd name="T1" fmla="*/ 1016515 h 1501412"/>
              <a:gd name="T2" fmla="*/ 1109456 w 1189621"/>
              <a:gd name="T3" fmla="*/ 1504318 h 1501412"/>
              <a:gd name="T4" fmla="*/ 1184957 w 1189621"/>
              <a:gd name="T5" fmla="*/ 428934 h 1501412"/>
              <a:gd name="T6" fmla="*/ 0 w 1189621"/>
              <a:gd name="T7" fmla="*/ 0 h 1501412"/>
              <a:gd name="T8" fmla="*/ 164050 w 1189621"/>
              <a:gd name="T9" fmla="*/ 1016515 h 1501412"/>
              <a:gd name="T10" fmla="*/ 0 60000 65536"/>
              <a:gd name="T11" fmla="*/ 0 60000 65536"/>
              <a:gd name="T12" fmla="*/ 0 60000 65536"/>
              <a:gd name="T13" fmla="*/ 0 60000 65536"/>
              <a:gd name="T14" fmla="*/ 0 60000 65536"/>
              <a:gd name="T15" fmla="*/ 0 w 1189621"/>
              <a:gd name="T16" fmla="*/ 0 h 1501412"/>
              <a:gd name="T17" fmla="*/ 1189621 w 1189621"/>
              <a:gd name="T18" fmla="*/ 1501412 h 1501412"/>
            </a:gdLst>
            <a:ahLst/>
            <a:cxnLst>
              <a:cxn ang="T10">
                <a:pos x="T0" y="T1"/>
              </a:cxn>
              <a:cxn ang="T11">
                <a:pos x="T2" y="T3"/>
              </a:cxn>
              <a:cxn ang="T12">
                <a:pos x="T4" y="T5"/>
              </a:cxn>
              <a:cxn ang="T13">
                <a:pos x="T6" y="T7"/>
              </a:cxn>
              <a:cxn ang="T14">
                <a:pos x="T8" y="T9"/>
              </a:cxn>
            </a:cxnLst>
            <a:rect l="T15" t="T16" r="T17" b="T18"/>
            <a:pathLst>
              <a:path w="1189621" h="1501412">
                <a:moveTo>
                  <a:pt x="164698" y="1014553"/>
                </a:moveTo>
                <a:lnTo>
                  <a:pt x="1113822" y="1501412"/>
                </a:lnTo>
                <a:lnTo>
                  <a:pt x="1189621" y="428103"/>
                </a:lnTo>
                <a:lnTo>
                  <a:pt x="0" y="0"/>
                </a:lnTo>
                <a:lnTo>
                  <a:pt x="164698" y="1014553"/>
                </a:lnTo>
                <a:close/>
              </a:path>
            </a:pathLst>
          </a:custGeom>
          <a:solidFill>
            <a:srgbClr val="00FF00">
              <a:alpha val="25098"/>
            </a:srgbClr>
          </a:solidFill>
          <a:ln>
            <a:noFill/>
          </a:ln>
          <a:extLst>
            <a:ext uri="{91240B29-F687-4F45-9708-019B960494DF}">
              <a14:hiddenLine xmlns:a14="http://schemas.microsoft.com/office/drawing/2010/main" w="76200" algn="ctr">
                <a:solidFill>
                  <a:srgbClr val="000000"/>
                </a:solidFill>
                <a:round/>
                <a:headEnd/>
                <a:tailEnd type="triangle" w="med" len="med"/>
              </a14:hiddenLine>
            </a:ext>
          </a:extLst>
        </p:spPr>
        <p:txBody>
          <a:bodyPr anchor="ctr"/>
          <a:lstStyle/>
          <a:p>
            <a:pPr algn="ctr"/>
            <a:endParaRPr lang="ja-JP" altLang="en-US"/>
          </a:p>
        </p:txBody>
      </p:sp>
      <p:sp>
        <p:nvSpPr>
          <p:cNvPr id="54" name="フリーフォーム 53"/>
          <p:cNvSpPr>
            <a:spLocks noChangeArrowheads="1"/>
          </p:cNvSpPr>
          <p:nvPr/>
        </p:nvSpPr>
        <p:spPr bwMode="auto">
          <a:xfrm>
            <a:off x="7747000" y="3438525"/>
            <a:ext cx="695325" cy="1635125"/>
          </a:xfrm>
          <a:custGeom>
            <a:avLst/>
            <a:gdLst>
              <a:gd name="T0" fmla="*/ 0 w 694723"/>
              <a:gd name="T1" fmla="*/ 1641616 h 1634200"/>
              <a:gd name="T2" fmla="*/ 495344 w 694723"/>
              <a:gd name="T3" fmla="*/ 963360 h 1634200"/>
              <a:gd name="T4" fmla="*/ 699555 w 694723"/>
              <a:gd name="T5" fmla="*/ 0 h 1634200"/>
              <a:gd name="T6" fmla="*/ 89924 w 694723"/>
              <a:gd name="T7" fmla="*/ 571428 h 1634200"/>
              <a:gd name="T8" fmla="*/ 0 w 694723"/>
              <a:gd name="T9" fmla="*/ 1641616 h 1634200"/>
              <a:gd name="T10" fmla="*/ 0 60000 65536"/>
              <a:gd name="T11" fmla="*/ 0 60000 65536"/>
              <a:gd name="T12" fmla="*/ 0 60000 65536"/>
              <a:gd name="T13" fmla="*/ 0 60000 65536"/>
              <a:gd name="T14" fmla="*/ 0 60000 65536"/>
              <a:gd name="T15" fmla="*/ 0 w 694723"/>
              <a:gd name="T16" fmla="*/ 0 h 1634200"/>
              <a:gd name="T17" fmla="*/ 694723 w 694723"/>
              <a:gd name="T18" fmla="*/ 1634200 h 1634200"/>
            </a:gdLst>
            <a:ahLst/>
            <a:cxnLst>
              <a:cxn ang="T10">
                <a:pos x="T0" y="T1"/>
              </a:cxn>
              <a:cxn ang="T11">
                <a:pos x="T2" y="T3"/>
              </a:cxn>
              <a:cxn ang="T12">
                <a:pos x="T4" y="T5"/>
              </a:cxn>
              <a:cxn ang="T13">
                <a:pos x="T6" y="T7"/>
              </a:cxn>
              <a:cxn ang="T14">
                <a:pos x="T8" y="T9"/>
              </a:cxn>
            </a:cxnLst>
            <a:rect l="T15" t="T16" r="T17" b="T18"/>
            <a:pathLst>
              <a:path w="694723" h="1634200">
                <a:moveTo>
                  <a:pt x="0" y="1634200"/>
                </a:moveTo>
                <a:lnTo>
                  <a:pt x="491924" y="959009"/>
                </a:lnTo>
                <a:lnTo>
                  <a:pt x="694723" y="0"/>
                </a:lnTo>
                <a:lnTo>
                  <a:pt x="89302" y="568847"/>
                </a:lnTo>
                <a:lnTo>
                  <a:pt x="0" y="1634200"/>
                </a:lnTo>
                <a:close/>
              </a:path>
            </a:pathLst>
          </a:custGeom>
          <a:solidFill>
            <a:srgbClr val="00FF00">
              <a:alpha val="25098"/>
            </a:srgbClr>
          </a:solidFill>
          <a:ln>
            <a:noFill/>
          </a:ln>
          <a:extLst>
            <a:ext uri="{91240B29-F687-4F45-9708-019B960494DF}">
              <a14:hiddenLine xmlns:a14="http://schemas.microsoft.com/office/drawing/2010/main" w="76200" algn="ctr">
                <a:solidFill>
                  <a:srgbClr val="000000"/>
                </a:solidFill>
                <a:round/>
                <a:headEnd/>
                <a:tailEnd type="triangle" w="med" len="med"/>
              </a14:hiddenLine>
            </a:ext>
          </a:extLst>
        </p:spPr>
        <p:txBody>
          <a:bodyPr anchor="ctr"/>
          <a:lstStyle/>
          <a:p>
            <a:pPr algn="ctr"/>
            <a:endParaRPr lang="ja-JP" altLang="en-US"/>
          </a:p>
        </p:txBody>
      </p:sp>
      <p:sp>
        <p:nvSpPr>
          <p:cNvPr id="14358" name="テキスト ボックス 55"/>
          <p:cNvSpPr txBox="1">
            <a:spLocks noChangeArrowheads="1"/>
          </p:cNvSpPr>
          <p:nvPr/>
        </p:nvSpPr>
        <p:spPr bwMode="auto">
          <a:xfrm>
            <a:off x="0" y="5334000"/>
            <a:ext cx="125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800"/>
              <a:t>並べ方</a:t>
            </a:r>
          </a:p>
        </p:txBody>
      </p:sp>
      <p:sp>
        <p:nvSpPr>
          <p:cNvPr id="14359" name="テキスト ボックス 56"/>
          <p:cNvSpPr txBox="1">
            <a:spLocks noChangeArrowheads="1"/>
          </p:cNvSpPr>
          <p:nvPr/>
        </p:nvSpPr>
        <p:spPr bwMode="auto">
          <a:xfrm>
            <a:off x="76200" y="3633788"/>
            <a:ext cx="1327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800"/>
              <a:t>レベル</a:t>
            </a:r>
          </a:p>
        </p:txBody>
      </p:sp>
      <p:cxnSp>
        <p:nvCxnSpPr>
          <p:cNvPr id="14360" name="直線コネクタ 58"/>
          <p:cNvCxnSpPr>
            <a:cxnSpLocks noChangeShapeType="1"/>
          </p:cNvCxnSpPr>
          <p:nvPr/>
        </p:nvCxnSpPr>
        <p:spPr bwMode="auto">
          <a:xfrm rot="5400000">
            <a:off x="-449262" y="4275138"/>
            <a:ext cx="3487737" cy="15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4361" name="直線コネクタ 59"/>
          <p:cNvCxnSpPr>
            <a:cxnSpLocks noChangeShapeType="1"/>
          </p:cNvCxnSpPr>
          <p:nvPr/>
        </p:nvCxnSpPr>
        <p:spPr bwMode="auto">
          <a:xfrm>
            <a:off x="457200" y="5334000"/>
            <a:ext cx="8250238"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4362" name="直線コネクタ 65"/>
          <p:cNvCxnSpPr>
            <a:cxnSpLocks noChangeShapeType="1"/>
          </p:cNvCxnSpPr>
          <p:nvPr/>
        </p:nvCxnSpPr>
        <p:spPr bwMode="auto">
          <a:xfrm rot="5400000">
            <a:off x="2141538" y="4275138"/>
            <a:ext cx="3487737" cy="1587"/>
          </a:xfrm>
          <a:prstGeom prst="line">
            <a:avLst/>
          </a:prstGeom>
          <a:noFill/>
          <a:ln w="6350"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4363" name="直線コネクタ 66"/>
          <p:cNvCxnSpPr>
            <a:cxnSpLocks noChangeShapeType="1"/>
          </p:cNvCxnSpPr>
          <p:nvPr/>
        </p:nvCxnSpPr>
        <p:spPr bwMode="auto">
          <a:xfrm rot="5400000">
            <a:off x="4579938" y="4275138"/>
            <a:ext cx="3487737" cy="1587"/>
          </a:xfrm>
          <a:prstGeom prst="line">
            <a:avLst/>
          </a:prstGeom>
          <a:noFill/>
          <a:ln w="6350" algn="ctr">
            <a:solidFill>
              <a:schemeClr val="tx1"/>
            </a:solidFill>
            <a:prstDash val="dash"/>
            <a:round/>
            <a:headEnd/>
            <a:tailEnd/>
          </a:ln>
          <a:extLst>
            <a:ext uri="{909E8E84-426E-40DD-AFC4-6F175D3DCCD1}">
              <a14:hiddenFill xmlns:a14="http://schemas.microsoft.com/office/drawing/2010/main">
                <a:noFill/>
              </a14:hiddenFill>
            </a:ext>
          </a:extLst>
        </p:spPr>
      </p:cxnSp>
      <p:grpSp>
        <p:nvGrpSpPr>
          <p:cNvPr id="14364" name="グループ化 29"/>
          <p:cNvGrpSpPr>
            <a:grpSpLocks/>
          </p:cNvGrpSpPr>
          <p:nvPr/>
        </p:nvGrpSpPr>
        <p:grpSpPr bwMode="auto">
          <a:xfrm>
            <a:off x="5872163" y="71438"/>
            <a:ext cx="3200400" cy="1579562"/>
            <a:chOff x="1066800" y="4495800"/>
            <a:chExt cx="3200400" cy="1579563"/>
          </a:xfrm>
        </p:grpSpPr>
        <p:sp>
          <p:nvSpPr>
            <p:cNvPr id="14365" name="直方体 4"/>
            <p:cNvSpPr>
              <a:spLocks noChangeArrowheads="1"/>
            </p:cNvSpPr>
            <p:nvPr/>
          </p:nvSpPr>
          <p:spPr bwMode="auto">
            <a:xfrm>
              <a:off x="1981200" y="4867275"/>
              <a:ext cx="1066800" cy="1066800"/>
            </a:xfrm>
            <a:prstGeom prst="cube">
              <a:avLst>
                <a:gd name="adj" fmla="val 28574"/>
              </a:avLst>
            </a:prstGeom>
            <a:solidFill>
              <a:schemeClr val="accent1"/>
            </a:solidFill>
            <a:ln w="19050" algn="ctr">
              <a:solidFill>
                <a:srgbClr val="000000"/>
              </a:solidFill>
              <a:round/>
              <a:headEnd/>
              <a:tailEnd/>
            </a:ln>
          </p:spPr>
          <p:txBody>
            <a:bodyPr/>
            <a:lstStyle/>
            <a:p>
              <a:endParaRPr kumimoji="0" lang="ja-JP" altLang="en-US"/>
            </a:p>
          </p:txBody>
        </p:sp>
        <p:cxnSp>
          <p:nvCxnSpPr>
            <p:cNvPr id="32" name="直線矢印コネクタ 31"/>
            <p:cNvCxnSpPr>
              <a:stCxn id="14370" idx="3"/>
            </p:cNvCxnSpPr>
            <p:nvPr/>
          </p:nvCxnSpPr>
          <p:spPr bwMode="auto">
            <a:xfrm flipV="1">
              <a:off x="1676400" y="5553076"/>
              <a:ext cx="609600" cy="260350"/>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33" name="直線矢印コネクタ 32"/>
            <p:cNvCxnSpPr>
              <a:stCxn id="14369" idx="3"/>
            </p:cNvCxnSpPr>
            <p:nvPr/>
          </p:nvCxnSpPr>
          <p:spPr bwMode="auto">
            <a:xfrm>
              <a:off x="1905000" y="4757737"/>
              <a:ext cx="533400" cy="271463"/>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34" name="直線矢印コネクタ 33"/>
            <p:cNvCxnSpPr>
              <a:stCxn id="14371" idx="1"/>
            </p:cNvCxnSpPr>
            <p:nvPr/>
          </p:nvCxnSpPr>
          <p:spPr bwMode="auto">
            <a:xfrm rot="10800000">
              <a:off x="2895600" y="5376863"/>
              <a:ext cx="762000" cy="1588"/>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sp>
          <p:nvSpPr>
            <p:cNvPr id="14369" name="テキスト ボックス 15"/>
            <p:cNvSpPr txBox="1">
              <a:spLocks noChangeArrowheads="1"/>
            </p:cNvSpPr>
            <p:nvPr/>
          </p:nvSpPr>
          <p:spPr bwMode="auto">
            <a:xfrm>
              <a:off x="1295400" y="4495800"/>
              <a:ext cx="609600" cy="523875"/>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dirty="0">
                  <a:solidFill>
                    <a:srgbClr val="000000"/>
                  </a:solidFill>
                  <a:latin typeface="Arial" charset="0"/>
                </a:rPr>
                <a:t>a</a:t>
              </a:r>
              <a:endParaRPr lang="ja-JP" altLang="en-US" sz="2800" b="1" dirty="0">
                <a:solidFill>
                  <a:srgbClr val="000000"/>
                </a:solidFill>
                <a:latin typeface="Arial" charset="0"/>
              </a:endParaRPr>
            </a:p>
          </p:txBody>
        </p:sp>
        <p:sp>
          <p:nvSpPr>
            <p:cNvPr id="14370" name="テキスト ボックス 16"/>
            <p:cNvSpPr txBox="1">
              <a:spLocks noChangeArrowheads="1"/>
            </p:cNvSpPr>
            <p:nvPr/>
          </p:nvSpPr>
          <p:spPr bwMode="auto">
            <a:xfrm>
              <a:off x="1066800" y="5553076"/>
              <a:ext cx="609600" cy="522287"/>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a:solidFill>
                    <a:srgbClr val="000000"/>
                  </a:solidFill>
                  <a:latin typeface="Arial" charset="0"/>
                </a:rPr>
                <a:t>b</a:t>
              </a:r>
              <a:endParaRPr lang="ja-JP" altLang="en-US" sz="2800" b="1">
                <a:solidFill>
                  <a:srgbClr val="000000"/>
                </a:solidFill>
                <a:latin typeface="Arial" charset="0"/>
              </a:endParaRPr>
            </a:p>
          </p:txBody>
        </p:sp>
        <p:sp>
          <p:nvSpPr>
            <p:cNvPr id="14371" name="テキスト ボックス 17"/>
            <p:cNvSpPr txBox="1">
              <a:spLocks noChangeArrowheads="1"/>
            </p:cNvSpPr>
            <p:nvPr/>
          </p:nvSpPr>
          <p:spPr bwMode="auto">
            <a:xfrm>
              <a:off x="3657600" y="5114925"/>
              <a:ext cx="609600" cy="523875"/>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dirty="0">
                  <a:solidFill>
                    <a:srgbClr val="000000"/>
                  </a:solidFill>
                  <a:latin typeface="Arial" charset="0"/>
                </a:rPr>
                <a:t>c</a:t>
              </a:r>
              <a:endParaRPr lang="ja-JP" altLang="en-US" sz="2800" b="1" dirty="0">
                <a:solidFill>
                  <a:srgbClr val="000000"/>
                </a:solidFill>
                <a:latin typeface="Arial" charset="0"/>
              </a:endParaRPr>
            </a:p>
          </p:txBody>
        </p:sp>
      </p:gr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spTree>
    <p:extLst>
      <p:ext uri="{BB962C8B-B14F-4D97-AF65-F5344CB8AC3E}">
        <p14:creationId xmlns:p14="http://schemas.microsoft.com/office/powerpoint/2010/main" val="3701472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95"/>
                                        </p:tgtEl>
                                        <p:attrNameLst>
                                          <p:attrName>style.visibility</p:attrName>
                                        </p:attrNameLst>
                                      </p:cBhvr>
                                      <p:to>
                                        <p:strVal val="visible"/>
                                      </p:to>
                                    </p:set>
                                    <p:animEffect transition="in" filter="fade">
                                      <p:cBhvr>
                                        <p:cTn id="7" dur="500"/>
                                        <p:tgtEl>
                                          <p:spTgt spid="153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85"/>
                                        </p:tgtEl>
                                        <p:attrNameLst>
                                          <p:attrName>style.visibility</p:attrName>
                                        </p:attrNameLst>
                                      </p:cBhvr>
                                      <p:to>
                                        <p:strVal val="visible"/>
                                      </p:to>
                                    </p:set>
                                    <p:animEffect transition="in" filter="fade">
                                      <p:cBhvr>
                                        <p:cTn id="12" dur="500"/>
                                        <p:tgtEl>
                                          <p:spTgt spid="15385"/>
                                        </p:tgtEl>
                                      </p:cBhvr>
                                    </p:animEffect>
                                  </p:childTnLst>
                                </p:cTn>
                              </p:par>
                              <p:par>
                                <p:cTn id="13" presetID="10" presetClass="exit" presetSubtype="0" fill="hold" grpId="1" nodeType="withEffect">
                                  <p:stCondLst>
                                    <p:cond delay="0"/>
                                  </p:stCondLst>
                                  <p:childTnLst>
                                    <p:animEffect transition="out" filter="fade">
                                      <p:cBhvr>
                                        <p:cTn id="14" dur="500"/>
                                        <p:tgtEl>
                                          <p:spTgt spid="15395"/>
                                        </p:tgtEl>
                                      </p:cBhvr>
                                    </p:animEffect>
                                    <p:set>
                                      <p:cBhvr>
                                        <p:cTn id="15" dur="1" fill="hold">
                                          <p:stCondLst>
                                            <p:cond delay="499"/>
                                          </p:stCondLst>
                                        </p:cTn>
                                        <p:tgtEl>
                                          <p:spTgt spid="15395"/>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xit" presetSubtype="0" fill="hold" grpId="1" nodeType="withEffect">
                                  <p:stCondLst>
                                    <p:cond delay="0"/>
                                  </p:stCondLst>
                                  <p:childTnLst>
                                    <p:animEffect transition="out" filter="fade">
                                      <p:cBhvr>
                                        <p:cTn id="30" dur="500"/>
                                        <p:tgtEl>
                                          <p:spTgt spid="50"/>
                                        </p:tgtEl>
                                      </p:cBhvr>
                                    </p:animEffect>
                                    <p:set>
                                      <p:cBhvr>
                                        <p:cTn id="31" dur="1" fill="hold">
                                          <p:stCondLst>
                                            <p:cond delay="499"/>
                                          </p:stCondLst>
                                        </p:cTn>
                                        <p:tgtEl>
                                          <p:spTgt spid="50"/>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375"/>
                                        </p:tgtEl>
                                        <p:attrNameLst>
                                          <p:attrName>style.visibility</p:attrName>
                                        </p:attrNameLst>
                                      </p:cBhvr>
                                      <p:to>
                                        <p:strVal val="visible"/>
                                      </p:to>
                                    </p:set>
                                    <p:animEffect transition="in" filter="fade">
                                      <p:cBhvr>
                                        <p:cTn id="36" dur="500"/>
                                        <p:tgtEl>
                                          <p:spTgt spid="15375"/>
                                        </p:tgtEl>
                                      </p:cBhvr>
                                    </p:animEffect>
                                  </p:childTnLst>
                                </p:cTn>
                              </p:par>
                              <p:par>
                                <p:cTn id="37" presetID="10" presetClass="exit" presetSubtype="0" fill="hold" grpId="1" nodeType="withEffect">
                                  <p:stCondLst>
                                    <p:cond delay="0"/>
                                  </p:stCondLst>
                                  <p:childTnLst>
                                    <p:animEffect transition="out" filter="fade">
                                      <p:cBhvr>
                                        <p:cTn id="38" dur="500"/>
                                        <p:tgtEl>
                                          <p:spTgt spid="51"/>
                                        </p:tgtEl>
                                      </p:cBhvr>
                                    </p:animEffect>
                                    <p:set>
                                      <p:cBhvr>
                                        <p:cTn id="39" dur="1" fill="hold">
                                          <p:stCondLst>
                                            <p:cond delay="499"/>
                                          </p:stCondLst>
                                        </p:cTn>
                                        <p:tgtEl>
                                          <p:spTgt spid="5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5385"/>
                                        </p:tgtEl>
                                      </p:cBhvr>
                                    </p:animEffect>
                                    <p:set>
                                      <p:cBhvr>
                                        <p:cTn id="45" dur="1" fill="hold">
                                          <p:stCondLst>
                                            <p:cond delay="499"/>
                                          </p:stCondLst>
                                        </p:cTn>
                                        <p:tgtEl>
                                          <p:spTgt spid="15385"/>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xit" presetSubtype="0" fill="hold" grpId="1"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xit" presetSubtype="0" fill="hold" grpId="1" nodeType="withEffect">
                                  <p:stCondLst>
                                    <p:cond delay="0"/>
                                  </p:stCondLst>
                                  <p:childTnLst>
                                    <p:animEffect transition="out" filter="fade">
                                      <p:cBhvr>
                                        <p:cTn id="65" dur="500"/>
                                        <p:tgtEl>
                                          <p:spTgt spid="53"/>
                                        </p:tgtEl>
                                      </p:cBhvr>
                                    </p:animEffect>
                                    <p:set>
                                      <p:cBhvr>
                                        <p:cTn id="66"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95" grpId="0" animBg="1"/>
      <p:bldP spid="15395" grpId="1" animBg="1"/>
      <p:bldP spid="15385" grpId="0" animBg="1"/>
      <p:bldP spid="15385" grpId="1" animBg="1"/>
      <p:bldP spid="15375" grpId="0" animBg="1"/>
      <p:bldP spid="50" grpId="0" animBg="1"/>
      <p:bldP spid="50" grpId="1" animBg="1"/>
      <p:bldP spid="51" grpId="0" animBg="1"/>
      <p:bldP spid="51" grpId="1" animBg="1"/>
      <p:bldP spid="52" grpId="0" animBg="1"/>
      <p:bldP spid="52" grpId="1" animBg="1"/>
      <p:bldP spid="53" grpId="0" animBg="1"/>
      <p:bldP spid="53" grpId="1" animBg="1"/>
      <p:bldP spid="5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2" name="直線コネクタ 36"/>
          <p:cNvCxnSpPr>
            <a:cxnSpLocks noChangeShapeType="1"/>
          </p:cNvCxnSpPr>
          <p:nvPr/>
        </p:nvCxnSpPr>
        <p:spPr bwMode="auto">
          <a:xfrm rot="5400000">
            <a:off x="1261269" y="4150519"/>
            <a:ext cx="3730625" cy="1587"/>
          </a:xfrm>
          <a:prstGeom prst="line">
            <a:avLst/>
          </a:prstGeom>
          <a:noFill/>
          <a:ln w="6350"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5363" name="直線コネクタ 39"/>
          <p:cNvCxnSpPr>
            <a:cxnSpLocks noChangeShapeType="1"/>
          </p:cNvCxnSpPr>
          <p:nvPr/>
        </p:nvCxnSpPr>
        <p:spPr bwMode="auto">
          <a:xfrm rot="5400000">
            <a:off x="3250406" y="4152107"/>
            <a:ext cx="3730625" cy="1588"/>
          </a:xfrm>
          <a:prstGeom prst="line">
            <a:avLst/>
          </a:prstGeom>
          <a:noFill/>
          <a:ln w="6350"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5364" name="直線コネクタ 40"/>
          <p:cNvCxnSpPr>
            <a:cxnSpLocks noChangeShapeType="1"/>
          </p:cNvCxnSpPr>
          <p:nvPr/>
        </p:nvCxnSpPr>
        <p:spPr bwMode="auto">
          <a:xfrm rot="16200000" flipH="1">
            <a:off x="5179218" y="4148932"/>
            <a:ext cx="3732213" cy="6350"/>
          </a:xfrm>
          <a:prstGeom prst="line">
            <a:avLst/>
          </a:prstGeom>
          <a:noFill/>
          <a:ln w="6350"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6424" name="正方形/長方形 55"/>
          <p:cNvSpPr>
            <a:spLocks noChangeArrowheads="1"/>
          </p:cNvSpPr>
          <p:nvPr/>
        </p:nvSpPr>
        <p:spPr bwMode="auto">
          <a:xfrm>
            <a:off x="1219200" y="2562225"/>
            <a:ext cx="1828800" cy="2406650"/>
          </a:xfrm>
          <a:prstGeom prst="rect">
            <a:avLst/>
          </a:prstGeom>
          <a:solidFill>
            <a:schemeClr val="bg1">
              <a:lumMod val="95000"/>
            </a:schemeClr>
          </a:solidFill>
          <a:ln w="38100" algn="ctr">
            <a:solidFill>
              <a:srgbClr val="FFC000"/>
            </a:solidFill>
            <a:round/>
            <a:headEnd/>
            <a:tailEnd/>
          </a:ln>
          <a:effectLst>
            <a:outerShdw blurRad="50800" dist="38100" dir="2700000" algn="tl" rotWithShape="0">
              <a:prstClr val="black">
                <a:alpha val="40000"/>
              </a:prstClr>
            </a:outerShdw>
          </a:effectLst>
        </p:spPr>
        <p:txBody>
          <a:bodyPr/>
          <a:lstStyle/>
          <a:p>
            <a:pPr>
              <a:defRPr/>
            </a:pPr>
            <a:endParaRPr kumimoji="0" lang="ja-JP" altLang="en-US" dirty="0">
              <a:latin typeface="Arial" charset="0"/>
              <a:ea typeface="ＭＳ Ｐゴシック" charset="-128"/>
            </a:endParaRPr>
          </a:p>
        </p:txBody>
      </p:sp>
      <p:sp>
        <p:nvSpPr>
          <p:cNvPr id="16420" name="正方形/長方形 55"/>
          <p:cNvSpPr>
            <a:spLocks noChangeArrowheads="1"/>
          </p:cNvSpPr>
          <p:nvPr/>
        </p:nvSpPr>
        <p:spPr bwMode="auto">
          <a:xfrm>
            <a:off x="3190875" y="2562225"/>
            <a:ext cx="1874838" cy="2406650"/>
          </a:xfrm>
          <a:prstGeom prst="rect">
            <a:avLst/>
          </a:prstGeom>
          <a:solidFill>
            <a:schemeClr val="bg1">
              <a:lumMod val="95000"/>
            </a:schemeClr>
          </a:solidFill>
          <a:ln w="38100" algn="ctr">
            <a:solidFill>
              <a:srgbClr val="FFC000"/>
            </a:solidFill>
            <a:round/>
            <a:headEnd/>
            <a:tailEnd/>
          </a:ln>
          <a:effectLst>
            <a:outerShdw blurRad="50800" dist="38100" dir="2700000" algn="tl" rotWithShape="0">
              <a:prstClr val="black">
                <a:alpha val="40000"/>
              </a:prstClr>
            </a:outerShdw>
          </a:effectLst>
        </p:spPr>
        <p:txBody>
          <a:bodyPr/>
          <a:lstStyle/>
          <a:p>
            <a:pPr>
              <a:defRPr/>
            </a:pPr>
            <a:endParaRPr kumimoji="0" lang="ja-JP" altLang="en-US" dirty="0">
              <a:latin typeface="Arial" charset="0"/>
              <a:ea typeface="ＭＳ Ｐゴシック" charset="-128"/>
            </a:endParaRPr>
          </a:p>
        </p:txBody>
      </p:sp>
      <p:sp>
        <p:nvSpPr>
          <p:cNvPr id="16412" name="正方形/長方形 55"/>
          <p:cNvSpPr>
            <a:spLocks noChangeArrowheads="1"/>
          </p:cNvSpPr>
          <p:nvPr/>
        </p:nvSpPr>
        <p:spPr bwMode="auto">
          <a:xfrm>
            <a:off x="5178425" y="2562225"/>
            <a:ext cx="1831975" cy="2406650"/>
          </a:xfrm>
          <a:prstGeom prst="rect">
            <a:avLst/>
          </a:prstGeom>
          <a:solidFill>
            <a:schemeClr val="bg1">
              <a:lumMod val="95000"/>
            </a:schemeClr>
          </a:solidFill>
          <a:ln w="38100" algn="ctr">
            <a:solidFill>
              <a:srgbClr val="FFC000"/>
            </a:solidFill>
            <a:round/>
            <a:headEnd/>
            <a:tailEnd/>
          </a:ln>
          <a:effectLst>
            <a:outerShdw blurRad="50800" dist="38100" dir="2700000" algn="tl" rotWithShape="0">
              <a:prstClr val="black">
                <a:alpha val="40000"/>
              </a:prstClr>
            </a:outerShdw>
          </a:effectLst>
        </p:spPr>
        <p:txBody>
          <a:bodyPr/>
          <a:lstStyle/>
          <a:p>
            <a:pPr>
              <a:defRPr/>
            </a:pPr>
            <a:endParaRPr kumimoji="0" lang="ja-JP" altLang="en-US" dirty="0">
              <a:latin typeface="Arial" charset="0"/>
              <a:ea typeface="ＭＳ Ｐゴシック" charset="-128"/>
            </a:endParaRPr>
          </a:p>
        </p:txBody>
      </p:sp>
      <p:sp>
        <p:nvSpPr>
          <p:cNvPr id="16400" name="正方形/長方形 55"/>
          <p:cNvSpPr>
            <a:spLocks noChangeArrowheads="1"/>
          </p:cNvSpPr>
          <p:nvPr/>
        </p:nvSpPr>
        <p:spPr bwMode="auto">
          <a:xfrm>
            <a:off x="7086600" y="2562225"/>
            <a:ext cx="1866900" cy="2406650"/>
          </a:xfrm>
          <a:prstGeom prst="rect">
            <a:avLst/>
          </a:prstGeom>
          <a:solidFill>
            <a:schemeClr val="bg1">
              <a:lumMod val="95000"/>
            </a:schemeClr>
          </a:solidFill>
          <a:ln w="38100" algn="ctr">
            <a:solidFill>
              <a:srgbClr val="FFC000"/>
            </a:solidFill>
            <a:round/>
            <a:headEnd/>
            <a:tailEnd/>
          </a:ln>
          <a:effectLst>
            <a:outerShdw blurRad="50800" dist="38100" dir="2700000" algn="tl" rotWithShape="0">
              <a:prstClr val="black">
                <a:alpha val="40000"/>
              </a:prstClr>
            </a:outerShdw>
          </a:effectLst>
        </p:spPr>
        <p:txBody>
          <a:bodyPr/>
          <a:lstStyle/>
          <a:p>
            <a:pPr>
              <a:defRPr/>
            </a:pPr>
            <a:endParaRPr kumimoji="0" lang="ja-JP" altLang="en-US" dirty="0">
              <a:latin typeface="Arial" charset="0"/>
              <a:ea typeface="ＭＳ Ｐゴシック" charset="-128"/>
            </a:endParaRPr>
          </a:p>
        </p:txBody>
      </p:sp>
      <p:sp>
        <p:nvSpPr>
          <p:cNvPr id="15369" name="タイトル 1"/>
          <p:cNvSpPr>
            <a:spLocks noGrp="1"/>
          </p:cNvSpPr>
          <p:nvPr>
            <p:ph type="title"/>
          </p:nvPr>
        </p:nvSpPr>
        <p:spPr/>
        <p:txBody>
          <a:bodyPr/>
          <a:lstStyle/>
          <a:p>
            <a:pPr algn="l"/>
            <a:r>
              <a:rPr lang="ja-JP" altLang="en-US" smtClean="0">
                <a:solidFill>
                  <a:srgbClr val="00B050"/>
                </a:solidFill>
              </a:rPr>
              <a:t>遷移性レベル</a:t>
            </a:r>
          </a:p>
        </p:txBody>
      </p:sp>
      <p:sp>
        <p:nvSpPr>
          <p:cNvPr id="15370" name="コンテンツ プレースホルダ 31"/>
          <p:cNvSpPr>
            <a:spLocks noGrp="1"/>
          </p:cNvSpPr>
          <p:nvPr>
            <p:ph idx="1"/>
          </p:nvPr>
        </p:nvSpPr>
        <p:spPr>
          <a:xfrm>
            <a:off x="142875" y="1428750"/>
            <a:ext cx="8858250" cy="857250"/>
          </a:xfrm>
        </p:spPr>
        <p:txBody>
          <a:bodyPr/>
          <a:lstStyle/>
          <a:p>
            <a:r>
              <a:rPr lang="ja-JP" altLang="en-US" smtClean="0"/>
              <a:t>場所による内容の変化</a:t>
            </a:r>
          </a:p>
        </p:txBody>
      </p:sp>
      <p:sp>
        <p:nvSpPr>
          <p:cNvPr id="15371" name="テキスト ボックス 53"/>
          <p:cNvSpPr txBox="1">
            <a:spLocks noChangeArrowheads="1"/>
          </p:cNvSpPr>
          <p:nvPr/>
        </p:nvSpPr>
        <p:spPr bwMode="auto">
          <a:xfrm>
            <a:off x="3276600" y="5062538"/>
            <a:ext cx="1789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buClr>
                <a:schemeClr val="accent2"/>
              </a:buClr>
            </a:pPr>
            <a:r>
              <a:rPr lang="en-US" altLang="ja-JP" sz="2800" b="1"/>
              <a:t>1</a:t>
            </a:r>
            <a:r>
              <a:rPr lang="ja-JP" altLang="en-US" sz="2800" b="1"/>
              <a:t>次元的</a:t>
            </a:r>
            <a:endParaRPr lang="en-US" altLang="ja-JP" sz="2800" b="1"/>
          </a:p>
        </p:txBody>
      </p:sp>
      <p:cxnSp>
        <p:nvCxnSpPr>
          <p:cNvPr id="19471" name="直線矢印コネクタ 50"/>
          <p:cNvCxnSpPr>
            <a:cxnSpLocks noChangeShapeType="1"/>
          </p:cNvCxnSpPr>
          <p:nvPr/>
        </p:nvCxnSpPr>
        <p:spPr bwMode="auto">
          <a:xfrm rot="16200000" flipV="1">
            <a:off x="4375944" y="4039394"/>
            <a:ext cx="1154112" cy="0"/>
          </a:xfrm>
          <a:prstGeom prst="straightConnector1">
            <a:avLst/>
          </a:prstGeom>
          <a:noFill/>
          <a:ln w="57150" algn="ctr">
            <a:solidFill>
              <a:schemeClr val="tx1"/>
            </a:solidFill>
            <a:round/>
            <a:headEnd type="triangle" w="med" len="med"/>
            <a:tailEnd type="triangle" w="med" len="med"/>
          </a:ln>
          <a:effectLst>
            <a:outerShdw blurRad="50800" dist="38100" dir="2700000" algn="tl" rotWithShape="0">
              <a:prstClr val="black">
                <a:alpha val="40000"/>
              </a:prstClr>
            </a:outerShdw>
          </a:effectLst>
        </p:spPr>
      </p:cxnSp>
      <p:sp>
        <p:nvSpPr>
          <p:cNvPr id="15373" name="テキスト ボックス 53"/>
          <p:cNvSpPr txBox="1">
            <a:spLocks noChangeArrowheads="1"/>
          </p:cNvSpPr>
          <p:nvPr/>
        </p:nvSpPr>
        <p:spPr bwMode="auto">
          <a:xfrm>
            <a:off x="5235575" y="5062538"/>
            <a:ext cx="177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buClr>
                <a:schemeClr val="accent2"/>
              </a:buClr>
            </a:pPr>
            <a:r>
              <a:rPr lang="en-US" altLang="ja-JP" sz="2800" b="1"/>
              <a:t>2</a:t>
            </a:r>
            <a:r>
              <a:rPr lang="ja-JP" altLang="en-US" sz="2800" b="1"/>
              <a:t>次元的</a:t>
            </a:r>
            <a:endParaRPr lang="en-US" altLang="ja-JP" sz="2800" b="1"/>
          </a:p>
        </p:txBody>
      </p:sp>
      <p:sp>
        <p:nvSpPr>
          <p:cNvPr id="15374" name="テキスト ボックス 53"/>
          <p:cNvSpPr txBox="1">
            <a:spLocks noChangeArrowheads="1"/>
          </p:cNvSpPr>
          <p:nvPr/>
        </p:nvSpPr>
        <p:spPr bwMode="auto">
          <a:xfrm>
            <a:off x="7186613" y="5062538"/>
            <a:ext cx="1766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buClr>
                <a:schemeClr val="accent2"/>
              </a:buClr>
            </a:pPr>
            <a:r>
              <a:rPr lang="en-US" altLang="ja-JP" sz="2800" b="1"/>
              <a:t>3</a:t>
            </a:r>
            <a:r>
              <a:rPr lang="ja-JP" altLang="en-US" sz="2800" b="1"/>
              <a:t>次元的</a:t>
            </a:r>
            <a:endParaRPr lang="en-US" altLang="ja-JP" sz="2800" b="1"/>
          </a:p>
        </p:txBody>
      </p:sp>
      <p:cxnSp>
        <p:nvCxnSpPr>
          <p:cNvPr id="39" name="直線矢印コネクタ 50"/>
          <p:cNvCxnSpPr>
            <a:cxnSpLocks noChangeShapeType="1"/>
          </p:cNvCxnSpPr>
          <p:nvPr/>
        </p:nvCxnSpPr>
        <p:spPr bwMode="auto">
          <a:xfrm rot="5400000" flipH="1" flipV="1">
            <a:off x="8221662" y="4122738"/>
            <a:ext cx="1160463" cy="1588"/>
          </a:xfrm>
          <a:prstGeom prst="straightConnector1">
            <a:avLst/>
          </a:prstGeom>
          <a:noFill/>
          <a:ln w="57150" algn="ctr">
            <a:solidFill>
              <a:schemeClr val="tx1"/>
            </a:solidFill>
            <a:round/>
            <a:headEnd type="triangle" w="med" len="med"/>
            <a:tailEnd type="triangle" w="med" len="med"/>
          </a:ln>
          <a:effectLst>
            <a:outerShdw blurRad="50800" dist="38100" dir="2700000" algn="tl" rotWithShape="0">
              <a:prstClr val="black">
                <a:alpha val="40000"/>
              </a:prstClr>
            </a:outerShdw>
          </a:effectLst>
        </p:spPr>
      </p:cxnSp>
      <p:sp>
        <p:nvSpPr>
          <p:cNvPr id="15376" name="テキスト ボックス 3"/>
          <p:cNvSpPr txBox="1">
            <a:spLocks noChangeArrowheads="1"/>
          </p:cNvSpPr>
          <p:nvPr/>
        </p:nvSpPr>
        <p:spPr bwMode="auto">
          <a:xfrm>
            <a:off x="1219200" y="2562225"/>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レベル</a:t>
            </a:r>
            <a:r>
              <a:rPr lang="en-US" altLang="ja-JP" sz="2800" b="1"/>
              <a:t> 0</a:t>
            </a:r>
            <a:endParaRPr lang="ja-JP" altLang="en-US" sz="2800" b="1"/>
          </a:p>
        </p:txBody>
      </p:sp>
      <p:pic>
        <p:nvPicPr>
          <p:cNvPr id="15377" name="Picture 32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70013" y="3205163"/>
            <a:ext cx="164147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31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5575" y="3236913"/>
            <a:ext cx="154622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9" name="Picture 32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6600" y="3352800"/>
            <a:ext cx="15462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0" name="Picture 31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6763" y="3235325"/>
            <a:ext cx="15668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1" name="テキスト ボックス 3"/>
          <p:cNvSpPr txBox="1">
            <a:spLocks noChangeArrowheads="1"/>
          </p:cNvSpPr>
          <p:nvPr/>
        </p:nvSpPr>
        <p:spPr bwMode="auto">
          <a:xfrm>
            <a:off x="3160713" y="2562225"/>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レベル</a:t>
            </a:r>
            <a:r>
              <a:rPr lang="en-US" altLang="ja-JP" sz="2800" b="1"/>
              <a:t> 1</a:t>
            </a:r>
            <a:endParaRPr lang="ja-JP" altLang="en-US" sz="2800" b="1"/>
          </a:p>
        </p:txBody>
      </p:sp>
      <p:sp>
        <p:nvSpPr>
          <p:cNvPr id="15382" name="テキスト ボックス 3"/>
          <p:cNvSpPr txBox="1">
            <a:spLocks noChangeArrowheads="1"/>
          </p:cNvSpPr>
          <p:nvPr/>
        </p:nvSpPr>
        <p:spPr bwMode="auto">
          <a:xfrm>
            <a:off x="5105400" y="2562225"/>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レベル</a:t>
            </a:r>
            <a:r>
              <a:rPr lang="en-US" altLang="ja-JP" sz="2800" b="1"/>
              <a:t> 2</a:t>
            </a:r>
            <a:endParaRPr lang="ja-JP" altLang="en-US" sz="2800" b="1"/>
          </a:p>
        </p:txBody>
      </p:sp>
      <p:sp>
        <p:nvSpPr>
          <p:cNvPr id="15383" name="テキスト ボックス 3"/>
          <p:cNvSpPr txBox="1">
            <a:spLocks noChangeArrowheads="1"/>
          </p:cNvSpPr>
          <p:nvPr/>
        </p:nvSpPr>
        <p:spPr bwMode="auto">
          <a:xfrm>
            <a:off x="7048500" y="2562225"/>
            <a:ext cx="182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2800" b="1"/>
              <a:t>レベル</a:t>
            </a:r>
            <a:r>
              <a:rPr lang="en-US" altLang="ja-JP" sz="2800" b="1"/>
              <a:t> 3</a:t>
            </a:r>
            <a:endParaRPr lang="ja-JP" altLang="en-US" sz="2800" b="1"/>
          </a:p>
        </p:txBody>
      </p:sp>
      <p:sp>
        <p:nvSpPr>
          <p:cNvPr id="15384" name="テキスト ボックス 52"/>
          <p:cNvSpPr txBox="1">
            <a:spLocks noChangeArrowheads="1"/>
          </p:cNvSpPr>
          <p:nvPr/>
        </p:nvSpPr>
        <p:spPr bwMode="auto">
          <a:xfrm>
            <a:off x="1143000" y="5062538"/>
            <a:ext cx="19081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buClr>
                <a:schemeClr val="accent2"/>
              </a:buClr>
            </a:pPr>
            <a:r>
              <a:rPr lang="ja-JP" altLang="en-US" sz="2800" b="1"/>
              <a:t>一様</a:t>
            </a:r>
            <a:endParaRPr lang="en-US" altLang="ja-JP" sz="2800" b="1"/>
          </a:p>
          <a:p>
            <a:pPr algn="ctr" eaLnBrk="1" hangingPunct="1">
              <a:buClr>
                <a:schemeClr val="accent2"/>
              </a:buClr>
            </a:pPr>
            <a:r>
              <a:rPr lang="ja-JP" altLang="en-US" sz="2800" b="1"/>
              <a:t>（変化なし）</a:t>
            </a:r>
            <a:endParaRPr lang="en-US" altLang="ja-JP" sz="2800" b="1"/>
          </a:p>
        </p:txBody>
      </p:sp>
      <p:cxnSp>
        <p:nvCxnSpPr>
          <p:cNvPr id="3" name="直線矢印コネクタ 70"/>
          <p:cNvCxnSpPr>
            <a:cxnSpLocks noChangeShapeType="1"/>
          </p:cNvCxnSpPr>
          <p:nvPr/>
        </p:nvCxnSpPr>
        <p:spPr bwMode="auto">
          <a:xfrm flipV="1">
            <a:off x="5813425" y="3314700"/>
            <a:ext cx="815975" cy="644525"/>
          </a:xfrm>
          <a:prstGeom prst="straightConnector1">
            <a:avLst/>
          </a:prstGeom>
          <a:noFill/>
          <a:ln w="57150" algn="ctr">
            <a:solidFill>
              <a:schemeClr val="tx1"/>
            </a:solidFill>
            <a:round/>
            <a:headEnd type="triangle" w="med" len="med"/>
            <a:tailEnd type="triangle" w="med" len="med"/>
          </a:ln>
          <a:effectLst>
            <a:outerShdw blurRad="50800" dist="38100" dir="2700000" algn="tl" rotWithShape="0">
              <a:prstClr val="black">
                <a:alpha val="40000"/>
              </a:prstClr>
            </a:outerShdw>
          </a:effectLst>
        </p:spPr>
      </p:cxnSp>
      <p:cxnSp>
        <p:nvCxnSpPr>
          <p:cNvPr id="35" name="直線矢印コネクタ 50"/>
          <p:cNvCxnSpPr>
            <a:cxnSpLocks noChangeShapeType="1"/>
          </p:cNvCxnSpPr>
          <p:nvPr/>
        </p:nvCxnSpPr>
        <p:spPr bwMode="auto">
          <a:xfrm rot="5400000" flipH="1" flipV="1">
            <a:off x="6284119" y="4117181"/>
            <a:ext cx="1149350" cy="1588"/>
          </a:xfrm>
          <a:prstGeom prst="straightConnector1">
            <a:avLst/>
          </a:prstGeom>
          <a:noFill/>
          <a:ln w="57150" algn="ctr">
            <a:solidFill>
              <a:schemeClr val="tx1"/>
            </a:solidFill>
            <a:round/>
            <a:headEnd type="triangle" w="med" len="med"/>
            <a:tailEnd type="triangle" w="med" len="med"/>
          </a:ln>
          <a:effectLst>
            <a:outerShdw blurRad="50800" dist="38100" dir="2700000" algn="tl" rotWithShape="0">
              <a:prstClr val="black">
                <a:alpha val="40000"/>
              </a:prstClr>
            </a:outerShdw>
          </a:effectLst>
        </p:spPr>
      </p:cxnSp>
      <p:cxnSp>
        <p:nvCxnSpPr>
          <p:cNvPr id="38" name="直線矢印コネクタ 70"/>
          <p:cNvCxnSpPr>
            <a:cxnSpLocks noChangeShapeType="1"/>
          </p:cNvCxnSpPr>
          <p:nvPr/>
        </p:nvCxnSpPr>
        <p:spPr bwMode="auto">
          <a:xfrm flipV="1">
            <a:off x="7810500" y="3309938"/>
            <a:ext cx="830263" cy="533400"/>
          </a:xfrm>
          <a:prstGeom prst="straightConnector1">
            <a:avLst/>
          </a:prstGeom>
          <a:noFill/>
          <a:ln w="57150" algn="ctr">
            <a:solidFill>
              <a:schemeClr val="tx1"/>
            </a:solidFill>
            <a:round/>
            <a:headEnd type="triangle" w="med" len="med"/>
            <a:tailEnd type="triangle" w="med" len="med"/>
          </a:ln>
          <a:effectLst>
            <a:outerShdw blurRad="50800" dist="38100" dir="2700000" algn="tl" rotWithShape="0">
              <a:prstClr val="black">
                <a:alpha val="40000"/>
              </a:prstClr>
            </a:outerShdw>
          </a:effectLst>
        </p:spPr>
      </p:cxnSp>
      <p:cxnSp>
        <p:nvCxnSpPr>
          <p:cNvPr id="42" name="直線矢印コネクタ 70"/>
          <p:cNvCxnSpPr>
            <a:cxnSpLocks noChangeShapeType="1"/>
          </p:cNvCxnSpPr>
          <p:nvPr/>
        </p:nvCxnSpPr>
        <p:spPr bwMode="auto">
          <a:xfrm>
            <a:off x="7186613" y="4392613"/>
            <a:ext cx="693737" cy="474662"/>
          </a:xfrm>
          <a:prstGeom prst="straightConnector1">
            <a:avLst/>
          </a:prstGeom>
          <a:noFill/>
          <a:ln w="57150" algn="ctr">
            <a:solidFill>
              <a:schemeClr val="tx1"/>
            </a:solidFill>
            <a:round/>
            <a:headEnd type="triangle" w="med" len="med"/>
            <a:tailEnd type="triangle" w="med" len="med"/>
          </a:ln>
          <a:effectLst>
            <a:outerShdw blurRad="50800" dist="38100" dir="2700000" algn="tl" rotWithShape="0">
              <a:prstClr val="black">
                <a:alpha val="40000"/>
              </a:prstClr>
            </a:outerShdw>
          </a:effectLst>
        </p:spPr>
      </p:cxnSp>
      <p:cxnSp>
        <p:nvCxnSpPr>
          <p:cNvPr id="15389" name="直線コネクタ 42"/>
          <p:cNvCxnSpPr>
            <a:cxnSpLocks noChangeShapeType="1"/>
          </p:cNvCxnSpPr>
          <p:nvPr/>
        </p:nvCxnSpPr>
        <p:spPr bwMode="auto">
          <a:xfrm>
            <a:off x="76200" y="5064125"/>
            <a:ext cx="8877300"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5390" name="直線コネクタ 44"/>
          <p:cNvCxnSpPr>
            <a:cxnSpLocks noChangeShapeType="1"/>
          </p:cNvCxnSpPr>
          <p:nvPr/>
        </p:nvCxnSpPr>
        <p:spPr bwMode="auto">
          <a:xfrm rot="5400000">
            <a:off x="-723900" y="4227513"/>
            <a:ext cx="3576637"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15391" name="テキスト ボックス 47"/>
          <p:cNvSpPr txBox="1">
            <a:spLocks noChangeArrowheads="1"/>
          </p:cNvSpPr>
          <p:nvPr/>
        </p:nvSpPr>
        <p:spPr bwMode="auto">
          <a:xfrm>
            <a:off x="-76200" y="3446463"/>
            <a:ext cx="1293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a:t>レベル</a:t>
            </a:r>
          </a:p>
        </p:txBody>
      </p:sp>
      <p:sp>
        <p:nvSpPr>
          <p:cNvPr id="15392" name="テキスト ボックス 64"/>
          <p:cNvSpPr txBox="1">
            <a:spLocks noChangeArrowheads="1"/>
          </p:cNvSpPr>
          <p:nvPr/>
        </p:nvSpPr>
        <p:spPr bwMode="auto">
          <a:xfrm>
            <a:off x="3175" y="5105400"/>
            <a:ext cx="1216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a:t>変化の仕方</a:t>
            </a:r>
          </a:p>
        </p:txBody>
      </p:sp>
      <p:grpSp>
        <p:nvGrpSpPr>
          <p:cNvPr id="15393" name="グループ化 32"/>
          <p:cNvGrpSpPr>
            <a:grpSpLocks/>
          </p:cNvGrpSpPr>
          <p:nvPr/>
        </p:nvGrpSpPr>
        <p:grpSpPr bwMode="auto">
          <a:xfrm>
            <a:off x="6800850" y="142875"/>
            <a:ext cx="2057400" cy="1843088"/>
            <a:chOff x="6172200" y="4548188"/>
            <a:chExt cx="2057400" cy="1843087"/>
          </a:xfrm>
        </p:grpSpPr>
        <p:sp>
          <p:nvSpPr>
            <p:cNvPr id="15394" name="平行四辺形 20"/>
            <p:cNvSpPr>
              <a:spLocks noChangeArrowheads="1"/>
            </p:cNvSpPr>
            <p:nvPr/>
          </p:nvSpPr>
          <p:spPr bwMode="auto">
            <a:xfrm>
              <a:off x="6172200" y="5486400"/>
              <a:ext cx="1066800" cy="371475"/>
            </a:xfrm>
            <a:prstGeom prst="parallelogram">
              <a:avLst>
                <a:gd name="adj" fmla="val 97694"/>
              </a:avLst>
            </a:prstGeom>
            <a:solidFill>
              <a:schemeClr val="accent1"/>
            </a:solidFill>
            <a:ln w="19050" algn="ctr">
              <a:solidFill>
                <a:srgbClr val="000000"/>
              </a:solidFill>
              <a:round/>
              <a:headEnd/>
              <a:tailEnd/>
            </a:ln>
          </p:spPr>
          <p:txBody>
            <a:bodyPr/>
            <a:lstStyle/>
            <a:p>
              <a:endParaRPr kumimoji="0" lang="ja-JP" altLang="en-US"/>
            </a:p>
          </p:txBody>
        </p:sp>
        <p:sp>
          <p:nvSpPr>
            <p:cNvPr id="15395" name="平行四辺形 21"/>
            <p:cNvSpPr>
              <a:spLocks noChangeArrowheads="1"/>
            </p:cNvSpPr>
            <p:nvPr/>
          </p:nvSpPr>
          <p:spPr bwMode="auto">
            <a:xfrm>
              <a:off x="6172200" y="5257800"/>
              <a:ext cx="1066800" cy="371475"/>
            </a:xfrm>
            <a:prstGeom prst="parallelogram">
              <a:avLst>
                <a:gd name="adj" fmla="val 97694"/>
              </a:avLst>
            </a:prstGeom>
            <a:solidFill>
              <a:schemeClr val="accent1"/>
            </a:solidFill>
            <a:ln w="19050" algn="ctr">
              <a:solidFill>
                <a:srgbClr val="000000"/>
              </a:solidFill>
              <a:round/>
              <a:headEnd/>
              <a:tailEnd/>
            </a:ln>
          </p:spPr>
          <p:txBody>
            <a:bodyPr/>
            <a:lstStyle/>
            <a:p>
              <a:endParaRPr kumimoji="0" lang="ja-JP" altLang="en-US"/>
            </a:p>
          </p:txBody>
        </p:sp>
        <p:sp>
          <p:nvSpPr>
            <p:cNvPr id="15396" name="平行四辺形 22"/>
            <p:cNvSpPr>
              <a:spLocks noChangeArrowheads="1"/>
            </p:cNvSpPr>
            <p:nvPr/>
          </p:nvSpPr>
          <p:spPr bwMode="auto">
            <a:xfrm>
              <a:off x="6172200" y="5029200"/>
              <a:ext cx="1066800" cy="371475"/>
            </a:xfrm>
            <a:prstGeom prst="parallelogram">
              <a:avLst>
                <a:gd name="adj" fmla="val 97694"/>
              </a:avLst>
            </a:prstGeom>
            <a:solidFill>
              <a:schemeClr val="accent1"/>
            </a:solidFill>
            <a:ln w="19050" algn="ctr">
              <a:solidFill>
                <a:srgbClr val="000000"/>
              </a:solidFill>
              <a:round/>
              <a:headEnd/>
              <a:tailEnd/>
            </a:ln>
          </p:spPr>
          <p:txBody>
            <a:bodyPr/>
            <a:lstStyle/>
            <a:p>
              <a:endParaRPr kumimoji="0" lang="ja-JP" altLang="en-US"/>
            </a:p>
          </p:txBody>
        </p:sp>
        <p:sp>
          <p:nvSpPr>
            <p:cNvPr id="15397" name="直方体 19"/>
            <p:cNvSpPr>
              <a:spLocks noChangeArrowheads="1"/>
            </p:cNvSpPr>
            <p:nvPr/>
          </p:nvSpPr>
          <p:spPr bwMode="auto">
            <a:xfrm>
              <a:off x="6172200" y="4867275"/>
              <a:ext cx="1066800" cy="1066800"/>
            </a:xfrm>
            <a:prstGeom prst="cube">
              <a:avLst>
                <a:gd name="adj" fmla="val 31250"/>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0" lang="ja-JP" altLang="en-US"/>
            </a:p>
          </p:txBody>
        </p:sp>
        <p:cxnSp>
          <p:nvCxnSpPr>
            <p:cNvPr id="41" name="直線矢印コネクタ 40"/>
            <p:cNvCxnSpPr>
              <a:stCxn id="15401" idx="1"/>
              <a:endCxn id="15395" idx="2"/>
            </p:cNvCxnSpPr>
            <p:nvPr/>
          </p:nvCxnSpPr>
          <p:spPr bwMode="auto">
            <a:xfrm rot="10800000">
              <a:off x="7058025" y="5443538"/>
              <a:ext cx="561975" cy="20638"/>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43" name="直線矢印コネクタ 42"/>
            <p:cNvCxnSpPr>
              <a:stCxn id="15402" idx="1"/>
              <a:endCxn id="15396" idx="2"/>
            </p:cNvCxnSpPr>
            <p:nvPr/>
          </p:nvCxnSpPr>
          <p:spPr bwMode="auto">
            <a:xfrm rot="10800000" flipV="1">
              <a:off x="7058025" y="4810126"/>
              <a:ext cx="552450" cy="404812"/>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cxnSp>
          <p:nvCxnSpPr>
            <p:cNvPr id="44" name="直線矢印コネクタ 43"/>
            <p:cNvCxnSpPr>
              <a:stCxn id="15403" idx="1"/>
              <a:endCxn id="15394" idx="2"/>
            </p:cNvCxnSpPr>
            <p:nvPr/>
          </p:nvCxnSpPr>
          <p:spPr bwMode="auto">
            <a:xfrm rot="10800000">
              <a:off x="7058025" y="5672137"/>
              <a:ext cx="561975" cy="457200"/>
            </a:xfrm>
            <a:prstGeom prst="straightConnector1">
              <a:avLst/>
            </a:prstGeom>
            <a:noFill/>
            <a:ln w="38100" algn="ctr">
              <a:solidFill>
                <a:srgbClr val="FF9933"/>
              </a:solidFill>
              <a:round/>
              <a:headEnd type="none" w="med" len="med"/>
              <a:tailEnd type="oval" w="sm" len="sm"/>
            </a:ln>
            <a:effectLst>
              <a:outerShdw blurRad="50800" dist="38100" dir="2700000" algn="tl" rotWithShape="0">
                <a:prstClr val="black">
                  <a:alpha val="40000"/>
                </a:prstClr>
              </a:outerShdw>
            </a:effectLst>
          </p:spPr>
        </p:cxnSp>
        <p:sp>
          <p:nvSpPr>
            <p:cNvPr id="15401" name="テキスト ボックス 45"/>
            <p:cNvSpPr txBox="1">
              <a:spLocks noChangeArrowheads="1"/>
            </p:cNvSpPr>
            <p:nvPr/>
          </p:nvSpPr>
          <p:spPr bwMode="auto">
            <a:xfrm>
              <a:off x="7620000" y="5202238"/>
              <a:ext cx="609600" cy="522288"/>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a:solidFill>
                    <a:srgbClr val="000000"/>
                  </a:solidFill>
                  <a:latin typeface="Arial" charset="0"/>
                </a:rPr>
                <a:t>b</a:t>
              </a:r>
              <a:endParaRPr lang="ja-JP" altLang="en-US" sz="2800" b="1">
                <a:solidFill>
                  <a:srgbClr val="000000"/>
                </a:solidFill>
                <a:latin typeface="Arial" charset="0"/>
              </a:endParaRPr>
            </a:p>
          </p:txBody>
        </p:sp>
        <p:sp>
          <p:nvSpPr>
            <p:cNvPr id="15402" name="テキスト ボックス 44"/>
            <p:cNvSpPr txBox="1">
              <a:spLocks noChangeArrowheads="1"/>
            </p:cNvSpPr>
            <p:nvPr/>
          </p:nvSpPr>
          <p:spPr bwMode="auto">
            <a:xfrm>
              <a:off x="7610475" y="4548188"/>
              <a:ext cx="609600" cy="522288"/>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dirty="0">
                  <a:solidFill>
                    <a:srgbClr val="000000"/>
                  </a:solidFill>
                  <a:latin typeface="Arial" charset="0"/>
                </a:rPr>
                <a:t>a</a:t>
              </a:r>
              <a:endParaRPr lang="ja-JP" altLang="en-US" sz="2800" b="1" dirty="0">
                <a:solidFill>
                  <a:srgbClr val="000000"/>
                </a:solidFill>
                <a:latin typeface="Arial" charset="0"/>
              </a:endParaRPr>
            </a:p>
          </p:txBody>
        </p:sp>
        <p:sp>
          <p:nvSpPr>
            <p:cNvPr id="15403" name="テキスト ボックス 46"/>
            <p:cNvSpPr txBox="1">
              <a:spLocks noChangeArrowheads="1"/>
            </p:cNvSpPr>
            <p:nvPr/>
          </p:nvSpPr>
          <p:spPr bwMode="auto">
            <a:xfrm>
              <a:off x="7620000" y="5867400"/>
              <a:ext cx="609600" cy="523875"/>
            </a:xfrm>
            <a:prstGeom prst="rect">
              <a:avLst/>
            </a:prstGeom>
            <a:solidFill>
              <a:schemeClr val="bg1"/>
            </a:solidFill>
            <a:ln w="38100" cap="rnd">
              <a:solidFill>
                <a:srgbClr val="FF9933"/>
              </a:solidFill>
              <a:round/>
              <a:headEnd/>
              <a:tailEnd/>
            </a:ln>
            <a:effectLst>
              <a:outerShdw blurRad="50800" dist="38100" dir="2700000" algn="tl" rotWithShape="0">
                <a:prstClr val="black">
                  <a:alpha val="40000"/>
                </a:prstClr>
              </a:outerShdw>
            </a:effectLst>
          </p:spPr>
          <p:txBody>
            <a:bodyPr>
              <a:spAutoFit/>
            </a:bodyPr>
            <a:lstStyle/>
            <a:p>
              <a:pPr algn="ctr">
                <a:defRPr/>
              </a:pPr>
              <a:r>
                <a:rPr lang="en-US" altLang="ja-JP" sz="2800" b="1">
                  <a:solidFill>
                    <a:srgbClr val="000000"/>
                  </a:solidFill>
                  <a:latin typeface="Arial" charset="0"/>
                </a:rPr>
                <a:t>c</a:t>
              </a:r>
              <a:endParaRPr lang="ja-JP" altLang="en-US" sz="2800" b="1">
                <a:solidFill>
                  <a:srgbClr val="000000"/>
                </a:solidFill>
                <a:latin typeface="Arial" charset="0"/>
              </a:endParaRPr>
            </a:p>
          </p:txBody>
        </p:sp>
      </p:gr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Tree>
    <p:extLst>
      <p:ext uri="{BB962C8B-B14F-4D97-AF65-F5344CB8AC3E}">
        <p14:creationId xmlns:p14="http://schemas.microsoft.com/office/powerpoint/2010/main" val="424318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424"/>
                                        </p:tgtEl>
                                        <p:attrNameLst>
                                          <p:attrName>style.visibility</p:attrName>
                                        </p:attrNameLst>
                                      </p:cBhvr>
                                      <p:to>
                                        <p:strVal val="visible"/>
                                      </p:to>
                                    </p:set>
                                    <p:animEffect transition="in" filter="fade">
                                      <p:cBhvr>
                                        <p:cTn id="7" dur="500"/>
                                        <p:tgtEl>
                                          <p:spTgt spid="164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420"/>
                                        </p:tgtEl>
                                        <p:attrNameLst>
                                          <p:attrName>style.visibility</p:attrName>
                                        </p:attrNameLst>
                                      </p:cBhvr>
                                      <p:to>
                                        <p:strVal val="visible"/>
                                      </p:to>
                                    </p:set>
                                    <p:animEffect transition="in" filter="fade">
                                      <p:cBhvr>
                                        <p:cTn id="12" dur="500"/>
                                        <p:tgtEl>
                                          <p:spTgt spid="16420"/>
                                        </p:tgtEl>
                                      </p:cBhvr>
                                    </p:animEffect>
                                  </p:childTnLst>
                                </p:cTn>
                              </p:par>
                              <p:par>
                                <p:cTn id="13" presetID="10" presetClass="entr" presetSubtype="0" fill="hold" nodeType="withEffect">
                                  <p:stCondLst>
                                    <p:cond delay="0"/>
                                  </p:stCondLst>
                                  <p:childTnLst>
                                    <p:set>
                                      <p:cBhvr>
                                        <p:cTn id="14" dur="1" fill="hold">
                                          <p:stCondLst>
                                            <p:cond delay="0"/>
                                          </p:stCondLst>
                                        </p:cTn>
                                        <p:tgtEl>
                                          <p:spTgt spid="19471"/>
                                        </p:tgtEl>
                                        <p:attrNameLst>
                                          <p:attrName>style.visibility</p:attrName>
                                        </p:attrNameLst>
                                      </p:cBhvr>
                                      <p:to>
                                        <p:strVal val="visible"/>
                                      </p:to>
                                    </p:set>
                                    <p:animEffect transition="in" filter="fade">
                                      <p:cBhvr>
                                        <p:cTn id="15" dur="500"/>
                                        <p:tgtEl>
                                          <p:spTgt spid="19471"/>
                                        </p:tgtEl>
                                      </p:cBhvr>
                                    </p:animEffect>
                                  </p:childTnLst>
                                </p:cTn>
                              </p:par>
                              <p:par>
                                <p:cTn id="16" presetID="10" presetClass="exit" presetSubtype="0" fill="hold" grpId="1" nodeType="withEffect">
                                  <p:stCondLst>
                                    <p:cond delay="0"/>
                                  </p:stCondLst>
                                  <p:childTnLst>
                                    <p:animEffect transition="out" filter="fade">
                                      <p:cBhvr>
                                        <p:cTn id="17" dur="500"/>
                                        <p:tgtEl>
                                          <p:spTgt spid="16424"/>
                                        </p:tgtEl>
                                      </p:cBhvr>
                                    </p:animEffect>
                                    <p:set>
                                      <p:cBhvr>
                                        <p:cTn id="18" dur="1" fill="hold">
                                          <p:stCondLst>
                                            <p:cond delay="499"/>
                                          </p:stCondLst>
                                        </p:cTn>
                                        <p:tgtEl>
                                          <p:spTgt spid="16424"/>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412"/>
                                        </p:tgtEl>
                                        <p:attrNameLst>
                                          <p:attrName>style.visibility</p:attrName>
                                        </p:attrNameLst>
                                      </p:cBhvr>
                                      <p:to>
                                        <p:strVal val="visible"/>
                                      </p:to>
                                    </p:set>
                                    <p:animEffect transition="in" filter="fade">
                                      <p:cBhvr>
                                        <p:cTn id="23" dur="500"/>
                                        <p:tgtEl>
                                          <p:spTgt spid="16412"/>
                                        </p:tgtEl>
                                      </p:cBhvr>
                                    </p:animEffect>
                                  </p:childTnLst>
                                </p:cTn>
                              </p:par>
                              <p:par>
                                <p:cTn id="24" presetID="10"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xit" presetSubtype="0" fill="hold" grpId="1" nodeType="withEffect">
                                  <p:stCondLst>
                                    <p:cond delay="0"/>
                                  </p:stCondLst>
                                  <p:childTnLst>
                                    <p:animEffect transition="out" filter="fade">
                                      <p:cBhvr>
                                        <p:cTn id="31" dur="500"/>
                                        <p:tgtEl>
                                          <p:spTgt spid="16420"/>
                                        </p:tgtEl>
                                      </p:cBhvr>
                                    </p:animEffect>
                                    <p:set>
                                      <p:cBhvr>
                                        <p:cTn id="32" dur="1" fill="hold">
                                          <p:stCondLst>
                                            <p:cond delay="499"/>
                                          </p:stCondLst>
                                        </p:cTn>
                                        <p:tgtEl>
                                          <p:spTgt spid="164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9471"/>
                                        </p:tgtEl>
                                      </p:cBhvr>
                                    </p:animEffect>
                                    <p:set>
                                      <p:cBhvr>
                                        <p:cTn id="35" dur="1" fill="hold">
                                          <p:stCondLst>
                                            <p:cond delay="499"/>
                                          </p:stCondLst>
                                        </p:cTn>
                                        <p:tgtEl>
                                          <p:spTgt spid="19471"/>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400"/>
                                        </p:tgtEl>
                                        <p:attrNameLst>
                                          <p:attrName>style.visibility</p:attrName>
                                        </p:attrNameLst>
                                      </p:cBhvr>
                                      <p:to>
                                        <p:strVal val="visible"/>
                                      </p:to>
                                    </p:set>
                                    <p:animEffect transition="in" filter="fade">
                                      <p:cBhvr>
                                        <p:cTn id="40" dur="500"/>
                                        <p:tgtEl>
                                          <p:spTgt spid="16400"/>
                                        </p:tgtEl>
                                      </p:cBhvr>
                                    </p:animEffect>
                                  </p:childTnLst>
                                </p:cTn>
                              </p:par>
                              <p:par>
                                <p:cTn id="41" presetID="10"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xit" presetSubtype="0" fill="hold" grpId="1" nodeType="withEffect">
                                  <p:stCondLst>
                                    <p:cond delay="0"/>
                                  </p:stCondLst>
                                  <p:childTnLst>
                                    <p:animEffect transition="out" filter="fade">
                                      <p:cBhvr>
                                        <p:cTn id="51" dur="500"/>
                                        <p:tgtEl>
                                          <p:spTgt spid="16412"/>
                                        </p:tgtEl>
                                      </p:cBhvr>
                                    </p:animEffect>
                                    <p:set>
                                      <p:cBhvr>
                                        <p:cTn id="52" dur="1" fill="hold">
                                          <p:stCondLst>
                                            <p:cond delay="499"/>
                                          </p:stCondLst>
                                        </p:cTn>
                                        <p:tgtEl>
                                          <p:spTgt spid="1641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
                                        </p:tgtEl>
                                      </p:cBhvr>
                                    </p:animEffect>
                                    <p:set>
                                      <p:cBhvr>
                                        <p:cTn id="55" dur="1" fill="hold">
                                          <p:stCondLst>
                                            <p:cond delay="499"/>
                                          </p:stCondLst>
                                        </p:cTn>
                                        <p:tgtEl>
                                          <p:spTgt spid="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5"/>
                                        </p:tgtEl>
                                      </p:cBhvr>
                                    </p:animEffect>
                                    <p:set>
                                      <p:cBhvr>
                                        <p:cTn id="58"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4" grpId="0" animBg="1"/>
      <p:bldP spid="16424" grpId="1" animBg="1"/>
      <p:bldP spid="16420" grpId="0" animBg="1"/>
      <p:bldP spid="16420" grpId="1" animBg="1"/>
      <p:bldP spid="16412" grpId="0" animBg="1"/>
      <p:bldP spid="16412" grpId="1" animBg="1"/>
      <p:bldP spid="1640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正方形/長方形 64"/>
          <p:cNvSpPr>
            <a:spLocks noChangeArrowheads="1"/>
          </p:cNvSpPr>
          <p:nvPr/>
        </p:nvSpPr>
        <p:spPr bwMode="auto">
          <a:xfrm>
            <a:off x="4954588" y="3886200"/>
            <a:ext cx="1858962" cy="2428875"/>
          </a:xfrm>
          <a:prstGeom prst="rect">
            <a:avLst/>
          </a:prstGeom>
          <a:solidFill>
            <a:schemeClr val="bg1">
              <a:lumMod val="95000"/>
            </a:schemeClr>
          </a:solidFill>
          <a:ln w="38100" cap="rnd" algn="ctr">
            <a:solidFill>
              <a:schemeClr val="bg2"/>
            </a:solidFill>
            <a:round/>
            <a:headEnd/>
            <a:tailEnd/>
          </a:ln>
          <a:effectLst>
            <a:outerShdw blurRad="50800" dist="38100" dir="2700000" algn="tl" rotWithShape="0">
              <a:prstClr val="black">
                <a:alpha val="40000"/>
              </a:prstClr>
            </a:outerShdw>
          </a:effectLst>
        </p:spPr>
        <p:txBody>
          <a:bodyPr/>
          <a:lstStyle/>
          <a:p>
            <a:pPr>
              <a:defRPr/>
            </a:pPr>
            <a:endParaRPr kumimoji="0" lang="ja-JP" altLang="en-US">
              <a:ea typeface="ＭＳ Ｐゴシック" pitchFamily="50" charset="-128"/>
            </a:endParaRPr>
          </a:p>
        </p:txBody>
      </p:sp>
      <p:sp>
        <p:nvSpPr>
          <p:cNvPr id="67" name="正方形/長方形 66"/>
          <p:cNvSpPr>
            <a:spLocks noChangeArrowheads="1"/>
          </p:cNvSpPr>
          <p:nvPr/>
        </p:nvSpPr>
        <p:spPr bwMode="auto">
          <a:xfrm>
            <a:off x="7394575" y="3889375"/>
            <a:ext cx="1530350" cy="2435225"/>
          </a:xfrm>
          <a:prstGeom prst="rect">
            <a:avLst/>
          </a:prstGeom>
          <a:solidFill>
            <a:schemeClr val="bg1">
              <a:lumMod val="95000"/>
            </a:schemeClr>
          </a:solidFill>
          <a:ln w="38100" cap="rnd" algn="ctr">
            <a:solidFill>
              <a:schemeClr val="bg2"/>
            </a:solidFill>
            <a:round/>
            <a:headEnd/>
            <a:tailEnd/>
          </a:ln>
          <a:effectLst>
            <a:outerShdw blurRad="50800" dist="38100" dir="2700000" algn="tl" rotWithShape="0">
              <a:prstClr val="black">
                <a:alpha val="40000"/>
              </a:prstClr>
            </a:outerShdw>
          </a:effectLst>
        </p:spPr>
        <p:txBody>
          <a:bodyPr/>
          <a:lstStyle/>
          <a:p>
            <a:pPr>
              <a:defRPr/>
            </a:pPr>
            <a:endParaRPr kumimoji="0" lang="ja-JP" altLang="en-US">
              <a:ea typeface="ＭＳ Ｐゴシック" pitchFamily="50" charset="-128"/>
            </a:endParaRPr>
          </a:p>
        </p:txBody>
      </p:sp>
      <p:sp>
        <p:nvSpPr>
          <p:cNvPr id="64" name="フリーフォーム 63"/>
          <p:cNvSpPr>
            <a:spLocks noChangeArrowheads="1"/>
          </p:cNvSpPr>
          <p:nvPr/>
        </p:nvSpPr>
        <p:spPr bwMode="auto">
          <a:xfrm>
            <a:off x="1447800" y="1247775"/>
            <a:ext cx="3394075" cy="2543175"/>
          </a:xfrm>
          <a:custGeom>
            <a:avLst/>
            <a:gdLst>
              <a:gd name="T0" fmla="*/ 0 w 3186850"/>
              <a:gd name="T1" fmla="*/ 2888 h 2237971"/>
              <a:gd name="T2" fmla="*/ 12529 w 3186850"/>
              <a:gd name="T3" fmla="*/ 2126026 h 2237971"/>
              <a:gd name="T4" fmla="*/ 2167611 w 3186850"/>
              <a:gd name="T5" fmla="*/ 2126026 h 2237971"/>
              <a:gd name="T6" fmla="*/ 2167889 w 3186850"/>
              <a:gd name="T7" fmla="*/ 4240954 h 2237971"/>
              <a:gd name="T8" fmla="*/ 4365292 w 3186850"/>
              <a:gd name="T9" fmla="*/ 4230892 h 2237971"/>
              <a:gd name="T10" fmla="*/ 4366773 w 3186850"/>
              <a:gd name="T11" fmla="*/ 0 h 2237971"/>
              <a:gd name="T12" fmla="*/ 0 w 3186850"/>
              <a:gd name="T13" fmla="*/ 2888 h 2237971"/>
              <a:gd name="T14" fmla="*/ 0 60000 65536"/>
              <a:gd name="T15" fmla="*/ 0 60000 65536"/>
              <a:gd name="T16" fmla="*/ 0 60000 65536"/>
              <a:gd name="T17" fmla="*/ 0 60000 65536"/>
              <a:gd name="T18" fmla="*/ 0 60000 65536"/>
              <a:gd name="T19" fmla="*/ 0 60000 65536"/>
              <a:gd name="T20" fmla="*/ 0 60000 65536"/>
              <a:gd name="T21" fmla="*/ 0 w 3186850"/>
              <a:gd name="T22" fmla="*/ 0 h 2237971"/>
              <a:gd name="T23" fmla="*/ 3186850 w 3186850"/>
              <a:gd name="T24" fmla="*/ 2237971 h 223797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86850" h="2237971">
                <a:moveTo>
                  <a:pt x="0" y="1524"/>
                </a:moveTo>
                <a:lnTo>
                  <a:pt x="9144" y="1121912"/>
                </a:lnTo>
                <a:lnTo>
                  <a:pt x="1581912" y="1121912"/>
                </a:lnTo>
                <a:cubicBezTo>
                  <a:pt x="1581979" y="1493932"/>
                  <a:pt x="1582047" y="1865951"/>
                  <a:pt x="1582114" y="2237971"/>
                </a:cubicBezTo>
                <a:lnTo>
                  <a:pt x="3185771" y="2232660"/>
                </a:lnTo>
                <a:cubicBezTo>
                  <a:pt x="3186131" y="1241044"/>
                  <a:pt x="3186490" y="991616"/>
                  <a:pt x="3186850" y="0"/>
                </a:cubicBezTo>
                <a:lnTo>
                  <a:pt x="0" y="1524"/>
                </a:lnTo>
                <a:close/>
              </a:path>
            </a:pathLst>
          </a:custGeom>
          <a:solidFill>
            <a:schemeClr val="bg1">
              <a:lumMod val="95000"/>
            </a:schemeClr>
          </a:solidFill>
          <a:ln w="38100" algn="ctr">
            <a:solidFill>
              <a:schemeClr val="tx1">
                <a:lumMod val="50000"/>
                <a:lumOff val="50000"/>
              </a:schemeClr>
            </a:solidFill>
            <a:round/>
            <a:headEnd/>
            <a:tailEnd type="triangle" w="med" len="med"/>
          </a:ln>
          <a:effectLst>
            <a:outerShdw blurRad="50800" dist="38100" dir="2700000" algn="tl" rotWithShape="0">
              <a:prstClr val="black">
                <a:alpha val="40000"/>
              </a:prstClr>
            </a:outerShdw>
          </a:effectLst>
        </p:spPr>
        <p:txBody>
          <a:bodyPr anchor="ctr"/>
          <a:lstStyle/>
          <a:p>
            <a:pPr algn="ctr">
              <a:defRPr/>
            </a:pPr>
            <a:endParaRPr lang="ja-JP" altLang="en-US">
              <a:solidFill>
                <a:srgbClr val="D2A000"/>
              </a:solidFill>
              <a:latin typeface="Arial" charset="0"/>
            </a:endParaRPr>
          </a:p>
        </p:txBody>
      </p:sp>
      <p:sp>
        <p:nvSpPr>
          <p:cNvPr id="59" name="フリーフォーム 58"/>
          <p:cNvSpPr>
            <a:spLocks noChangeArrowheads="1"/>
          </p:cNvSpPr>
          <p:nvPr/>
        </p:nvSpPr>
        <p:spPr bwMode="auto">
          <a:xfrm>
            <a:off x="1447800" y="1230313"/>
            <a:ext cx="5365750" cy="2547937"/>
          </a:xfrm>
          <a:custGeom>
            <a:avLst/>
            <a:gdLst>
              <a:gd name="T0" fmla="*/ 0 w 5038144"/>
              <a:gd name="T1" fmla="*/ 2891 h 2241804"/>
              <a:gd name="T2" fmla="*/ 12529 w 5038144"/>
              <a:gd name="T3" fmla="*/ 2127378 h 2241804"/>
              <a:gd name="T4" fmla="*/ 2167611 w 5038144"/>
              <a:gd name="T5" fmla="*/ 2127378 h 2241804"/>
              <a:gd name="T6" fmla="*/ 2180140 w 5038144"/>
              <a:gd name="T7" fmla="*/ 4250921 h 2241804"/>
              <a:gd name="T8" fmla="*/ 6889762 w 5038144"/>
              <a:gd name="T9" fmla="*/ 4233584 h 2241804"/>
              <a:gd name="T10" fmla="*/ 6903501 w 5038144"/>
              <a:gd name="T11" fmla="*/ 0 h 2241804"/>
              <a:gd name="T12" fmla="*/ 0 w 5038144"/>
              <a:gd name="T13" fmla="*/ 2891 h 2241804"/>
              <a:gd name="T14" fmla="*/ 0 60000 65536"/>
              <a:gd name="T15" fmla="*/ 0 60000 65536"/>
              <a:gd name="T16" fmla="*/ 0 60000 65536"/>
              <a:gd name="T17" fmla="*/ 0 60000 65536"/>
              <a:gd name="T18" fmla="*/ 0 60000 65536"/>
              <a:gd name="T19" fmla="*/ 0 60000 65536"/>
              <a:gd name="T20" fmla="*/ 0 60000 65536"/>
              <a:gd name="T21" fmla="*/ 0 w 5038144"/>
              <a:gd name="T22" fmla="*/ 0 h 2241804"/>
              <a:gd name="T23" fmla="*/ 5038144 w 5038144"/>
              <a:gd name="T24" fmla="*/ 2241804 h 22418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38144" h="2241804">
                <a:moveTo>
                  <a:pt x="0" y="1524"/>
                </a:moveTo>
                <a:lnTo>
                  <a:pt x="9144" y="1121912"/>
                </a:lnTo>
                <a:lnTo>
                  <a:pt x="1581912" y="1121912"/>
                </a:lnTo>
                <a:lnTo>
                  <a:pt x="1591056" y="2241804"/>
                </a:lnTo>
                <a:lnTo>
                  <a:pt x="5028121" y="2232660"/>
                </a:lnTo>
                <a:cubicBezTo>
                  <a:pt x="5028481" y="1241044"/>
                  <a:pt x="5037784" y="991616"/>
                  <a:pt x="5038144" y="0"/>
                </a:cubicBezTo>
                <a:lnTo>
                  <a:pt x="0" y="1524"/>
                </a:lnTo>
                <a:close/>
              </a:path>
            </a:pathLst>
          </a:custGeom>
          <a:solidFill>
            <a:schemeClr val="bg1">
              <a:lumMod val="95000"/>
            </a:schemeClr>
          </a:solidFill>
          <a:ln w="38100" cap="rnd" algn="ctr">
            <a:solidFill>
              <a:srgbClr val="FF0000"/>
            </a:solidFill>
            <a:round/>
            <a:headEnd/>
            <a:tailEnd type="triangle" w="med" len="med"/>
          </a:ln>
          <a:effectLst>
            <a:outerShdw blurRad="50800" dist="38100" dir="2700000" algn="tl" rotWithShape="0">
              <a:prstClr val="black">
                <a:alpha val="40000"/>
              </a:prstClr>
            </a:outerShdw>
          </a:effectLst>
        </p:spPr>
        <p:txBody>
          <a:bodyPr anchor="ctr"/>
          <a:lstStyle/>
          <a:p>
            <a:pPr algn="ctr">
              <a:defRPr/>
            </a:pPr>
            <a:endParaRPr lang="ja-JP" altLang="en-US">
              <a:latin typeface="Arial" charset="0"/>
            </a:endParaRPr>
          </a:p>
        </p:txBody>
      </p:sp>
      <p:sp>
        <p:nvSpPr>
          <p:cNvPr id="17413" name="Text Box 81"/>
          <p:cNvSpPr txBox="1">
            <a:spLocks noChangeArrowheads="1"/>
          </p:cNvSpPr>
          <p:nvPr/>
        </p:nvSpPr>
        <p:spPr bwMode="auto">
          <a:xfrm>
            <a:off x="1947863" y="152400"/>
            <a:ext cx="3419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kumimoji="0" lang="ja-JP" altLang="en-US" sz="3200" b="1">
                <a:solidFill>
                  <a:srgbClr val="0070C0"/>
                </a:solidFill>
              </a:rPr>
              <a:t>異方性レベル</a:t>
            </a:r>
            <a:endParaRPr kumimoji="0" lang="en-US" altLang="ja-JP" sz="3200" b="1">
              <a:solidFill>
                <a:srgbClr val="0070C0"/>
              </a:solidFill>
            </a:endParaRPr>
          </a:p>
        </p:txBody>
      </p:sp>
      <p:sp>
        <p:nvSpPr>
          <p:cNvPr id="17414" name="Text Box 82"/>
          <p:cNvSpPr txBox="1">
            <a:spLocks noChangeArrowheads="1"/>
          </p:cNvSpPr>
          <p:nvPr/>
        </p:nvSpPr>
        <p:spPr bwMode="auto">
          <a:xfrm rot="-5400000">
            <a:off x="-907256" y="2634457"/>
            <a:ext cx="2986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spcBef>
                <a:spcPct val="50000"/>
              </a:spcBef>
            </a:pPr>
            <a:r>
              <a:rPr kumimoji="0" lang="ja-JP" altLang="en-US" sz="3200" b="1">
                <a:solidFill>
                  <a:srgbClr val="00B050"/>
                </a:solidFill>
              </a:rPr>
              <a:t>遷移性レベル</a:t>
            </a:r>
            <a:endParaRPr kumimoji="0" lang="en-US" altLang="ja-JP" sz="3200" b="1">
              <a:solidFill>
                <a:srgbClr val="00B050"/>
              </a:solidFill>
            </a:endParaRPr>
          </a:p>
        </p:txBody>
      </p:sp>
      <p:pic>
        <p:nvPicPr>
          <p:cNvPr id="17415" name="Picture 31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0800" y="3962400"/>
            <a:ext cx="992188"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31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8575" y="5191125"/>
            <a:ext cx="9699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324"/>
          <p:cNvPicPr>
            <a:picLocks noChangeAspect="1" noChangeArrowheads="1"/>
          </p:cNvPicPr>
          <p:nvPr/>
        </p:nvPicPr>
        <p:blipFill>
          <a:blip r:embed="rId5">
            <a:clrChange>
              <a:clrFrom>
                <a:srgbClr val="FFFFFF"/>
              </a:clrFrom>
              <a:clrTo>
                <a:srgbClr val="FFFFFF">
                  <a:alpha val="0"/>
                </a:srgbClr>
              </a:clrTo>
            </a:clrChange>
            <a:lum bright="6000" contrast="-6000"/>
            <a:extLst>
              <a:ext uri="{28A0092B-C50C-407E-A947-70E740481C1C}">
                <a14:useLocalDpi xmlns:a14="http://schemas.microsoft.com/office/drawing/2010/main" val="0"/>
              </a:ext>
            </a:extLst>
          </a:blip>
          <a:srcRect/>
          <a:stretch>
            <a:fillRect/>
          </a:stretch>
        </p:blipFill>
        <p:spPr bwMode="auto">
          <a:xfrm>
            <a:off x="5167313" y="2616200"/>
            <a:ext cx="1004887"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32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3125" y="2609850"/>
            <a:ext cx="99218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32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3438" y="1323975"/>
            <a:ext cx="1025525"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329"/>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1371600"/>
            <a:ext cx="1065213"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1" name="Picture 33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0800" y="1311275"/>
            <a:ext cx="101758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Line 332"/>
          <p:cNvSpPr>
            <a:spLocks noChangeShapeType="1"/>
          </p:cNvSpPr>
          <p:nvPr/>
        </p:nvSpPr>
        <p:spPr bwMode="auto">
          <a:xfrm flipH="1">
            <a:off x="1295400" y="152400"/>
            <a:ext cx="46038" cy="6324600"/>
          </a:xfrm>
          <a:prstGeom prst="line">
            <a:avLst/>
          </a:prstGeom>
          <a:noFill/>
          <a:ln w="19050">
            <a:solidFill>
              <a:schemeClr val="tx1"/>
            </a:solidFill>
            <a:round/>
            <a:headEnd/>
            <a:tailEnd type="triangle" w="lg" len="lg"/>
          </a:ln>
          <a:effectLst/>
        </p:spPr>
        <p:txBody>
          <a:bodyPr/>
          <a:lstStyle/>
          <a:p>
            <a:pPr>
              <a:defRPr/>
            </a:pPr>
            <a:endParaRPr kumimoji="0" lang="ja-JP" altLang="en-US" dirty="0">
              <a:latin typeface="+mn-ea"/>
              <a:ea typeface="+mn-ea"/>
            </a:endParaRPr>
          </a:p>
        </p:txBody>
      </p:sp>
      <p:sp>
        <p:nvSpPr>
          <p:cNvPr id="17423" name="Text Box 339"/>
          <p:cNvSpPr txBox="1">
            <a:spLocks noChangeArrowheads="1"/>
          </p:cNvSpPr>
          <p:nvPr/>
        </p:nvSpPr>
        <p:spPr bwMode="auto">
          <a:xfrm>
            <a:off x="2514600" y="1990725"/>
            <a:ext cx="53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kumimoji="0" lang="en-US" altLang="ja-JP" sz="2800" b="1"/>
              <a:t>0</a:t>
            </a:r>
          </a:p>
        </p:txBody>
      </p:sp>
      <p:sp>
        <p:nvSpPr>
          <p:cNvPr id="36" name="Text Box 340"/>
          <p:cNvSpPr txBox="1">
            <a:spLocks noChangeArrowheads="1"/>
          </p:cNvSpPr>
          <p:nvPr/>
        </p:nvSpPr>
        <p:spPr bwMode="auto">
          <a:xfrm>
            <a:off x="4114800" y="3209925"/>
            <a:ext cx="839788" cy="523875"/>
          </a:xfrm>
          <a:prstGeom prst="rect">
            <a:avLst/>
          </a:prstGeom>
          <a:noFill/>
          <a:ln w="9525">
            <a:noFill/>
            <a:miter lim="800000"/>
            <a:headEnd/>
            <a:tailEnd/>
          </a:ln>
          <a:effectLst/>
        </p:spPr>
        <p:txBody>
          <a:bodyPr>
            <a:spAutoFit/>
          </a:bodyPr>
          <a:lstStyle/>
          <a:p>
            <a:pPr>
              <a:spcBef>
                <a:spcPct val="50000"/>
              </a:spcBef>
              <a:defRPr/>
            </a:pPr>
            <a:r>
              <a:rPr kumimoji="0" lang="en-US" altLang="ja-JP" sz="2800" b="1" dirty="0">
                <a:latin typeface="+mn-ea"/>
                <a:ea typeface="+mn-ea"/>
              </a:rPr>
              <a:t>1-b</a:t>
            </a:r>
          </a:p>
        </p:txBody>
      </p:sp>
      <p:sp>
        <p:nvSpPr>
          <p:cNvPr id="37" name="Text Box 341"/>
          <p:cNvSpPr txBox="1">
            <a:spLocks noChangeArrowheads="1"/>
          </p:cNvSpPr>
          <p:nvPr/>
        </p:nvSpPr>
        <p:spPr bwMode="auto">
          <a:xfrm>
            <a:off x="4110038" y="1990725"/>
            <a:ext cx="747712" cy="523875"/>
          </a:xfrm>
          <a:prstGeom prst="rect">
            <a:avLst/>
          </a:prstGeom>
          <a:noFill/>
          <a:ln w="9525">
            <a:noFill/>
            <a:miter lim="800000"/>
            <a:headEnd/>
            <a:tailEnd/>
          </a:ln>
          <a:effectLst/>
        </p:spPr>
        <p:txBody>
          <a:bodyPr>
            <a:spAutoFit/>
          </a:bodyPr>
          <a:lstStyle/>
          <a:p>
            <a:pPr>
              <a:spcBef>
                <a:spcPct val="50000"/>
              </a:spcBef>
              <a:defRPr/>
            </a:pPr>
            <a:r>
              <a:rPr kumimoji="0" lang="en-US" altLang="ja-JP" sz="2800" b="1" dirty="0">
                <a:latin typeface="+mn-ea"/>
                <a:ea typeface="+mn-ea"/>
              </a:rPr>
              <a:t>1-a</a:t>
            </a:r>
          </a:p>
        </p:txBody>
      </p:sp>
      <p:sp>
        <p:nvSpPr>
          <p:cNvPr id="38" name="Text Box 342"/>
          <p:cNvSpPr txBox="1">
            <a:spLocks noChangeArrowheads="1"/>
          </p:cNvSpPr>
          <p:nvPr/>
        </p:nvSpPr>
        <p:spPr bwMode="auto">
          <a:xfrm>
            <a:off x="5943600" y="1990725"/>
            <a:ext cx="771525" cy="523875"/>
          </a:xfrm>
          <a:prstGeom prst="rect">
            <a:avLst/>
          </a:prstGeom>
          <a:noFill/>
          <a:ln w="9525">
            <a:noFill/>
            <a:miter lim="800000"/>
            <a:headEnd/>
            <a:tailEnd/>
          </a:ln>
          <a:effectLst/>
        </p:spPr>
        <p:txBody>
          <a:bodyPr>
            <a:spAutoFit/>
          </a:bodyPr>
          <a:lstStyle/>
          <a:p>
            <a:pPr>
              <a:spcBef>
                <a:spcPct val="50000"/>
              </a:spcBef>
              <a:defRPr/>
            </a:pPr>
            <a:r>
              <a:rPr kumimoji="0" lang="en-US" altLang="ja-JP" sz="2800" b="1" dirty="0">
                <a:latin typeface="+mn-ea"/>
                <a:ea typeface="+mn-ea"/>
              </a:rPr>
              <a:t>2-a</a:t>
            </a:r>
          </a:p>
        </p:txBody>
      </p:sp>
      <p:sp>
        <p:nvSpPr>
          <p:cNvPr id="39" name="Text Box 343"/>
          <p:cNvSpPr txBox="1">
            <a:spLocks noChangeArrowheads="1"/>
          </p:cNvSpPr>
          <p:nvPr/>
        </p:nvSpPr>
        <p:spPr bwMode="auto">
          <a:xfrm>
            <a:off x="5942013" y="3209925"/>
            <a:ext cx="839787" cy="523875"/>
          </a:xfrm>
          <a:prstGeom prst="rect">
            <a:avLst/>
          </a:prstGeom>
          <a:noFill/>
          <a:ln w="9525">
            <a:noFill/>
            <a:miter lim="800000"/>
            <a:headEnd/>
            <a:tailEnd/>
          </a:ln>
          <a:effectLst/>
        </p:spPr>
        <p:txBody>
          <a:bodyPr>
            <a:spAutoFit/>
          </a:bodyPr>
          <a:lstStyle/>
          <a:p>
            <a:pPr>
              <a:spcBef>
                <a:spcPct val="50000"/>
              </a:spcBef>
              <a:defRPr/>
            </a:pPr>
            <a:r>
              <a:rPr kumimoji="0" lang="en-US" altLang="ja-JP" sz="2800" b="1" dirty="0">
                <a:latin typeface="+mn-ea"/>
                <a:ea typeface="+mn-ea"/>
              </a:rPr>
              <a:t>2-b</a:t>
            </a:r>
          </a:p>
        </p:txBody>
      </p:sp>
      <p:sp>
        <p:nvSpPr>
          <p:cNvPr id="40" name="Text Box 344"/>
          <p:cNvSpPr txBox="1">
            <a:spLocks noChangeArrowheads="1"/>
          </p:cNvSpPr>
          <p:nvPr/>
        </p:nvSpPr>
        <p:spPr bwMode="auto">
          <a:xfrm>
            <a:off x="5942013" y="4495800"/>
            <a:ext cx="763587" cy="523875"/>
          </a:xfrm>
          <a:prstGeom prst="rect">
            <a:avLst/>
          </a:prstGeom>
          <a:noFill/>
          <a:ln w="9525">
            <a:noFill/>
            <a:miter lim="800000"/>
            <a:headEnd/>
            <a:tailEnd/>
          </a:ln>
          <a:effectLst/>
        </p:spPr>
        <p:txBody>
          <a:bodyPr>
            <a:spAutoFit/>
          </a:bodyPr>
          <a:lstStyle/>
          <a:p>
            <a:pPr>
              <a:spcBef>
                <a:spcPct val="50000"/>
              </a:spcBef>
              <a:defRPr/>
            </a:pPr>
            <a:r>
              <a:rPr kumimoji="0" lang="en-US" altLang="ja-JP" sz="2800" b="1" dirty="0">
                <a:latin typeface="+mn-ea"/>
                <a:ea typeface="+mn-ea"/>
              </a:rPr>
              <a:t>2-c</a:t>
            </a:r>
          </a:p>
        </p:txBody>
      </p:sp>
      <p:sp>
        <p:nvSpPr>
          <p:cNvPr id="41" name="Text Box 345"/>
          <p:cNvSpPr txBox="1">
            <a:spLocks noChangeArrowheads="1"/>
          </p:cNvSpPr>
          <p:nvPr/>
        </p:nvSpPr>
        <p:spPr bwMode="auto">
          <a:xfrm>
            <a:off x="5924550" y="5800725"/>
            <a:ext cx="839788" cy="523875"/>
          </a:xfrm>
          <a:prstGeom prst="rect">
            <a:avLst/>
          </a:prstGeom>
          <a:noFill/>
          <a:ln w="9525">
            <a:noFill/>
            <a:miter lim="800000"/>
            <a:headEnd/>
            <a:tailEnd/>
          </a:ln>
          <a:effectLst/>
        </p:spPr>
        <p:txBody>
          <a:bodyPr>
            <a:spAutoFit/>
          </a:bodyPr>
          <a:lstStyle/>
          <a:p>
            <a:pPr>
              <a:spcBef>
                <a:spcPct val="50000"/>
              </a:spcBef>
              <a:defRPr/>
            </a:pPr>
            <a:r>
              <a:rPr kumimoji="0" lang="en-US" altLang="ja-JP" sz="2800" b="1" dirty="0">
                <a:latin typeface="+mn-ea"/>
                <a:ea typeface="+mn-ea"/>
              </a:rPr>
              <a:t>2-d</a:t>
            </a:r>
          </a:p>
        </p:txBody>
      </p:sp>
      <p:sp>
        <p:nvSpPr>
          <p:cNvPr id="17430" name="Text Box 350"/>
          <p:cNvSpPr txBox="1">
            <a:spLocks noChangeArrowheads="1"/>
          </p:cNvSpPr>
          <p:nvPr/>
        </p:nvSpPr>
        <p:spPr bwMode="auto">
          <a:xfrm>
            <a:off x="2071688" y="609600"/>
            <a:ext cx="315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en-US" altLang="ja-JP" sz="2800" b="1">
                <a:solidFill>
                  <a:srgbClr val="0070C0"/>
                </a:solidFill>
              </a:rPr>
              <a:t>0</a:t>
            </a:r>
          </a:p>
        </p:txBody>
      </p:sp>
      <p:sp>
        <p:nvSpPr>
          <p:cNvPr id="17431" name="Text Box 351"/>
          <p:cNvSpPr txBox="1">
            <a:spLocks noChangeArrowheads="1"/>
          </p:cNvSpPr>
          <p:nvPr/>
        </p:nvSpPr>
        <p:spPr bwMode="auto">
          <a:xfrm>
            <a:off x="3722688" y="609600"/>
            <a:ext cx="315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en-US" altLang="ja-JP" sz="2800" b="1">
                <a:solidFill>
                  <a:srgbClr val="0070C0"/>
                </a:solidFill>
              </a:rPr>
              <a:t>1</a:t>
            </a:r>
          </a:p>
        </p:txBody>
      </p:sp>
      <p:sp>
        <p:nvSpPr>
          <p:cNvPr id="17432" name="Text Box 352"/>
          <p:cNvSpPr txBox="1">
            <a:spLocks noChangeArrowheads="1"/>
          </p:cNvSpPr>
          <p:nvPr/>
        </p:nvSpPr>
        <p:spPr bwMode="auto">
          <a:xfrm>
            <a:off x="5486400" y="609600"/>
            <a:ext cx="31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en-US" altLang="ja-JP" sz="2800" b="1">
                <a:solidFill>
                  <a:srgbClr val="0070C0"/>
                </a:solidFill>
              </a:rPr>
              <a:t>2</a:t>
            </a:r>
          </a:p>
        </p:txBody>
      </p:sp>
      <p:sp>
        <p:nvSpPr>
          <p:cNvPr id="17433" name="Text Box 353"/>
          <p:cNvSpPr txBox="1">
            <a:spLocks noChangeArrowheads="1"/>
          </p:cNvSpPr>
          <p:nvPr/>
        </p:nvSpPr>
        <p:spPr bwMode="auto">
          <a:xfrm>
            <a:off x="838200" y="1381125"/>
            <a:ext cx="31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en-US" altLang="ja-JP" sz="2800" b="1">
                <a:solidFill>
                  <a:srgbClr val="00B050"/>
                </a:solidFill>
              </a:rPr>
              <a:t>0</a:t>
            </a:r>
          </a:p>
        </p:txBody>
      </p:sp>
      <p:sp>
        <p:nvSpPr>
          <p:cNvPr id="17434" name="Text Box 354"/>
          <p:cNvSpPr txBox="1">
            <a:spLocks noChangeArrowheads="1"/>
          </p:cNvSpPr>
          <p:nvPr/>
        </p:nvSpPr>
        <p:spPr bwMode="auto">
          <a:xfrm>
            <a:off x="838200" y="2667000"/>
            <a:ext cx="31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en-US" altLang="ja-JP" sz="2800" b="1">
                <a:solidFill>
                  <a:srgbClr val="00B050"/>
                </a:solidFill>
              </a:rPr>
              <a:t>1</a:t>
            </a:r>
          </a:p>
        </p:txBody>
      </p:sp>
      <p:sp>
        <p:nvSpPr>
          <p:cNvPr id="17435" name="Text Box 355"/>
          <p:cNvSpPr txBox="1">
            <a:spLocks noChangeArrowheads="1"/>
          </p:cNvSpPr>
          <p:nvPr/>
        </p:nvSpPr>
        <p:spPr bwMode="auto">
          <a:xfrm>
            <a:off x="838200" y="3962400"/>
            <a:ext cx="31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en-US" altLang="ja-JP" sz="2800" b="1">
                <a:solidFill>
                  <a:srgbClr val="00B050"/>
                </a:solidFill>
              </a:rPr>
              <a:t>2</a:t>
            </a:r>
          </a:p>
        </p:txBody>
      </p:sp>
      <p:sp>
        <p:nvSpPr>
          <p:cNvPr id="17436" name="Text Box 356"/>
          <p:cNvSpPr txBox="1">
            <a:spLocks noChangeArrowheads="1"/>
          </p:cNvSpPr>
          <p:nvPr/>
        </p:nvSpPr>
        <p:spPr bwMode="auto">
          <a:xfrm>
            <a:off x="838200" y="5181600"/>
            <a:ext cx="31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en-US" altLang="ja-JP" sz="2800" b="1">
                <a:solidFill>
                  <a:srgbClr val="00B050"/>
                </a:solidFill>
              </a:rPr>
              <a:t>3</a:t>
            </a:r>
          </a:p>
        </p:txBody>
      </p:sp>
      <p:sp>
        <p:nvSpPr>
          <p:cNvPr id="17437" name="Text Box 358"/>
          <p:cNvSpPr txBox="1">
            <a:spLocks noChangeArrowheads="1"/>
          </p:cNvSpPr>
          <p:nvPr/>
        </p:nvSpPr>
        <p:spPr bwMode="auto">
          <a:xfrm>
            <a:off x="2114550" y="2605088"/>
            <a:ext cx="315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kumimoji="0" lang="en-US" altLang="ja-JP" sz="2800" b="1"/>
              <a:t>–</a:t>
            </a:r>
          </a:p>
        </p:txBody>
      </p:sp>
      <p:sp>
        <p:nvSpPr>
          <p:cNvPr id="17438" name="Text Box 359"/>
          <p:cNvSpPr txBox="1">
            <a:spLocks noChangeArrowheads="1"/>
          </p:cNvSpPr>
          <p:nvPr/>
        </p:nvSpPr>
        <p:spPr bwMode="auto">
          <a:xfrm>
            <a:off x="2116138" y="3962400"/>
            <a:ext cx="315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kumimoji="0" lang="en-US" altLang="ja-JP" sz="2800" b="1"/>
              <a:t>–</a:t>
            </a:r>
          </a:p>
        </p:txBody>
      </p:sp>
      <p:sp>
        <p:nvSpPr>
          <p:cNvPr id="17439" name="Text Box 360"/>
          <p:cNvSpPr txBox="1">
            <a:spLocks noChangeArrowheads="1"/>
          </p:cNvSpPr>
          <p:nvPr/>
        </p:nvSpPr>
        <p:spPr bwMode="auto">
          <a:xfrm>
            <a:off x="2116138" y="5181600"/>
            <a:ext cx="315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kumimoji="0" lang="en-US" altLang="ja-JP" sz="2800" b="1"/>
              <a:t>–</a:t>
            </a:r>
          </a:p>
        </p:txBody>
      </p:sp>
      <p:sp>
        <p:nvSpPr>
          <p:cNvPr id="17440" name="Text Box 361"/>
          <p:cNvSpPr txBox="1">
            <a:spLocks noChangeArrowheads="1"/>
          </p:cNvSpPr>
          <p:nvPr/>
        </p:nvSpPr>
        <p:spPr bwMode="auto">
          <a:xfrm>
            <a:off x="3735388" y="3962400"/>
            <a:ext cx="315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kumimoji="0" lang="en-US" altLang="ja-JP" sz="2800" b="1"/>
              <a:t>–</a:t>
            </a:r>
          </a:p>
        </p:txBody>
      </p:sp>
      <p:sp>
        <p:nvSpPr>
          <p:cNvPr id="17441" name="Text Box 362"/>
          <p:cNvSpPr txBox="1">
            <a:spLocks noChangeArrowheads="1"/>
          </p:cNvSpPr>
          <p:nvPr/>
        </p:nvSpPr>
        <p:spPr bwMode="auto">
          <a:xfrm>
            <a:off x="3735388" y="5181600"/>
            <a:ext cx="315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kumimoji="0" lang="en-US" altLang="ja-JP" sz="2800" b="1"/>
              <a:t>–</a:t>
            </a:r>
          </a:p>
        </p:txBody>
      </p:sp>
      <p:cxnSp>
        <p:nvCxnSpPr>
          <p:cNvPr id="17443" name="直線矢印コネクタ 66"/>
          <p:cNvCxnSpPr>
            <a:cxnSpLocks noChangeShapeType="1"/>
          </p:cNvCxnSpPr>
          <p:nvPr/>
        </p:nvCxnSpPr>
        <p:spPr bwMode="auto">
          <a:xfrm>
            <a:off x="293688" y="1133475"/>
            <a:ext cx="6977062" cy="1588"/>
          </a:xfrm>
          <a:prstGeom prst="straightConnector1">
            <a:avLst/>
          </a:prstGeom>
          <a:noFill/>
          <a:ln w="19050" algn="ctr">
            <a:solidFill>
              <a:schemeClr val="tx1"/>
            </a:solidFill>
            <a:round/>
            <a:headEnd/>
            <a:tailEnd type="triangle" w="lg" len="lg"/>
          </a:ln>
          <a:extLst>
            <a:ext uri="{909E8E84-426E-40DD-AFC4-6F175D3DCCD1}">
              <a14:hiddenFill xmlns:a14="http://schemas.microsoft.com/office/drawing/2010/main">
                <a:noFill/>
              </a14:hiddenFill>
            </a:ext>
          </a:extLst>
        </p:spPr>
      </p:cxnSp>
      <p:grpSp>
        <p:nvGrpSpPr>
          <p:cNvPr id="2" name="グループ化 68"/>
          <p:cNvGrpSpPr>
            <a:grpSpLocks/>
          </p:cNvGrpSpPr>
          <p:nvPr/>
        </p:nvGrpSpPr>
        <p:grpSpPr bwMode="auto">
          <a:xfrm>
            <a:off x="7072313" y="609600"/>
            <a:ext cx="2008187" cy="5705475"/>
            <a:chOff x="7062788" y="609600"/>
            <a:chExt cx="2008187" cy="5705475"/>
          </a:xfrm>
        </p:grpSpPr>
        <p:grpSp>
          <p:nvGrpSpPr>
            <p:cNvPr id="17447" name="グループ化 69"/>
            <p:cNvGrpSpPr>
              <a:grpSpLocks/>
            </p:cNvGrpSpPr>
            <p:nvPr/>
          </p:nvGrpSpPr>
          <p:grpSpPr bwMode="auto">
            <a:xfrm>
              <a:off x="7577293" y="3111439"/>
              <a:ext cx="930553" cy="469889"/>
              <a:chOff x="7577139" y="2989263"/>
              <a:chExt cx="930275" cy="469900"/>
            </a:xfrm>
          </p:grpSpPr>
          <p:sp>
            <p:nvSpPr>
              <p:cNvPr id="6" name="AutoShape 183"/>
              <p:cNvSpPr>
                <a:spLocks noChangeArrowheads="1"/>
              </p:cNvSpPr>
              <p:nvPr/>
            </p:nvSpPr>
            <p:spPr bwMode="auto">
              <a:xfrm>
                <a:off x="7732513" y="2989324"/>
                <a:ext cx="315818"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7" name="AutoShape 184"/>
              <p:cNvSpPr>
                <a:spLocks noChangeArrowheads="1"/>
              </p:cNvSpPr>
              <p:nvPr/>
            </p:nvSpPr>
            <p:spPr bwMode="auto">
              <a:xfrm>
                <a:off x="7956283" y="2989324"/>
                <a:ext cx="315819"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8" name="AutoShape 185"/>
              <p:cNvSpPr>
                <a:spLocks noChangeArrowheads="1"/>
              </p:cNvSpPr>
              <p:nvPr/>
            </p:nvSpPr>
            <p:spPr bwMode="auto">
              <a:xfrm>
                <a:off x="7653161" y="3067114"/>
                <a:ext cx="315818" cy="315919"/>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9" name="AutoShape 186"/>
              <p:cNvSpPr>
                <a:spLocks noChangeArrowheads="1"/>
              </p:cNvSpPr>
              <p:nvPr/>
            </p:nvSpPr>
            <p:spPr bwMode="auto">
              <a:xfrm>
                <a:off x="7881693" y="3067114"/>
                <a:ext cx="315818" cy="315919"/>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0" name="AutoShape 187"/>
              <p:cNvSpPr>
                <a:spLocks noChangeArrowheads="1"/>
              </p:cNvSpPr>
              <p:nvPr/>
            </p:nvSpPr>
            <p:spPr bwMode="auto">
              <a:xfrm>
                <a:off x="8191163" y="2989324"/>
                <a:ext cx="315819"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1" name="AutoShape 188"/>
              <p:cNvSpPr>
                <a:spLocks noChangeArrowheads="1"/>
              </p:cNvSpPr>
              <p:nvPr/>
            </p:nvSpPr>
            <p:spPr bwMode="auto">
              <a:xfrm>
                <a:off x="7576984" y="3143316"/>
                <a:ext cx="315818" cy="315919"/>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grpSp>
        <p:grpSp>
          <p:nvGrpSpPr>
            <p:cNvPr id="17448" name="グループ化 68"/>
            <p:cNvGrpSpPr>
              <a:grpSpLocks/>
            </p:cNvGrpSpPr>
            <p:nvPr/>
          </p:nvGrpSpPr>
          <p:grpSpPr bwMode="auto">
            <a:xfrm>
              <a:off x="7467721" y="4407869"/>
              <a:ext cx="1013730" cy="316430"/>
              <a:chOff x="7494589" y="4295250"/>
              <a:chExt cx="1013427" cy="316438"/>
            </a:xfrm>
          </p:grpSpPr>
          <p:sp>
            <p:nvSpPr>
              <p:cNvPr id="12" name="AutoShape 189"/>
              <p:cNvSpPr>
                <a:spLocks noChangeArrowheads="1"/>
              </p:cNvSpPr>
              <p:nvPr/>
            </p:nvSpPr>
            <p:spPr bwMode="auto">
              <a:xfrm>
                <a:off x="7494468" y="4295869"/>
                <a:ext cx="315819"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3" name="AutoShape 190"/>
              <p:cNvSpPr>
                <a:spLocks noChangeArrowheads="1"/>
              </p:cNvSpPr>
              <p:nvPr/>
            </p:nvSpPr>
            <p:spPr bwMode="auto">
              <a:xfrm>
                <a:off x="7729348" y="4295869"/>
                <a:ext cx="315819"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4" name="AutoShape 191"/>
              <p:cNvSpPr>
                <a:spLocks noChangeArrowheads="1"/>
              </p:cNvSpPr>
              <p:nvPr/>
            </p:nvSpPr>
            <p:spPr bwMode="auto">
              <a:xfrm>
                <a:off x="7965815" y="4295869"/>
                <a:ext cx="315818"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5" name="AutoShape 192"/>
              <p:cNvSpPr>
                <a:spLocks noChangeArrowheads="1"/>
              </p:cNvSpPr>
              <p:nvPr/>
            </p:nvSpPr>
            <p:spPr bwMode="auto">
              <a:xfrm>
                <a:off x="8192759" y="4295869"/>
                <a:ext cx="315819"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grpSp>
        <p:grpSp>
          <p:nvGrpSpPr>
            <p:cNvPr id="17449" name="グループ化 70"/>
            <p:cNvGrpSpPr>
              <a:grpSpLocks/>
            </p:cNvGrpSpPr>
            <p:nvPr/>
          </p:nvGrpSpPr>
          <p:grpSpPr bwMode="auto">
            <a:xfrm>
              <a:off x="7551885" y="1495403"/>
              <a:ext cx="946433" cy="942952"/>
              <a:chOff x="7551739" y="1438275"/>
              <a:chExt cx="946150" cy="942975"/>
            </a:xfrm>
          </p:grpSpPr>
          <p:sp>
            <p:nvSpPr>
              <p:cNvPr id="16" name="AutoShape 232"/>
              <p:cNvSpPr>
                <a:spLocks noChangeArrowheads="1"/>
              </p:cNvSpPr>
              <p:nvPr/>
            </p:nvSpPr>
            <p:spPr bwMode="auto">
              <a:xfrm>
                <a:off x="8181641" y="1911384"/>
                <a:ext cx="315819" cy="315921"/>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7" name="AutoShape 238"/>
              <p:cNvSpPr>
                <a:spLocks noChangeArrowheads="1"/>
              </p:cNvSpPr>
              <p:nvPr/>
            </p:nvSpPr>
            <p:spPr bwMode="auto">
              <a:xfrm>
                <a:off x="7945174" y="1673253"/>
                <a:ext cx="315818" cy="315921"/>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8" name="AutoShape 231"/>
              <p:cNvSpPr>
                <a:spLocks noChangeArrowheads="1"/>
              </p:cNvSpPr>
              <p:nvPr/>
            </p:nvSpPr>
            <p:spPr bwMode="auto">
              <a:xfrm>
                <a:off x="7867410" y="1989173"/>
                <a:ext cx="315819"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19" name="AutoShape 239"/>
              <p:cNvSpPr>
                <a:spLocks noChangeArrowheads="1"/>
              </p:cNvSpPr>
              <p:nvPr/>
            </p:nvSpPr>
            <p:spPr bwMode="auto">
              <a:xfrm>
                <a:off x="7630943" y="1752630"/>
                <a:ext cx="315818" cy="315921"/>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20" name="AutoShape 240"/>
              <p:cNvSpPr>
                <a:spLocks noChangeArrowheads="1"/>
              </p:cNvSpPr>
              <p:nvPr/>
            </p:nvSpPr>
            <p:spPr bwMode="auto">
              <a:xfrm>
                <a:off x="7705533" y="1438297"/>
                <a:ext cx="315819" cy="315921"/>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21" name="AutoShape 241"/>
              <p:cNvSpPr>
                <a:spLocks noChangeArrowheads="1"/>
              </p:cNvSpPr>
              <p:nvPr/>
            </p:nvSpPr>
            <p:spPr bwMode="auto">
              <a:xfrm>
                <a:off x="7867410" y="1751043"/>
                <a:ext cx="315819"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sp>
            <p:nvSpPr>
              <p:cNvPr id="22" name="AutoShape 233"/>
              <p:cNvSpPr>
                <a:spLocks noChangeArrowheads="1"/>
              </p:cNvSpPr>
              <p:nvPr/>
            </p:nvSpPr>
            <p:spPr bwMode="auto">
              <a:xfrm>
                <a:off x="7551592" y="2065375"/>
                <a:ext cx="315818" cy="315920"/>
              </a:xfrm>
              <a:prstGeom prst="cube">
                <a:avLst>
                  <a:gd name="adj" fmla="val 25000"/>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kumimoji="0" lang="ja-JP" altLang="en-US" dirty="0">
                  <a:latin typeface="Arial" charset="0"/>
                  <a:ea typeface="ＭＳ Ｐゴシック" charset="-128"/>
                </a:endParaRPr>
              </a:p>
            </p:txBody>
          </p:sp>
        </p:grpSp>
        <p:sp>
          <p:nvSpPr>
            <p:cNvPr id="17450" name="Text Box 338"/>
            <p:cNvSpPr txBox="1">
              <a:spLocks noChangeArrowheads="1"/>
            </p:cNvSpPr>
            <p:nvPr/>
          </p:nvSpPr>
          <p:spPr bwMode="auto">
            <a:xfrm>
              <a:off x="7281863" y="609600"/>
              <a:ext cx="17859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spcBef>
                  <a:spcPct val="50000"/>
                </a:spcBef>
              </a:pPr>
              <a:r>
                <a:rPr kumimoji="0" lang="ja-JP" altLang="en-US" sz="2800" b="1"/>
                <a:t>並ぶ次元</a:t>
              </a:r>
              <a:endParaRPr kumimoji="0" lang="en-US" altLang="ja-JP" sz="2800" b="1"/>
            </a:p>
          </p:txBody>
        </p:sp>
        <p:sp>
          <p:nvSpPr>
            <p:cNvPr id="42" name="Text Box 347"/>
            <p:cNvSpPr txBox="1">
              <a:spLocks noChangeArrowheads="1"/>
            </p:cNvSpPr>
            <p:nvPr/>
          </p:nvSpPr>
          <p:spPr bwMode="auto">
            <a:xfrm>
              <a:off x="8150225" y="1371600"/>
              <a:ext cx="917575" cy="523875"/>
            </a:xfrm>
            <a:prstGeom prst="rect">
              <a:avLst/>
            </a:prstGeom>
            <a:noFill/>
            <a:ln w="9525">
              <a:noFill/>
              <a:miter lim="800000"/>
              <a:headEnd/>
              <a:tailEnd/>
            </a:ln>
            <a:effectLst/>
          </p:spPr>
          <p:txBody>
            <a:bodyPr>
              <a:spAutoFit/>
            </a:bodyPr>
            <a:lstStyle/>
            <a:p>
              <a:pPr algn="ctr">
                <a:spcBef>
                  <a:spcPct val="50000"/>
                </a:spcBef>
                <a:defRPr/>
              </a:pPr>
              <a:r>
                <a:rPr kumimoji="0" lang="en-US" altLang="ja-JP" sz="2800" b="1" dirty="0">
                  <a:latin typeface="+mn-ea"/>
                  <a:ea typeface="+mn-ea"/>
                </a:rPr>
                <a:t>3D</a:t>
              </a:r>
            </a:p>
          </p:txBody>
        </p:sp>
        <p:sp>
          <p:nvSpPr>
            <p:cNvPr id="43" name="Text Box 348"/>
            <p:cNvSpPr txBox="1">
              <a:spLocks noChangeArrowheads="1"/>
            </p:cNvSpPr>
            <p:nvPr/>
          </p:nvSpPr>
          <p:spPr bwMode="auto">
            <a:xfrm>
              <a:off x="8150225" y="2600325"/>
              <a:ext cx="920750" cy="523875"/>
            </a:xfrm>
            <a:prstGeom prst="rect">
              <a:avLst/>
            </a:prstGeom>
            <a:noFill/>
            <a:ln w="9525">
              <a:noFill/>
              <a:miter lim="800000"/>
              <a:headEnd/>
              <a:tailEnd/>
            </a:ln>
            <a:effectLst/>
          </p:spPr>
          <p:txBody>
            <a:bodyPr>
              <a:spAutoFit/>
            </a:bodyPr>
            <a:lstStyle/>
            <a:p>
              <a:pPr algn="ctr">
                <a:spcBef>
                  <a:spcPct val="50000"/>
                </a:spcBef>
                <a:defRPr/>
              </a:pPr>
              <a:r>
                <a:rPr kumimoji="0" lang="en-US" altLang="ja-JP" sz="2800" b="1" dirty="0">
                  <a:latin typeface="+mn-ea"/>
                  <a:ea typeface="+mn-ea"/>
                </a:rPr>
                <a:t>2D</a:t>
              </a:r>
            </a:p>
          </p:txBody>
        </p:sp>
        <p:sp>
          <p:nvSpPr>
            <p:cNvPr id="44" name="Text Box 349"/>
            <p:cNvSpPr txBox="1">
              <a:spLocks noChangeArrowheads="1"/>
            </p:cNvSpPr>
            <p:nvPr/>
          </p:nvSpPr>
          <p:spPr bwMode="auto">
            <a:xfrm>
              <a:off x="8150225" y="3886200"/>
              <a:ext cx="917575" cy="523875"/>
            </a:xfrm>
            <a:prstGeom prst="rect">
              <a:avLst/>
            </a:prstGeom>
            <a:noFill/>
            <a:ln w="9525">
              <a:noFill/>
              <a:miter lim="800000"/>
              <a:headEnd/>
              <a:tailEnd/>
            </a:ln>
            <a:effectLst/>
          </p:spPr>
          <p:txBody>
            <a:bodyPr>
              <a:spAutoFit/>
            </a:bodyPr>
            <a:lstStyle/>
            <a:p>
              <a:pPr algn="ctr">
                <a:spcBef>
                  <a:spcPct val="50000"/>
                </a:spcBef>
                <a:defRPr/>
              </a:pPr>
              <a:r>
                <a:rPr kumimoji="0" lang="en-US" altLang="ja-JP" sz="2800" b="1" dirty="0">
                  <a:latin typeface="+mn-ea"/>
                  <a:ea typeface="+mn-ea"/>
                </a:rPr>
                <a:t>1D</a:t>
              </a:r>
            </a:p>
          </p:txBody>
        </p:sp>
        <p:sp>
          <p:nvSpPr>
            <p:cNvPr id="57" name="Text Box 346"/>
            <p:cNvSpPr txBox="1">
              <a:spLocks noChangeArrowheads="1"/>
            </p:cNvSpPr>
            <p:nvPr/>
          </p:nvSpPr>
          <p:spPr bwMode="auto">
            <a:xfrm>
              <a:off x="8229600" y="5162550"/>
              <a:ext cx="774700" cy="522288"/>
            </a:xfrm>
            <a:prstGeom prst="rect">
              <a:avLst/>
            </a:prstGeom>
            <a:noFill/>
            <a:ln w="9525">
              <a:noFill/>
              <a:miter lim="800000"/>
              <a:headEnd/>
              <a:tailEnd/>
            </a:ln>
          </p:spPr>
          <p:txBody>
            <a:bodyPr>
              <a:spAutoFit/>
            </a:bodyPr>
            <a:lstStyle/>
            <a:p>
              <a:pPr algn="ctr">
                <a:spcBef>
                  <a:spcPct val="50000"/>
                </a:spcBef>
                <a:defRPr/>
              </a:pPr>
              <a:r>
                <a:rPr kumimoji="0" lang="en-US" altLang="ja-JP" sz="2800" b="1" dirty="0">
                  <a:latin typeface="+mn-ea"/>
                  <a:ea typeface="+mn-ea"/>
                </a:rPr>
                <a:t>0D</a:t>
              </a:r>
            </a:p>
          </p:txBody>
        </p:sp>
        <p:sp>
          <p:nvSpPr>
            <p:cNvPr id="58" name="AutoShape 192"/>
            <p:cNvSpPr>
              <a:spLocks noChangeArrowheads="1"/>
            </p:cNvSpPr>
            <p:nvPr/>
          </p:nvSpPr>
          <p:spPr bwMode="auto">
            <a:xfrm>
              <a:off x="7737475" y="5627688"/>
              <a:ext cx="315913" cy="315912"/>
            </a:xfrm>
            <a:prstGeom prst="cube">
              <a:avLst>
                <a:gd name="adj" fmla="val 25000"/>
              </a:avLst>
            </a:prstGeom>
            <a:solidFill>
              <a:schemeClr val="accent6">
                <a:lumMod val="40000"/>
                <a:lumOff val="60000"/>
              </a:schemeClr>
            </a:solidFill>
            <a:ln w="9525">
              <a:solidFill>
                <a:schemeClr val="tx1"/>
              </a:solidFill>
              <a:miter lim="800000"/>
              <a:headEnd/>
              <a:tailEnd/>
            </a:ln>
          </p:spPr>
          <p:txBody>
            <a:bodyPr wrap="none" anchor="ctr"/>
            <a:lstStyle/>
            <a:p>
              <a:pPr>
                <a:defRPr/>
              </a:pPr>
              <a:endParaRPr kumimoji="0" lang="ja-JP" altLang="ja-JP">
                <a:latin typeface="Arial" charset="0"/>
                <a:ea typeface="ＭＳ Ｐゴシック" charset="-128"/>
              </a:endParaRPr>
            </a:p>
          </p:txBody>
        </p:sp>
        <p:cxnSp>
          <p:nvCxnSpPr>
            <p:cNvPr id="17456" name="直線コネクタ 64"/>
            <p:cNvCxnSpPr>
              <a:cxnSpLocks noChangeShapeType="1"/>
            </p:cNvCxnSpPr>
            <p:nvPr/>
          </p:nvCxnSpPr>
          <p:spPr bwMode="auto">
            <a:xfrm>
              <a:off x="7062788" y="1134395"/>
              <a:ext cx="1941034" cy="1588"/>
            </a:xfrm>
            <a:prstGeom prst="line">
              <a:avLst/>
            </a:prstGeom>
            <a:noFill/>
            <a:ln w="12700"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17457" name="直線コネクタ 72"/>
            <p:cNvCxnSpPr>
              <a:cxnSpLocks noChangeShapeType="1"/>
            </p:cNvCxnSpPr>
            <p:nvPr/>
          </p:nvCxnSpPr>
          <p:spPr bwMode="auto">
            <a:xfrm rot="5400000">
              <a:off x="4493086" y="3525439"/>
              <a:ext cx="5577684" cy="1588"/>
            </a:xfrm>
            <a:prstGeom prst="line">
              <a:avLst/>
            </a:prstGeom>
            <a:noFill/>
            <a:ln w="12700" algn="ctr">
              <a:solidFill>
                <a:schemeClr val="tx1"/>
              </a:solidFill>
              <a:prstDash val="dash"/>
              <a:round/>
              <a:headEnd/>
              <a:tailEnd/>
            </a:ln>
            <a:extLst>
              <a:ext uri="{909E8E84-426E-40DD-AFC4-6F175D3DCCD1}">
                <a14:hiddenFill xmlns:a14="http://schemas.microsoft.com/office/drawing/2010/main">
                  <a:noFill/>
                </a14:hiddenFill>
              </a:ext>
            </a:extLst>
          </p:spPr>
        </p:cxnSp>
      </p:grpSp>
      <p:sp>
        <p:nvSpPr>
          <p:cNvPr id="66" name="テキスト ボックス 65"/>
          <p:cNvSpPr txBox="1">
            <a:spLocks noChangeArrowheads="1"/>
          </p:cNvSpPr>
          <p:nvPr/>
        </p:nvSpPr>
        <p:spPr bwMode="auto">
          <a:xfrm>
            <a:off x="2116138" y="3733800"/>
            <a:ext cx="1998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800" dirty="0" smtClean="0">
                <a:solidFill>
                  <a:schemeClr val="tx1">
                    <a:lumMod val="50000"/>
                    <a:lumOff val="50000"/>
                  </a:schemeClr>
                </a:solidFill>
                <a:latin typeface="+mn-lt"/>
              </a:rPr>
              <a:t>[Owada04</a:t>
            </a:r>
            <a:r>
              <a:rPr lang="en-US" altLang="ja-JP" sz="2800" dirty="0">
                <a:solidFill>
                  <a:schemeClr val="tx1">
                    <a:lumMod val="50000"/>
                    <a:lumOff val="50000"/>
                  </a:schemeClr>
                </a:solidFill>
                <a:latin typeface="+mn-lt"/>
              </a:rPr>
              <a:t>]</a:t>
            </a:r>
            <a:endParaRPr lang="ja-JP" altLang="en-US" sz="2800" dirty="0">
              <a:solidFill>
                <a:schemeClr val="tx1">
                  <a:lumMod val="50000"/>
                  <a:lumOff val="50000"/>
                </a:schemeClr>
              </a:solidFill>
              <a:latin typeface="+mn-lt"/>
            </a:endParaRPr>
          </a:p>
        </p:txBody>
      </p:sp>
      <p:sp>
        <p:nvSpPr>
          <p:cNvPr id="68" name="テキスト ボックス 67"/>
          <p:cNvSpPr txBox="1">
            <a:spLocks noChangeArrowheads="1"/>
          </p:cNvSpPr>
          <p:nvPr/>
        </p:nvSpPr>
        <p:spPr bwMode="auto">
          <a:xfrm>
            <a:off x="2133600" y="3733800"/>
            <a:ext cx="1998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2800" dirty="0">
                <a:solidFill>
                  <a:srgbClr val="FF0000"/>
                </a:solidFill>
              </a:rPr>
              <a:t>[</a:t>
            </a:r>
            <a:r>
              <a:rPr lang="ja-JP" altLang="en-US" sz="2800" dirty="0">
                <a:solidFill>
                  <a:srgbClr val="FF0000"/>
                </a:solidFill>
              </a:rPr>
              <a:t>提案手法</a:t>
            </a:r>
            <a:r>
              <a:rPr lang="en-US" altLang="ja-JP" sz="2800" dirty="0">
                <a:solidFill>
                  <a:srgbClr val="FF0000"/>
                </a:solidFill>
              </a:rPr>
              <a:t>]</a:t>
            </a:r>
            <a:endParaRPr lang="ja-JP" altLang="en-US" sz="2800" dirty="0">
              <a:solidFill>
                <a:srgbClr val="FF0000"/>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Tree>
    <p:extLst>
      <p:ext uri="{BB962C8B-B14F-4D97-AF65-F5344CB8AC3E}">
        <p14:creationId xmlns:p14="http://schemas.microsoft.com/office/powerpoint/2010/main" val="678212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64"/>
                                        </p:tgtEl>
                                      </p:cBhvr>
                                    </p:animEffect>
                                    <p:set>
                                      <p:cBhvr>
                                        <p:cTn id="15" dur="1" fill="hold">
                                          <p:stCondLst>
                                            <p:cond delay="499"/>
                                          </p:stCondLst>
                                        </p:cTn>
                                        <p:tgtEl>
                                          <p:spTgt spid="6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6"/>
                                        </p:tgtEl>
                                      </p:cBhvr>
                                    </p:animEffect>
                                    <p:set>
                                      <p:cBhvr>
                                        <p:cTn id="18" dur="1" fill="hold">
                                          <p:stCondLst>
                                            <p:cond delay="499"/>
                                          </p:stCondLst>
                                        </p:cTn>
                                        <p:tgtEl>
                                          <p:spTgt spid="66"/>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500"/>
                                        <p:tgtEl>
                                          <p:spTgt spid="6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4" grpId="0" animBg="1"/>
      <p:bldP spid="64" grpId="1" animBg="1"/>
      <p:bldP spid="59" grpId="0" animBg="1"/>
      <p:bldP spid="66" grpId="0"/>
      <p:bldP spid="66" grpId="1"/>
      <p:bldP spid="6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p:cNvSpPr>
            <a:spLocks noGrp="1"/>
          </p:cNvSpPr>
          <p:nvPr>
            <p:ph type="title"/>
          </p:nvPr>
        </p:nvSpPr>
        <p:spPr/>
        <p:txBody>
          <a:bodyPr/>
          <a:lstStyle/>
          <a:p>
            <a:pPr eaLnBrk="1" hangingPunct="1"/>
            <a:r>
              <a:rPr lang="ja-JP" altLang="en-US" dirty="0" smtClean="0"/>
              <a:t>技術的新規性</a:t>
            </a:r>
          </a:p>
        </p:txBody>
      </p:sp>
      <p:sp>
        <p:nvSpPr>
          <p:cNvPr id="3" name="コンテンツ プレースホルダ 2"/>
          <p:cNvSpPr>
            <a:spLocks noGrp="1"/>
          </p:cNvSpPr>
          <p:nvPr>
            <p:ph idx="1"/>
          </p:nvPr>
        </p:nvSpPr>
        <p:spPr/>
        <p:txBody>
          <a:bodyPr>
            <a:normAutofit/>
          </a:bodyPr>
          <a:lstStyle/>
          <a:p>
            <a:pPr eaLnBrk="1" hangingPunct="1">
              <a:defRPr/>
            </a:pPr>
            <a:r>
              <a:rPr lang="ja-JP" altLang="en-US" dirty="0" smtClean="0"/>
              <a:t>ソリッドテクスチャ</a:t>
            </a:r>
            <a:r>
              <a:rPr lang="en-US" altLang="ja-JP" dirty="0" smtClean="0"/>
              <a:t/>
            </a:r>
            <a:br>
              <a:rPr lang="en-US" altLang="ja-JP" dirty="0" smtClean="0"/>
            </a:br>
            <a:r>
              <a:rPr lang="ja-JP" altLang="en-US" dirty="0" smtClean="0"/>
              <a:t>の分類</a:t>
            </a:r>
            <a:endParaRPr lang="en-US" altLang="ja-JP" dirty="0" smtClean="0"/>
          </a:p>
          <a:p>
            <a:pPr lvl="1">
              <a:defRPr/>
            </a:pPr>
            <a:endParaRPr lang="en-US" altLang="ja-JP" dirty="0" smtClean="0"/>
          </a:p>
          <a:p>
            <a:pPr lvl="1">
              <a:defRPr/>
            </a:pPr>
            <a:endParaRPr lang="en-US" altLang="ja-JP" dirty="0" smtClean="0"/>
          </a:p>
          <a:p>
            <a:pPr>
              <a:defRPr/>
            </a:pPr>
            <a:r>
              <a:rPr lang="ja-JP" altLang="en-US" dirty="0" smtClean="0"/>
              <a:t>テクスチャのタイプごとの</a:t>
            </a:r>
            <a:r>
              <a:rPr lang="en-US" altLang="ja-JP" dirty="0" smtClean="0"/>
              <a:t/>
            </a:r>
            <a:br>
              <a:rPr lang="en-US" altLang="ja-JP" dirty="0" smtClean="0"/>
            </a:br>
            <a:r>
              <a:rPr lang="ja-JP" altLang="en-US" dirty="0" smtClean="0"/>
              <a:t>モデリング</a:t>
            </a:r>
            <a:r>
              <a:rPr lang="en-US" altLang="ja-JP" dirty="0" smtClean="0"/>
              <a:t>UI</a:t>
            </a:r>
          </a:p>
          <a:p>
            <a:pPr lvl="1">
              <a:defRPr/>
            </a:pPr>
            <a:endParaRPr lang="en-US" altLang="ja-JP" dirty="0" smtClean="0"/>
          </a:p>
          <a:p>
            <a:pPr lvl="1">
              <a:defRPr/>
            </a:pPr>
            <a:endParaRPr lang="en-US" altLang="ja-JP" dirty="0" smtClean="0"/>
          </a:p>
        </p:txBody>
      </p:sp>
      <p:pic>
        <p:nvPicPr>
          <p:cNvPr id="1027" name="Picture 3" descr="C:\Documents and Settings\kenshi\My Documents\master-thesis\presentation\図2.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8412" y="1572375"/>
            <a:ext cx="3518084" cy="2144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3481" y="4448375"/>
            <a:ext cx="5523015" cy="1644921"/>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sp>
        <p:nvSpPr>
          <p:cNvPr id="7" name="正方形/長方形 6"/>
          <p:cNvSpPr/>
          <p:nvPr/>
        </p:nvSpPr>
        <p:spPr>
          <a:xfrm>
            <a:off x="251520" y="1238968"/>
            <a:ext cx="8892480" cy="253878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259632" y="4838787"/>
            <a:ext cx="8640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デモ</a:t>
            </a:r>
            <a:endParaRPr kumimoji="1" lang="ja-JP" altLang="en-US" sz="2000" dirty="0"/>
          </a:p>
        </p:txBody>
      </p:sp>
    </p:spTree>
    <p:extLst>
      <p:ext uri="{BB962C8B-B14F-4D97-AF65-F5344CB8AC3E}">
        <p14:creationId xmlns:p14="http://schemas.microsoft.com/office/powerpoint/2010/main" val="147973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bwMode="auto">
          <a:xfrm>
            <a:off x="4724400" y="1339552"/>
            <a:ext cx="4267200" cy="5257800"/>
          </a:xfrm>
          <a:prstGeom prst="rect">
            <a:avLst/>
          </a:prstGeom>
          <a:solidFill>
            <a:schemeClr val="bg1">
              <a:lumMod val="95000"/>
            </a:schemeClr>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charset="0"/>
            </a:endParaRPr>
          </a:p>
        </p:txBody>
      </p:sp>
      <p:sp>
        <p:nvSpPr>
          <p:cNvPr id="17" name="正方形/長方形 16"/>
          <p:cNvSpPr/>
          <p:nvPr/>
        </p:nvSpPr>
        <p:spPr bwMode="auto">
          <a:xfrm>
            <a:off x="152400" y="1339552"/>
            <a:ext cx="4267200" cy="5257800"/>
          </a:xfrm>
          <a:prstGeom prst="rect">
            <a:avLst/>
          </a:prstGeom>
          <a:solidFill>
            <a:schemeClr val="bg1">
              <a:lumMod val="95000"/>
            </a:schemeClr>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charset="0"/>
            </a:endParaRPr>
          </a:p>
        </p:txBody>
      </p:sp>
      <p:sp>
        <p:nvSpPr>
          <p:cNvPr id="14" name="コンテンツ プレースホルダ 13"/>
          <p:cNvSpPr>
            <a:spLocks noGrp="1"/>
          </p:cNvSpPr>
          <p:nvPr>
            <p:ph sz="half" idx="1"/>
          </p:nvPr>
        </p:nvSpPr>
        <p:spPr>
          <a:xfrm>
            <a:off x="152400" y="457200"/>
            <a:ext cx="4130675" cy="990600"/>
          </a:xfrm>
          <a:noFill/>
          <a:ln w="19050">
            <a:noFill/>
          </a:ln>
        </p:spPr>
        <p:txBody>
          <a:bodyPr/>
          <a:lstStyle/>
          <a:p>
            <a:pPr>
              <a:buNone/>
            </a:pPr>
            <a:r>
              <a:rPr kumimoji="1" lang="ja-JP" altLang="en-US" sz="4000" dirty="0" smtClean="0"/>
              <a:t>キウイ</a:t>
            </a:r>
            <a:endParaRPr kumimoji="1" lang="ja-JP" altLang="en-US" sz="4000" dirty="0"/>
          </a:p>
        </p:txBody>
      </p:sp>
      <p:sp>
        <p:nvSpPr>
          <p:cNvPr id="15" name="コンテンツ プレースホルダ 14"/>
          <p:cNvSpPr>
            <a:spLocks noGrp="1"/>
          </p:cNvSpPr>
          <p:nvPr>
            <p:ph sz="half" idx="2"/>
          </p:nvPr>
        </p:nvSpPr>
        <p:spPr>
          <a:xfrm>
            <a:off x="4724400" y="457200"/>
            <a:ext cx="4132263" cy="990600"/>
          </a:xfrm>
          <a:noFill/>
          <a:ln w="19050">
            <a:noFill/>
          </a:ln>
        </p:spPr>
        <p:txBody>
          <a:bodyPr>
            <a:normAutofit/>
          </a:bodyPr>
          <a:lstStyle/>
          <a:p>
            <a:pPr>
              <a:buNone/>
            </a:pPr>
            <a:r>
              <a:rPr kumimoji="1" lang="ja-JP" altLang="en-US" sz="4000" dirty="0" smtClean="0"/>
              <a:t>ニンジン</a:t>
            </a:r>
            <a:endParaRPr kumimoji="1" lang="ja-JP" altLang="en-US" sz="4000" dirty="0"/>
          </a:p>
        </p:txBody>
      </p:sp>
      <p:pic>
        <p:nvPicPr>
          <p:cNvPr id="7" name="Picture 30"/>
          <p:cNvPicPr>
            <a:picLocks noChangeAspect="1" noChangeArrowheads="1"/>
          </p:cNvPicPr>
          <p:nvPr/>
        </p:nvPicPr>
        <p:blipFill>
          <a:blip r:embed="rId3"/>
          <a:srcRect/>
          <a:stretch>
            <a:fillRect/>
          </a:stretch>
        </p:blipFill>
        <p:spPr bwMode="auto">
          <a:xfrm>
            <a:off x="7315200" y="2634952"/>
            <a:ext cx="1332821" cy="1358058"/>
          </a:xfrm>
          <a:prstGeom prst="rect">
            <a:avLst/>
          </a:prstGeom>
          <a:noFill/>
          <a:ln w="38100">
            <a:solidFill>
              <a:srgbClr val="000000"/>
            </a:solidFill>
            <a:miter lim="800000"/>
            <a:headEnd/>
            <a:tailEnd/>
          </a:ln>
        </p:spPr>
      </p:pic>
      <p:pic>
        <p:nvPicPr>
          <p:cNvPr id="8" name="Picture 4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547120" y="3625552"/>
            <a:ext cx="1463280" cy="1488645"/>
          </a:xfrm>
          <a:prstGeom prst="rect">
            <a:avLst/>
          </a:prstGeom>
          <a:noFill/>
          <a:ln w="9525">
            <a:noFill/>
            <a:miter lim="800000"/>
            <a:headEnd/>
            <a:tailEnd/>
          </a:ln>
        </p:spPr>
      </p:pic>
      <p:pic>
        <p:nvPicPr>
          <p:cNvPr id="9" name="Picture 47"/>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525788" y="4546481"/>
            <a:ext cx="2150045" cy="1822271"/>
          </a:xfrm>
          <a:prstGeom prst="rect">
            <a:avLst/>
          </a:prstGeom>
          <a:noFill/>
          <a:ln w="9525">
            <a:noFill/>
            <a:miter lim="800000"/>
            <a:headEnd/>
            <a:tailEnd/>
          </a:ln>
        </p:spPr>
      </p:pic>
      <p:pic>
        <p:nvPicPr>
          <p:cNvPr id="10" name="Picture 48"/>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4763022" y="1949152"/>
            <a:ext cx="2399778" cy="1623264"/>
          </a:xfrm>
          <a:prstGeom prst="rect">
            <a:avLst/>
          </a:prstGeom>
          <a:noFill/>
          <a:ln w="9525">
            <a:noFill/>
            <a:miter lim="800000"/>
            <a:headEnd/>
            <a:tailEnd/>
          </a:ln>
        </p:spPr>
      </p:pic>
      <p:pic>
        <p:nvPicPr>
          <p:cNvPr id="43010" name="Picture 26"/>
          <p:cNvPicPr>
            <a:picLocks noChangeAspect="1" noChangeArrowheads="1"/>
          </p:cNvPicPr>
          <p:nvPr/>
        </p:nvPicPr>
        <p:blipFill>
          <a:blip r:embed="rId7"/>
          <a:srcRect/>
          <a:stretch>
            <a:fillRect/>
          </a:stretch>
        </p:blipFill>
        <p:spPr bwMode="auto">
          <a:xfrm>
            <a:off x="2743200" y="4844752"/>
            <a:ext cx="1371600" cy="1371600"/>
          </a:xfrm>
          <a:prstGeom prst="rect">
            <a:avLst/>
          </a:prstGeom>
          <a:noFill/>
          <a:ln w="38100">
            <a:solidFill>
              <a:srgbClr val="000000"/>
            </a:solidFill>
            <a:miter lim="800000"/>
            <a:headEnd/>
            <a:tailEnd/>
          </a:ln>
        </p:spPr>
      </p:pic>
      <p:pic>
        <p:nvPicPr>
          <p:cNvPr id="43011" name="Picture 4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356164" y="1746512"/>
            <a:ext cx="1987236" cy="2586776"/>
          </a:xfrm>
          <a:prstGeom prst="rect">
            <a:avLst/>
          </a:prstGeom>
          <a:noFill/>
          <a:ln w="9525">
            <a:noFill/>
            <a:miter lim="800000"/>
            <a:headEnd/>
            <a:tailEnd/>
          </a:ln>
        </p:spPr>
      </p:pic>
      <p:pic>
        <p:nvPicPr>
          <p:cNvPr id="43012" name="Picture 43"/>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387260" y="1746512"/>
            <a:ext cx="2023164" cy="2586775"/>
          </a:xfrm>
          <a:prstGeom prst="rect">
            <a:avLst/>
          </a:prstGeom>
          <a:noFill/>
          <a:ln w="9525">
            <a:noFill/>
            <a:miter lim="800000"/>
            <a:headEnd/>
            <a:tailEnd/>
          </a:ln>
        </p:spPr>
      </p:pic>
      <p:pic>
        <p:nvPicPr>
          <p:cNvPr id="43013" name="Picture 44"/>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678575" y="4843188"/>
            <a:ext cx="1577441" cy="1504463"/>
          </a:xfrm>
          <a:prstGeom prst="rect">
            <a:avLst/>
          </a:prstGeom>
          <a:noFill/>
          <a:ln w="9525">
            <a:noFill/>
            <a:miter lim="800000"/>
            <a:headEnd/>
            <a:tailEnd/>
          </a:ln>
        </p:spPr>
      </p:pic>
    </p:spTree>
    <p:extLst>
      <p:ext uri="{BB962C8B-B14F-4D97-AF65-F5344CB8AC3E}">
        <p14:creationId xmlns:p14="http://schemas.microsoft.com/office/powerpoint/2010/main" val="1435028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アウトライン</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a:t>（１章・２章）背景・関連研究</a:t>
            </a:r>
            <a:endParaRPr lang="en-US" altLang="ja-JP" dirty="0"/>
          </a:p>
          <a:p>
            <a:pPr marL="1771650" lvl="3" indent="-514350"/>
            <a:endParaRPr lang="en-US" altLang="ja-JP" dirty="0"/>
          </a:p>
          <a:p>
            <a:r>
              <a:rPr lang="ja-JP" altLang="en-US" dirty="0"/>
              <a:t>（３章）方向場モデリングのための</a:t>
            </a:r>
            <a:r>
              <a:rPr lang="en-US" altLang="ja-JP" dirty="0"/>
              <a:t>UI</a:t>
            </a:r>
            <a:r>
              <a:rPr lang="ja-JP" altLang="en-US" dirty="0"/>
              <a:t>とその応用</a:t>
            </a:r>
            <a:endParaRPr lang="en-US" altLang="ja-JP" dirty="0"/>
          </a:p>
          <a:p>
            <a:pPr marL="1257300" lvl="3" indent="0" algn="r">
              <a:buNone/>
            </a:pPr>
            <a:r>
              <a:rPr lang="en-US" altLang="ja-JP" dirty="0">
                <a:solidFill>
                  <a:schemeClr val="tx2"/>
                </a:solidFill>
              </a:rPr>
              <a:t>[Smart Graphics 2007, J. Physiol. Sci. 2008, Pacific Graphics 2009]</a:t>
            </a:r>
          </a:p>
          <a:p>
            <a:r>
              <a:rPr lang="ja-JP" altLang="en-US" dirty="0"/>
              <a:t>（４章） 異方性ソリッドテクスチャによる繰返しのある微細構造の表現</a:t>
            </a:r>
            <a:endParaRPr lang="en-US" altLang="ja-JP" dirty="0"/>
          </a:p>
          <a:p>
            <a:pPr marL="1257300" lvl="3" indent="0" algn="r">
              <a:buNone/>
            </a:pPr>
            <a:r>
              <a:rPr lang="en-US" altLang="ja-JP" dirty="0">
                <a:solidFill>
                  <a:schemeClr val="tx2"/>
                </a:solidFill>
              </a:rPr>
              <a:t>[SIGGRAPH 2008]</a:t>
            </a:r>
          </a:p>
          <a:p>
            <a:r>
              <a:rPr lang="ja-JP" altLang="en-US" dirty="0"/>
              <a:t>（５章）色付きサーフェスによる滑らかな三次元色分布の表現</a:t>
            </a:r>
            <a:endParaRPr lang="en-US" altLang="ja-JP" dirty="0"/>
          </a:p>
          <a:p>
            <a:pPr marL="1257300" lvl="3" indent="0" algn="r">
              <a:buNone/>
            </a:pPr>
            <a:r>
              <a:rPr lang="en-US" altLang="ja-JP" dirty="0">
                <a:solidFill>
                  <a:schemeClr val="tx2"/>
                </a:solidFill>
              </a:rPr>
              <a:t>[SIGGRAPH Asia 2010]</a:t>
            </a:r>
          </a:p>
          <a:p>
            <a:r>
              <a:rPr lang="ja-JP" altLang="en-US" dirty="0"/>
              <a:t>（６章）結論・将来課題</a:t>
            </a:r>
            <a:endParaRPr lang="ja-JP" altLang="en-US" dirty="0"/>
          </a:p>
        </p:txBody>
      </p:sp>
      <p:sp>
        <p:nvSpPr>
          <p:cNvPr id="5" name="正方形/長方形 4"/>
          <p:cNvSpPr/>
          <p:nvPr/>
        </p:nvSpPr>
        <p:spPr>
          <a:xfrm>
            <a:off x="323528" y="2276873"/>
            <a:ext cx="8496944" cy="432048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spTree>
    <p:extLst>
      <p:ext uri="{BB962C8B-B14F-4D97-AF65-F5344CB8AC3E}">
        <p14:creationId xmlns:p14="http://schemas.microsoft.com/office/powerpoint/2010/main" val="3403546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bwMode="auto">
          <a:xfrm>
            <a:off x="152400" y="1340768"/>
            <a:ext cx="8839200" cy="5257800"/>
          </a:xfrm>
          <a:prstGeom prst="rect">
            <a:avLst/>
          </a:prstGeom>
          <a:solidFill>
            <a:schemeClr val="bg1">
              <a:lumMod val="95000"/>
            </a:schemeClr>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charset="0"/>
            </a:endParaRPr>
          </a:p>
        </p:txBody>
      </p:sp>
      <p:pic>
        <p:nvPicPr>
          <p:cNvPr id="44034" name="Picture 13"/>
          <p:cNvPicPr>
            <a:picLocks noChangeAspect="1" noChangeArrowheads="1"/>
          </p:cNvPicPr>
          <p:nvPr/>
        </p:nvPicPr>
        <p:blipFill>
          <a:blip r:embed="rId3"/>
          <a:srcRect/>
          <a:stretch>
            <a:fillRect/>
          </a:stretch>
        </p:blipFill>
        <p:spPr bwMode="auto">
          <a:xfrm>
            <a:off x="7086600" y="2864768"/>
            <a:ext cx="1371600" cy="1401989"/>
          </a:xfrm>
          <a:prstGeom prst="rect">
            <a:avLst/>
          </a:prstGeom>
          <a:noFill/>
          <a:ln w="38100">
            <a:solidFill>
              <a:srgbClr val="000000"/>
            </a:solidFill>
            <a:miter lim="800000"/>
            <a:headEnd/>
            <a:tailEnd/>
          </a:ln>
        </p:spPr>
      </p:pic>
      <p:pic>
        <p:nvPicPr>
          <p:cNvPr id="44035" name="Picture 14"/>
          <p:cNvPicPr>
            <a:picLocks noChangeAspect="1" noChangeArrowheads="1"/>
          </p:cNvPicPr>
          <p:nvPr/>
        </p:nvPicPr>
        <p:blipFill>
          <a:blip r:embed="rId4"/>
          <a:srcRect/>
          <a:stretch>
            <a:fillRect/>
          </a:stretch>
        </p:blipFill>
        <p:spPr bwMode="auto">
          <a:xfrm>
            <a:off x="7086600" y="4693568"/>
            <a:ext cx="1371600" cy="1397937"/>
          </a:xfrm>
          <a:prstGeom prst="rect">
            <a:avLst/>
          </a:prstGeom>
          <a:noFill/>
          <a:ln w="38100">
            <a:solidFill>
              <a:srgbClr val="000000"/>
            </a:solidFill>
            <a:miter lim="800000"/>
            <a:headEnd/>
            <a:tailEnd/>
          </a:ln>
        </p:spPr>
      </p:pic>
      <p:pic>
        <p:nvPicPr>
          <p:cNvPr id="44036" name="Picture 50"/>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504973" y="1448718"/>
            <a:ext cx="3200628" cy="4954498"/>
          </a:xfrm>
          <a:prstGeom prst="rect">
            <a:avLst/>
          </a:prstGeom>
          <a:noFill/>
          <a:ln w="9525">
            <a:noFill/>
            <a:miter lim="800000"/>
            <a:headEnd/>
            <a:tailEnd/>
          </a:ln>
        </p:spPr>
      </p:pic>
      <p:pic>
        <p:nvPicPr>
          <p:cNvPr id="44037" name="Picture 51"/>
          <p:cNvPicPr>
            <a:picLocks noChangeAspect="1" noChangeArrowheads="1"/>
          </p:cNvPicPr>
          <p:nvPr/>
        </p:nvPicPr>
        <p:blipFill>
          <a:blip r:embed="rId6">
            <a:clrChange>
              <a:clrFrom>
                <a:srgbClr val="FFFFFF"/>
              </a:clrFrom>
              <a:clrTo>
                <a:srgbClr val="FFFFFF">
                  <a:alpha val="0"/>
                </a:srgbClr>
              </a:clrTo>
            </a:clrChange>
          </a:blip>
          <a:srcRect t="1405" b="983"/>
          <a:stretch>
            <a:fillRect/>
          </a:stretch>
        </p:blipFill>
        <p:spPr bwMode="auto">
          <a:xfrm>
            <a:off x="228600" y="1448718"/>
            <a:ext cx="3415236" cy="4954498"/>
          </a:xfrm>
          <a:prstGeom prst="rect">
            <a:avLst/>
          </a:prstGeom>
          <a:noFill/>
          <a:ln w="9525">
            <a:noFill/>
            <a:miter lim="800000"/>
            <a:headEnd/>
            <a:tailEnd/>
          </a:ln>
        </p:spPr>
      </p:pic>
      <p:sp>
        <p:nvSpPr>
          <p:cNvPr id="44038" name="テキスト ボックス 5"/>
          <p:cNvSpPr txBox="1">
            <a:spLocks noChangeArrowheads="1"/>
          </p:cNvSpPr>
          <p:nvPr/>
        </p:nvSpPr>
        <p:spPr bwMode="auto">
          <a:xfrm>
            <a:off x="6400800" y="6065168"/>
            <a:ext cx="2590800" cy="523220"/>
          </a:xfrm>
          <a:prstGeom prst="rect">
            <a:avLst/>
          </a:prstGeom>
          <a:noFill/>
          <a:ln w="9525">
            <a:noFill/>
            <a:miter lim="800000"/>
            <a:headEnd/>
            <a:tailEnd/>
          </a:ln>
        </p:spPr>
        <p:txBody>
          <a:bodyPr wrap="square">
            <a:spAutoFit/>
          </a:bodyPr>
          <a:lstStyle/>
          <a:p>
            <a:pPr algn="ctr"/>
            <a:r>
              <a:rPr lang="en-US" altLang="ja-JP" sz="2800" dirty="0">
                <a:ea typeface="ＭＳ Ｐゴシック" charset="-128"/>
              </a:rPr>
              <a:t>d</a:t>
            </a:r>
            <a:r>
              <a:rPr kumimoji="1" lang="en-US" altLang="ja-JP" sz="2800" dirty="0" smtClean="0">
                <a:ea typeface="ＭＳ Ｐゴシック" charset="-128"/>
              </a:rPr>
              <a:t>isplacement</a:t>
            </a:r>
            <a:endParaRPr kumimoji="1" lang="ja-JP" altLang="en-US" sz="2800" dirty="0">
              <a:ea typeface="ＭＳ Ｐゴシック" charset="-128"/>
            </a:endParaRPr>
          </a:p>
        </p:txBody>
      </p:sp>
      <p:sp>
        <p:nvSpPr>
          <p:cNvPr id="7" name="タイトル 6"/>
          <p:cNvSpPr>
            <a:spLocks noGrp="1"/>
          </p:cNvSpPr>
          <p:nvPr>
            <p:ph type="title"/>
          </p:nvPr>
        </p:nvSpPr>
        <p:spPr/>
        <p:txBody>
          <a:bodyPr/>
          <a:lstStyle/>
          <a:p>
            <a:r>
              <a:rPr lang="ja-JP" altLang="en-US" dirty="0">
                <a:ea typeface="ＭＳ Ｐゴシック" charset="-128"/>
              </a:rPr>
              <a:t>樹木</a:t>
            </a:r>
            <a:endParaRPr kumimoji="1" lang="ja-JP" altLang="en-US" dirty="0" smtClean="0">
              <a:ea typeface="ＭＳ Ｐゴシック" charset="-128"/>
            </a:endParaRPr>
          </a:p>
        </p:txBody>
      </p:sp>
    </p:spTree>
    <p:extLst>
      <p:ext uri="{BB962C8B-B14F-4D97-AF65-F5344CB8AC3E}">
        <p14:creationId xmlns:p14="http://schemas.microsoft.com/office/powerpoint/2010/main" val="2728269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bwMode="auto">
          <a:xfrm>
            <a:off x="152400" y="1340768"/>
            <a:ext cx="8839200" cy="5257800"/>
          </a:xfrm>
          <a:prstGeom prst="rect">
            <a:avLst/>
          </a:prstGeom>
          <a:solidFill>
            <a:schemeClr val="bg1">
              <a:lumMod val="95000"/>
            </a:schemeClr>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charset="0"/>
            </a:endParaRPr>
          </a:p>
        </p:txBody>
      </p:sp>
      <p:pic>
        <p:nvPicPr>
          <p:cNvPr id="45058" name="Picture 3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57200" y="1509043"/>
            <a:ext cx="3771139" cy="3298903"/>
          </a:xfrm>
          <a:prstGeom prst="rect">
            <a:avLst/>
          </a:prstGeom>
          <a:noFill/>
          <a:ln w="9525">
            <a:noFill/>
            <a:miter lim="800000"/>
            <a:headEnd/>
            <a:tailEnd/>
          </a:ln>
        </p:spPr>
      </p:pic>
      <p:pic>
        <p:nvPicPr>
          <p:cNvPr id="45059" name="Picture 3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flipH="1">
            <a:off x="2971800" y="3362897"/>
            <a:ext cx="2768998" cy="3083271"/>
          </a:xfrm>
          <a:prstGeom prst="rect">
            <a:avLst/>
          </a:prstGeom>
          <a:noFill/>
          <a:ln w="9525">
            <a:noFill/>
            <a:miter lim="800000"/>
            <a:headEnd/>
            <a:tailEnd/>
          </a:ln>
        </p:spPr>
      </p:pic>
      <p:pic>
        <p:nvPicPr>
          <p:cNvPr id="45060" name="Picture 35"/>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194373" y="4086865"/>
            <a:ext cx="2513065" cy="2359303"/>
          </a:xfrm>
          <a:prstGeom prst="rect">
            <a:avLst/>
          </a:prstGeom>
          <a:noFill/>
          <a:ln w="9525">
            <a:noFill/>
            <a:miter lim="800000"/>
            <a:headEnd/>
            <a:tailEnd/>
          </a:ln>
        </p:spPr>
      </p:pic>
      <p:pic>
        <p:nvPicPr>
          <p:cNvPr id="45061" name="Picture 36"/>
          <p:cNvPicPr>
            <a:picLocks noChangeAspect="1" noChangeArrowheads="1"/>
          </p:cNvPicPr>
          <p:nvPr/>
        </p:nvPicPr>
        <p:blipFill>
          <a:blip r:embed="rId5"/>
          <a:srcRect/>
          <a:stretch>
            <a:fillRect/>
          </a:stretch>
        </p:blipFill>
        <p:spPr bwMode="auto">
          <a:xfrm>
            <a:off x="5257800" y="1538214"/>
            <a:ext cx="1371600" cy="1382854"/>
          </a:xfrm>
          <a:prstGeom prst="rect">
            <a:avLst/>
          </a:prstGeom>
          <a:noFill/>
          <a:ln w="38100">
            <a:solidFill>
              <a:srgbClr val="000000"/>
            </a:solidFill>
            <a:miter lim="800000"/>
            <a:headEnd/>
            <a:tailEnd/>
          </a:ln>
        </p:spPr>
      </p:pic>
      <p:pic>
        <p:nvPicPr>
          <p:cNvPr id="45062" name="Picture 37"/>
          <p:cNvPicPr>
            <a:picLocks noChangeAspect="1" noChangeArrowheads="1"/>
          </p:cNvPicPr>
          <p:nvPr/>
        </p:nvPicPr>
        <p:blipFill>
          <a:blip r:embed="rId6"/>
          <a:srcRect/>
          <a:stretch>
            <a:fillRect/>
          </a:stretch>
        </p:blipFill>
        <p:spPr bwMode="auto">
          <a:xfrm>
            <a:off x="7172325" y="1558114"/>
            <a:ext cx="1371600" cy="1382854"/>
          </a:xfrm>
          <a:prstGeom prst="rect">
            <a:avLst/>
          </a:prstGeom>
          <a:noFill/>
          <a:ln w="38100">
            <a:solidFill>
              <a:srgbClr val="000000"/>
            </a:solidFill>
            <a:miter lim="800000"/>
            <a:headEnd/>
            <a:tailEnd/>
          </a:ln>
        </p:spPr>
      </p:pic>
      <p:sp>
        <p:nvSpPr>
          <p:cNvPr id="11" name="タイトル 10"/>
          <p:cNvSpPr>
            <a:spLocks noGrp="1"/>
          </p:cNvSpPr>
          <p:nvPr>
            <p:ph type="title"/>
          </p:nvPr>
        </p:nvSpPr>
        <p:spPr/>
        <p:txBody>
          <a:bodyPr/>
          <a:lstStyle/>
          <a:p>
            <a:r>
              <a:rPr kumimoji="1" lang="ja-JP" altLang="en-US" dirty="0" smtClean="0"/>
              <a:t>スイカ</a:t>
            </a:r>
            <a:endParaRPr kumimoji="1" lang="ja-JP" altLang="en-US" dirty="0"/>
          </a:p>
        </p:txBody>
      </p:sp>
      <p:sp>
        <p:nvSpPr>
          <p:cNvPr id="13" name="テキスト ボックス 12"/>
          <p:cNvSpPr txBox="1"/>
          <p:nvPr/>
        </p:nvSpPr>
        <p:spPr>
          <a:xfrm>
            <a:off x="7239000" y="2874158"/>
            <a:ext cx="1219200" cy="523220"/>
          </a:xfrm>
          <a:prstGeom prst="rect">
            <a:avLst/>
          </a:prstGeom>
          <a:noFill/>
        </p:spPr>
        <p:txBody>
          <a:bodyPr wrap="square" rtlCol="0">
            <a:spAutoFit/>
          </a:bodyPr>
          <a:lstStyle/>
          <a:p>
            <a:pPr algn="ctr"/>
            <a:r>
              <a:rPr kumimoji="1" lang="ja-JP" altLang="en-US" sz="2800" dirty="0" smtClean="0"/>
              <a:t>種</a:t>
            </a:r>
          </a:p>
        </p:txBody>
      </p:sp>
      <p:sp>
        <p:nvSpPr>
          <p:cNvPr id="14" name="テキスト ボックス 13"/>
          <p:cNvSpPr txBox="1"/>
          <p:nvPr/>
        </p:nvSpPr>
        <p:spPr>
          <a:xfrm>
            <a:off x="5334000" y="2874948"/>
            <a:ext cx="1219200" cy="523220"/>
          </a:xfrm>
          <a:prstGeom prst="rect">
            <a:avLst/>
          </a:prstGeom>
          <a:noFill/>
        </p:spPr>
        <p:txBody>
          <a:bodyPr wrap="square" rtlCol="0">
            <a:spAutoFit/>
          </a:bodyPr>
          <a:lstStyle/>
          <a:p>
            <a:pPr algn="ctr"/>
            <a:r>
              <a:rPr kumimoji="1" lang="ja-JP" altLang="en-US" sz="2800" dirty="0" smtClean="0"/>
              <a:t>果肉</a:t>
            </a:r>
          </a:p>
        </p:txBody>
      </p:sp>
    </p:spTree>
    <p:extLst>
      <p:ext uri="{BB962C8B-B14F-4D97-AF65-F5344CB8AC3E}">
        <p14:creationId xmlns:p14="http://schemas.microsoft.com/office/powerpoint/2010/main" val="316398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bwMode="auto">
          <a:xfrm>
            <a:off x="4876800" y="1339552"/>
            <a:ext cx="4114800" cy="5257800"/>
          </a:xfrm>
          <a:prstGeom prst="rect">
            <a:avLst/>
          </a:prstGeom>
          <a:solidFill>
            <a:schemeClr val="bg1">
              <a:lumMod val="95000"/>
            </a:schemeClr>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charset="0"/>
            </a:endParaRPr>
          </a:p>
        </p:txBody>
      </p:sp>
      <p:sp>
        <p:nvSpPr>
          <p:cNvPr id="10" name="正方形/長方形 9"/>
          <p:cNvSpPr/>
          <p:nvPr/>
        </p:nvSpPr>
        <p:spPr bwMode="auto">
          <a:xfrm>
            <a:off x="152400" y="1339552"/>
            <a:ext cx="4572000" cy="5257800"/>
          </a:xfrm>
          <a:prstGeom prst="rect">
            <a:avLst/>
          </a:prstGeom>
          <a:solidFill>
            <a:schemeClr val="bg1">
              <a:lumMod val="95000"/>
            </a:schemeClr>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charset="0"/>
            </a:endParaRPr>
          </a:p>
        </p:txBody>
      </p:sp>
      <p:pic>
        <p:nvPicPr>
          <p:cNvPr id="46082" name="Picture 45"/>
          <p:cNvPicPr>
            <a:picLocks noChangeAspect="1" noChangeArrowheads="1"/>
          </p:cNvPicPr>
          <p:nvPr/>
        </p:nvPicPr>
        <p:blipFill>
          <a:blip r:embed="rId3"/>
          <a:srcRect/>
          <a:stretch>
            <a:fillRect/>
          </a:stretch>
        </p:blipFill>
        <p:spPr bwMode="auto">
          <a:xfrm>
            <a:off x="3200400" y="4667789"/>
            <a:ext cx="1371600" cy="1396163"/>
          </a:xfrm>
          <a:prstGeom prst="rect">
            <a:avLst/>
          </a:prstGeom>
          <a:noFill/>
          <a:ln w="38100">
            <a:solidFill>
              <a:srgbClr val="000000"/>
            </a:solidFill>
            <a:miter lim="800000"/>
            <a:headEnd/>
            <a:tailEnd/>
          </a:ln>
        </p:spPr>
      </p:pic>
      <p:pic>
        <p:nvPicPr>
          <p:cNvPr id="46083" name="Picture 7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020501" y="4311352"/>
            <a:ext cx="2294699" cy="1624207"/>
          </a:xfrm>
          <a:prstGeom prst="rect">
            <a:avLst/>
          </a:prstGeom>
          <a:noFill/>
          <a:ln w="9525">
            <a:noFill/>
            <a:miter lim="800000"/>
            <a:headEnd/>
            <a:tailEnd/>
          </a:ln>
        </p:spPr>
      </p:pic>
      <p:pic>
        <p:nvPicPr>
          <p:cNvPr id="46084" name="Picture 72"/>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095767" y="1488546"/>
            <a:ext cx="3687703" cy="2670406"/>
          </a:xfrm>
          <a:prstGeom prst="rect">
            <a:avLst/>
          </a:prstGeom>
          <a:noFill/>
          <a:ln w="9525">
            <a:noFill/>
            <a:miter lim="800000"/>
            <a:headEnd/>
            <a:tailEnd/>
          </a:ln>
        </p:spPr>
      </p:pic>
      <p:pic>
        <p:nvPicPr>
          <p:cNvPr id="46085" name="Picture 52"/>
          <p:cNvPicPr>
            <a:picLocks noChangeAspect="1" noChangeArrowheads="1"/>
          </p:cNvPicPr>
          <p:nvPr/>
        </p:nvPicPr>
        <p:blipFill>
          <a:blip r:embed="rId6"/>
          <a:srcRect/>
          <a:stretch>
            <a:fillRect/>
          </a:stretch>
        </p:blipFill>
        <p:spPr bwMode="auto">
          <a:xfrm>
            <a:off x="7391400" y="4748082"/>
            <a:ext cx="1392070" cy="1392070"/>
          </a:xfrm>
          <a:prstGeom prst="rect">
            <a:avLst/>
          </a:prstGeom>
          <a:noFill/>
          <a:ln w="38100">
            <a:solidFill>
              <a:srgbClr val="000000"/>
            </a:solidFill>
            <a:miter lim="800000"/>
            <a:headEnd/>
            <a:tailEnd/>
          </a:ln>
        </p:spPr>
      </p:pic>
      <p:pic>
        <p:nvPicPr>
          <p:cNvPr id="46086" name="Picture 81"/>
          <p:cNvPicPr>
            <a:picLocks noChangeAspect="1" noChangeArrowheads="1"/>
          </p:cNvPicPr>
          <p:nvPr/>
        </p:nvPicPr>
        <p:blipFill>
          <a:blip r:embed="rId7"/>
          <a:srcRect/>
          <a:stretch>
            <a:fillRect/>
          </a:stretch>
        </p:blipFill>
        <p:spPr bwMode="auto">
          <a:xfrm>
            <a:off x="3200400" y="2482552"/>
            <a:ext cx="1367504" cy="1408447"/>
          </a:xfrm>
          <a:prstGeom prst="rect">
            <a:avLst/>
          </a:prstGeom>
          <a:noFill/>
          <a:ln w="38100">
            <a:solidFill>
              <a:srgbClr val="000000"/>
            </a:solidFill>
            <a:miter lim="800000"/>
            <a:headEnd/>
            <a:tailEnd/>
          </a:ln>
        </p:spPr>
      </p:pic>
      <p:pic>
        <p:nvPicPr>
          <p:cNvPr id="46087" name="Picture 82"/>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28600" y="4158952"/>
            <a:ext cx="2962541" cy="2438400"/>
          </a:xfrm>
          <a:prstGeom prst="rect">
            <a:avLst/>
          </a:prstGeom>
          <a:noFill/>
          <a:ln w="9525">
            <a:noFill/>
            <a:miter lim="800000"/>
            <a:headEnd/>
            <a:tailEnd/>
          </a:ln>
        </p:spPr>
      </p:pic>
      <p:pic>
        <p:nvPicPr>
          <p:cNvPr id="46088" name="Picture 83"/>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07814" y="1431625"/>
            <a:ext cx="2985330" cy="2612165"/>
          </a:xfrm>
          <a:prstGeom prst="rect">
            <a:avLst/>
          </a:prstGeom>
          <a:noFill/>
          <a:ln w="9525">
            <a:noFill/>
            <a:miter lim="800000"/>
            <a:headEnd/>
            <a:tailEnd/>
          </a:ln>
        </p:spPr>
      </p:pic>
      <p:sp>
        <p:nvSpPr>
          <p:cNvPr id="12" name="テキスト ボックス 11"/>
          <p:cNvSpPr txBox="1"/>
          <p:nvPr/>
        </p:nvSpPr>
        <p:spPr>
          <a:xfrm>
            <a:off x="3200400" y="3864332"/>
            <a:ext cx="1326764" cy="523220"/>
          </a:xfrm>
          <a:prstGeom prst="rect">
            <a:avLst/>
          </a:prstGeom>
          <a:noFill/>
        </p:spPr>
        <p:txBody>
          <a:bodyPr wrap="square" rtlCol="0">
            <a:spAutoFit/>
          </a:bodyPr>
          <a:lstStyle/>
          <a:p>
            <a:pPr algn="ctr"/>
            <a:r>
              <a:rPr kumimoji="1" lang="en-US" altLang="ja-JP" sz="2800" b="1" dirty="0" smtClean="0"/>
              <a:t>Upper</a:t>
            </a:r>
            <a:endParaRPr kumimoji="1" lang="ja-JP" altLang="en-US" sz="2800" b="1" dirty="0" smtClean="0"/>
          </a:p>
        </p:txBody>
      </p:sp>
      <p:sp>
        <p:nvSpPr>
          <p:cNvPr id="13" name="テキスト ボックス 12"/>
          <p:cNvSpPr txBox="1"/>
          <p:nvPr/>
        </p:nvSpPr>
        <p:spPr>
          <a:xfrm>
            <a:off x="3200400" y="5997932"/>
            <a:ext cx="1326764" cy="523220"/>
          </a:xfrm>
          <a:prstGeom prst="rect">
            <a:avLst/>
          </a:prstGeom>
          <a:noFill/>
        </p:spPr>
        <p:txBody>
          <a:bodyPr wrap="square" rtlCol="0">
            <a:spAutoFit/>
          </a:bodyPr>
          <a:lstStyle/>
          <a:p>
            <a:pPr algn="ctr"/>
            <a:r>
              <a:rPr kumimoji="1" lang="en-US" altLang="ja-JP" sz="2800" b="1" dirty="0" smtClean="0"/>
              <a:t>Lower</a:t>
            </a:r>
            <a:endParaRPr kumimoji="1" lang="ja-JP" altLang="en-US" sz="2800" b="1" dirty="0" smtClean="0"/>
          </a:p>
        </p:txBody>
      </p:sp>
      <p:sp>
        <p:nvSpPr>
          <p:cNvPr id="14" name="コンテンツ プレースホルダ 13"/>
          <p:cNvSpPr txBox="1">
            <a:spLocks/>
          </p:cNvSpPr>
          <p:nvPr/>
        </p:nvSpPr>
        <p:spPr>
          <a:xfrm>
            <a:off x="152400" y="457200"/>
            <a:ext cx="4130675" cy="990600"/>
          </a:xfrm>
          <a:prstGeom prst="rect">
            <a:avLst/>
          </a:prstGeom>
          <a:noFill/>
          <a:ln w="19050">
            <a:noFill/>
          </a:ln>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Arial" pitchFamily="34" charset="0"/>
              <a:buNone/>
            </a:pPr>
            <a:r>
              <a:rPr lang="ja-JP" altLang="en-US" sz="4000" dirty="0" smtClean="0"/>
              <a:t>地層</a:t>
            </a:r>
            <a:endParaRPr lang="ja-JP" altLang="en-US" sz="4000" dirty="0"/>
          </a:p>
        </p:txBody>
      </p:sp>
      <p:sp>
        <p:nvSpPr>
          <p:cNvPr id="15" name="コンテンツ プレースホルダ 14"/>
          <p:cNvSpPr txBox="1">
            <a:spLocks/>
          </p:cNvSpPr>
          <p:nvPr/>
        </p:nvSpPr>
        <p:spPr>
          <a:xfrm>
            <a:off x="4876800" y="457200"/>
            <a:ext cx="4132263" cy="990600"/>
          </a:xfrm>
          <a:prstGeom prst="rect">
            <a:avLst/>
          </a:prstGeom>
          <a:noFill/>
          <a:ln w="19050">
            <a:noFill/>
          </a:ln>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buFont typeface="Arial" pitchFamily="34" charset="0"/>
              <a:buNone/>
            </a:pPr>
            <a:r>
              <a:rPr lang="ja-JP" altLang="en-US" sz="4000" dirty="0" smtClean="0"/>
              <a:t>ケーキ</a:t>
            </a:r>
            <a:endParaRPr lang="ja-JP" altLang="en-US" sz="4000" dirty="0"/>
          </a:p>
        </p:txBody>
      </p:sp>
    </p:spTree>
    <p:extLst>
      <p:ext uri="{BB962C8B-B14F-4D97-AF65-F5344CB8AC3E}">
        <p14:creationId xmlns:p14="http://schemas.microsoft.com/office/powerpoint/2010/main" val="3247886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152400" y="1447800"/>
            <a:ext cx="8839200" cy="5257800"/>
          </a:xfrm>
          <a:prstGeom prst="rect">
            <a:avLst/>
          </a:prstGeom>
          <a:solidFill>
            <a:schemeClr val="bg1">
              <a:lumMod val="95000"/>
            </a:schemeClr>
          </a:solidFill>
          <a:ln w="381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Arial" charset="0"/>
            </a:endParaRPr>
          </a:p>
        </p:txBody>
      </p:sp>
      <p:sp>
        <p:nvSpPr>
          <p:cNvPr id="2" name="タイトル 1"/>
          <p:cNvSpPr>
            <a:spLocks noGrp="1"/>
          </p:cNvSpPr>
          <p:nvPr>
            <p:ph type="title"/>
          </p:nvPr>
        </p:nvSpPr>
        <p:spPr/>
        <p:txBody>
          <a:bodyPr/>
          <a:lstStyle/>
          <a:p>
            <a:r>
              <a:rPr kumimoji="1" lang="ja-JP" altLang="en-US" dirty="0" smtClean="0">
                <a:ea typeface="ＭＳ Ｐゴシック" charset="-128"/>
              </a:rPr>
              <a:t>ボリュームレンダリング</a:t>
            </a:r>
          </a:p>
        </p:txBody>
      </p:sp>
      <p:pic>
        <p:nvPicPr>
          <p:cNvPr id="47108" name="Picture 50"/>
          <p:cNvPicPr>
            <a:picLocks noChangeAspect="1" noChangeArrowheads="1"/>
          </p:cNvPicPr>
          <p:nvPr/>
        </p:nvPicPr>
        <p:blipFill>
          <a:blip r:embed="rId3"/>
          <a:srcRect/>
          <a:stretch>
            <a:fillRect/>
          </a:stretch>
        </p:blipFill>
        <p:spPr bwMode="auto">
          <a:xfrm>
            <a:off x="6019800" y="5092953"/>
            <a:ext cx="1392238" cy="1384047"/>
          </a:xfrm>
          <a:prstGeom prst="rect">
            <a:avLst/>
          </a:prstGeom>
          <a:noFill/>
          <a:ln w="9525">
            <a:solidFill>
              <a:schemeClr val="tx1"/>
            </a:solidFill>
            <a:miter lim="800000"/>
            <a:headEnd/>
            <a:tailEnd/>
          </a:ln>
        </p:spPr>
      </p:pic>
      <p:pic>
        <p:nvPicPr>
          <p:cNvPr id="47113" name="Picture 9"/>
          <p:cNvPicPr>
            <a:picLocks noChangeAspect="1" noChangeArrowheads="1"/>
          </p:cNvPicPr>
          <p:nvPr/>
        </p:nvPicPr>
        <p:blipFill>
          <a:blip r:embed="rId4">
            <a:clrChange>
              <a:clrFrom>
                <a:srgbClr val="FF00FF"/>
              </a:clrFrom>
              <a:clrTo>
                <a:srgbClr val="FF00FF">
                  <a:alpha val="0"/>
                </a:srgbClr>
              </a:clrTo>
            </a:clrChange>
          </a:blip>
          <a:srcRect/>
          <a:stretch>
            <a:fillRect/>
          </a:stretch>
        </p:blipFill>
        <p:spPr bwMode="auto">
          <a:xfrm>
            <a:off x="533400" y="1616075"/>
            <a:ext cx="7963524" cy="4591109"/>
          </a:xfrm>
          <a:prstGeom prst="rect">
            <a:avLst/>
          </a:prstGeom>
          <a:noFill/>
          <a:ln w="9525">
            <a:noFill/>
            <a:miter lim="800000"/>
            <a:headEnd/>
            <a:tailEnd/>
          </a:ln>
          <a:effectLst/>
        </p:spPr>
      </p:pic>
    </p:spTree>
    <p:extLst>
      <p:ext uri="{BB962C8B-B14F-4D97-AF65-F5344CB8AC3E}">
        <p14:creationId xmlns:p14="http://schemas.microsoft.com/office/powerpoint/2010/main" val="641262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Limitation</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ja-JP" altLang="en-US" dirty="0" smtClean="0"/>
              <a:t>大局的で</a:t>
            </a:r>
            <a:r>
              <a:rPr lang="ja-JP" altLang="en-US" dirty="0"/>
              <a:t>明確</a:t>
            </a:r>
            <a:r>
              <a:rPr lang="ja-JP" altLang="en-US" dirty="0" smtClean="0"/>
              <a:t>な内部</a:t>
            </a:r>
            <a:r>
              <a:rPr kumimoji="1" lang="ja-JP" altLang="en-US" dirty="0" smtClean="0"/>
              <a:t>構造</a:t>
            </a:r>
            <a:r>
              <a:rPr lang="ja-JP" altLang="en-US" dirty="0"/>
              <a:t>の</a:t>
            </a:r>
            <a:r>
              <a:rPr kumimoji="1" lang="ja-JP" altLang="en-US" dirty="0" smtClean="0"/>
              <a:t>モデリングには適さない</a:t>
            </a:r>
            <a:endParaRPr kumimoji="1" lang="en-US" altLang="ja-JP" dirty="0" smtClean="0"/>
          </a:p>
          <a:p>
            <a:pPr lvl="1"/>
            <a:r>
              <a:rPr lang="ja-JP" altLang="en-US" dirty="0" smtClean="0"/>
              <a:t>テクスチャサンプルをうまく作れない</a:t>
            </a:r>
            <a:endParaRPr lang="en-US" altLang="ja-JP" dirty="0" smtClean="0"/>
          </a:p>
          <a:p>
            <a:pPr lvl="1"/>
            <a:r>
              <a:rPr lang="ja-JP" altLang="en-US" dirty="0" smtClean="0"/>
              <a:t>構造が途切れてしまう</a:t>
            </a:r>
            <a:endParaRPr kumimoji="1" lang="en-US" altLang="ja-JP" dirty="0" smtClean="0"/>
          </a:p>
          <a:p>
            <a:pPr lvl="2"/>
            <a:endParaRPr lang="en-US" altLang="ja-JP" dirty="0"/>
          </a:p>
          <a:p>
            <a:pPr lvl="2"/>
            <a:endParaRPr kumimoji="1" lang="en-US" altLang="ja-JP" dirty="0" smtClean="0"/>
          </a:p>
          <a:p>
            <a:pPr lvl="2"/>
            <a:endParaRPr lang="en-US" altLang="ja-JP" dirty="0"/>
          </a:p>
          <a:p>
            <a:pPr lvl="2"/>
            <a:endParaRPr kumimoji="1" lang="en-US" altLang="ja-JP" dirty="0" smtClean="0"/>
          </a:p>
          <a:p>
            <a:pPr lvl="2"/>
            <a:endParaRPr lang="en-US" altLang="ja-JP" dirty="0"/>
          </a:p>
          <a:p>
            <a:r>
              <a:rPr kumimoji="1" lang="ja-JP" altLang="en-US" dirty="0" smtClean="0"/>
              <a:t>この場合、次章のベクタ的アプローチの方がより適している</a:t>
            </a:r>
            <a:endParaRPr kumimoji="1" lang="en-US" altLang="ja-JP" dirty="0" smtClean="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44</a:t>
            </a:fld>
            <a:endParaRPr kumimoji="1" lang="ja-JP" altLang="en-US"/>
          </a:p>
        </p:txBody>
      </p:sp>
      <p:pic>
        <p:nvPicPr>
          <p:cNvPr id="2051" name="Picture 3" descr="C:\Users\kenshi\Pictures\volumetric_objects\fruits_veggie\persimmon\Persimmon-oliv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08" t="27572" r="20147" b="3561"/>
          <a:stretch/>
        </p:blipFill>
        <p:spPr bwMode="auto">
          <a:xfrm>
            <a:off x="6125916" y="3533774"/>
            <a:ext cx="2322124" cy="1949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kenshi\Pictures\volumetric_objects\fruits_veggie\tomato\Tomato-cut_vertic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809" y="3567732"/>
            <a:ext cx="2427968" cy="188167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kenshi\Pictures\volumetric_objects\fruits_veggie\apple\20081129_557342.jpg"/>
          <p:cNvPicPr>
            <a:picLocks noChangeAspect="1" noChangeArrowheads="1"/>
          </p:cNvPicPr>
          <p:nvPr/>
        </p:nvPicPr>
        <p:blipFill rotWithShape="1">
          <a:blip r:embed="rId5">
            <a:extLst>
              <a:ext uri="{28A0092B-C50C-407E-A947-70E740481C1C}">
                <a14:useLocalDpi xmlns:a14="http://schemas.microsoft.com/office/drawing/2010/main" val="0"/>
              </a:ext>
            </a:extLst>
          </a:blip>
          <a:srcRect l="9600" t="6050" r="9061"/>
          <a:stretch/>
        </p:blipFill>
        <p:spPr bwMode="auto">
          <a:xfrm>
            <a:off x="3614584" y="3538710"/>
            <a:ext cx="2052526" cy="1939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65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アウトライン</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a:t>（１章・２章）背景・関連研究</a:t>
            </a:r>
            <a:endParaRPr lang="en-US" altLang="ja-JP" dirty="0"/>
          </a:p>
          <a:p>
            <a:pPr marL="1771650" lvl="3" indent="-514350"/>
            <a:endParaRPr lang="en-US" altLang="ja-JP" dirty="0"/>
          </a:p>
          <a:p>
            <a:r>
              <a:rPr lang="ja-JP" altLang="en-US" dirty="0"/>
              <a:t>（３章）方向場モデリングのための</a:t>
            </a:r>
            <a:r>
              <a:rPr lang="en-US" altLang="ja-JP" dirty="0"/>
              <a:t>UI</a:t>
            </a:r>
            <a:r>
              <a:rPr lang="ja-JP" altLang="en-US" dirty="0"/>
              <a:t>とその応用</a:t>
            </a:r>
            <a:endParaRPr lang="en-US" altLang="ja-JP" dirty="0"/>
          </a:p>
          <a:p>
            <a:pPr marL="1257300" lvl="3" indent="0" algn="r">
              <a:buNone/>
            </a:pPr>
            <a:r>
              <a:rPr lang="en-US" altLang="ja-JP" dirty="0">
                <a:solidFill>
                  <a:schemeClr val="tx2"/>
                </a:solidFill>
              </a:rPr>
              <a:t>[Smart Graphics 2007, J. Physiol. Sci. 2008, Pacific Graphics 2009]</a:t>
            </a:r>
          </a:p>
          <a:p>
            <a:r>
              <a:rPr lang="ja-JP" altLang="en-US" dirty="0"/>
              <a:t>（４章） 異方性ソリッドテクスチャによる繰返しのある微細構造の表現</a:t>
            </a:r>
            <a:endParaRPr lang="en-US" altLang="ja-JP" dirty="0"/>
          </a:p>
          <a:p>
            <a:pPr marL="1257300" lvl="3" indent="0" algn="r">
              <a:buNone/>
            </a:pPr>
            <a:r>
              <a:rPr lang="en-US" altLang="ja-JP" dirty="0">
                <a:solidFill>
                  <a:schemeClr val="tx2"/>
                </a:solidFill>
              </a:rPr>
              <a:t>[SIGGRAPH 2008]</a:t>
            </a:r>
          </a:p>
          <a:p>
            <a:r>
              <a:rPr lang="ja-JP" altLang="en-US" dirty="0"/>
              <a:t>（５章）色付きサーフェスによる滑らかな三次元色分布の表現</a:t>
            </a:r>
            <a:endParaRPr lang="en-US" altLang="ja-JP" dirty="0"/>
          </a:p>
          <a:p>
            <a:pPr marL="1257300" lvl="3" indent="0" algn="r">
              <a:buNone/>
            </a:pPr>
            <a:r>
              <a:rPr lang="en-US" altLang="ja-JP" dirty="0">
                <a:solidFill>
                  <a:schemeClr val="tx2"/>
                </a:solidFill>
              </a:rPr>
              <a:t>[SIGGRAPH Asia 2010]</a:t>
            </a:r>
          </a:p>
          <a:p>
            <a:r>
              <a:rPr lang="ja-JP" altLang="en-US" dirty="0"/>
              <a:t>（６章）結論・将来課題</a:t>
            </a:r>
            <a:endParaRPr lang="ja-JP" altLang="en-US" dirty="0"/>
          </a:p>
        </p:txBody>
      </p:sp>
      <p:sp>
        <p:nvSpPr>
          <p:cNvPr id="5" name="正方形/長方形 4"/>
          <p:cNvSpPr/>
          <p:nvPr/>
        </p:nvSpPr>
        <p:spPr>
          <a:xfrm>
            <a:off x="323528" y="1619857"/>
            <a:ext cx="8496944" cy="3117668"/>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323528" y="6051843"/>
            <a:ext cx="8496944" cy="6895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45</a:t>
            </a:fld>
            <a:endParaRPr kumimoji="1" lang="ja-JP" altLang="en-US"/>
          </a:p>
        </p:txBody>
      </p:sp>
    </p:spTree>
    <p:extLst>
      <p:ext uri="{BB962C8B-B14F-4D97-AF65-F5344CB8AC3E}">
        <p14:creationId xmlns:p14="http://schemas.microsoft.com/office/powerpoint/2010/main" val="88031596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この章の目的</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dirty="0" smtClean="0"/>
              <a:t>大域的で明確な内部構造のモデリング</a:t>
            </a:r>
            <a:endParaRPr kumimoji="1" lang="en-US" altLang="ja-JP" dirty="0" smtClean="0"/>
          </a:p>
          <a:p>
            <a:pPr lvl="1"/>
            <a:r>
              <a:rPr kumimoji="1" lang="ja-JP" altLang="en-US" dirty="0" smtClean="0"/>
              <a:t>ラスタ的アプローチ（４章）では難しい</a:t>
            </a:r>
            <a:endParaRPr kumimoji="1" lang="en-US" altLang="ja-JP" dirty="0" smtClean="0"/>
          </a:p>
          <a:p>
            <a:endParaRPr lang="en-US" altLang="ja-JP" dirty="0" smtClean="0"/>
          </a:p>
          <a:p>
            <a:endParaRPr lang="en-US" altLang="ja-JP" dirty="0"/>
          </a:p>
          <a:p>
            <a:endParaRPr lang="en-US" altLang="ja-JP" dirty="0" smtClean="0"/>
          </a:p>
          <a:p>
            <a:endParaRPr lang="en-US" altLang="ja-JP" dirty="0"/>
          </a:p>
          <a:p>
            <a:r>
              <a:rPr lang="ja-JP" altLang="en-US" dirty="0" smtClean="0"/>
              <a:t>ベクタ的アプローチを</a:t>
            </a:r>
            <a:r>
              <a:rPr lang="ja-JP" altLang="en-US" dirty="0" smtClean="0"/>
              <a:t>提案</a:t>
            </a:r>
            <a:endParaRPr lang="en-US" altLang="ja-JP" dirty="0" smtClean="0"/>
          </a:p>
          <a:p>
            <a:pPr marL="457200" lvl="1" indent="0">
              <a:buNone/>
            </a:pPr>
            <a:r>
              <a:rPr lang="en-US" altLang="ja-JP" dirty="0" smtClean="0">
                <a:sym typeface="Wingdings" pitchFamily="2" charset="2"/>
              </a:rPr>
              <a:t></a:t>
            </a:r>
            <a:r>
              <a:rPr lang="ja-JP" altLang="en-US" dirty="0" smtClean="0">
                <a:sym typeface="Wingdings" pitchFamily="2" charset="2"/>
              </a:rPr>
              <a:t>大域的な構造の表現に適する</a:t>
            </a:r>
            <a:endParaRPr lang="en-US" altLang="ja-JP" dirty="0" smtClean="0">
              <a:sym typeface="Wingdings" pitchFamily="2" charset="2"/>
            </a:endParaRPr>
          </a:p>
          <a:p>
            <a:pPr marL="457200" lvl="1" indent="0">
              <a:buNone/>
            </a:pPr>
            <a:r>
              <a:rPr lang="ja-JP" altLang="en-US" dirty="0" smtClean="0">
                <a:sym typeface="Wingdings" pitchFamily="2" charset="2"/>
              </a:rPr>
              <a:t>（微細な構造の表現には不向き）</a:t>
            </a:r>
            <a:endParaRPr lang="en-US" altLang="ja-JP"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46</a:t>
            </a:fld>
            <a:endParaRPr kumimoji="1" lang="ja-JP" altLang="en-US"/>
          </a:p>
        </p:txBody>
      </p:sp>
      <p:pic>
        <p:nvPicPr>
          <p:cNvPr id="6" name="Picture 3" descr="C:\Users\kenshi\Pictures\volumetric_objects\fruits_veggie\persimmon\Persimmon-oliv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08" t="27572" r="20147" b="3561"/>
          <a:stretch/>
        </p:blipFill>
        <p:spPr bwMode="auto">
          <a:xfrm>
            <a:off x="6125916" y="2924944"/>
            <a:ext cx="2322124" cy="19495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kenshi\Pictures\volumetric_objects\fruits_veggie\tomato\Tomato-cut_vertic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809" y="2958902"/>
            <a:ext cx="2427968" cy="18816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kenshi\Pictures\volumetric_objects\fruits_veggie\apple\20081129_557342.jpg"/>
          <p:cNvPicPr>
            <a:picLocks noChangeAspect="1" noChangeArrowheads="1"/>
          </p:cNvPicPr>
          <p:nvPr/>
        </p:nvPicPr>
        <p:blipFill rotWithShape="1">
          <a:blip r:embed="rId4">
            <a:extLst>
              <a:ext uri="{28A0092B-C50C-407E-A947-70E740481C1C}">
                <a14:useLocalDpi xmlns:a14="http://schemas.microsoft.com/office/drawing/2010/main" val="0"/>
              </a:ext>
            </a:extLst>
          </a:blip>
          <a:srcRect l="9600" t="6050" r="9061"/>
          <a:stretch/>
        </p:blipFill>
        <p:spPr bwMode="auto">
          <a:xfrm>
            <a:off x="3614584" y="2929880"/>
            <a:ext cx="2052526" cy="193971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グループ化 28"/>
          <p:cNvGrpSpPr/>
          <p:nvPr/>
        </p:nvGrpSpPr>
        <p:grpSpPr>
          <a:xfrm>
            <a:off x="1127759" y="3208020"/>
            <a:ext cx="7285328" cy="1300159"/>
            <a:chOff x="1127759" y="3208020"/>
            <a:chExt cx="7285328" cy="1300159"/>
          </a:xfrm>
        </p:grpSpPr>
        <p:sp>
          <p:nvSpPr>
            <p:cNvPr id="5" name="フリーフォーム 4"/>
            <p:cNvSpPr/>
            <p:nvPr/>
          </p:nvSpPr>
          <p:spPr>
            <a:xfrm>
              <a:off x="1127759" y="3324509"/>
              <a:ext cx="777819" cy="1183670"/>
            </a:xfrm>
            <a:custGeom>
              <a:avLst/>
              <a:gdLst>
                <a:gd name="connsiteX0" fmla="*/ 578003 w 791434"/>
                <a:gd name="connsiteY0" fmla="*/ 171723 h 1181043"/>
                <a:gd name="connsiteX1" fmla="*/ 395123 w 791434"/>
                <a:gd name="connsiteY1" fmla="*/ 11703 h 1181043"/>
                <a:gd name="connsiteX2" fmla="*/ 59843 w 791434"/>
                <a:gd name="connsiteY2" fmla="*/ 65043 h 1181043"/>
                <a:gd name="connsiteX3" fmla="*/ 14123 w 791434"/>
                <a:gd name="connsiteY3" fmla="*/ 484143 h 1181043"/>
                <a:gd name="connsiteX4" fmla="*/ 219863 w 791434"/>
                <a:gd name="connsiteY4" fmla="*/ 964203 h 1181043"/>
                <a:gd name="connsiteX5" fmla="*/ 608483 w 791434"/>
                <a:gd name="connsiteY5" fmla="*/ 1139463 h 1181043"/>
                <a:gd name="connsiteX6" fmla="*/ 753263 w 791434"/>
                <a:gd name="connsiteY6" fmla="*/ 1169943 h 1181043"/>
                <a:gd name="connsiteX7" fmla="*/ 791363 w 791434"/>
                <a:gd name="connsiteY7" fmla="*/ 987063 h 1181043"/>
                <a:gd name="connsiteX8" fmla="*/ 760883 w 791434"/>
                <a:gd name="connsiteY8" fmla="*/ 849903 h 1181043"/>
                <a:gd name="connsiteX0" fmla="*/ 592726 w 806157"/>
                <a:gd name="connsiteY0" fmla="*/ 193537 h 1202857"/>
                <a:gd name="connsiteX1" fmla="*/ 409846 w 806157"/>
                <a:gd name="connsiteY1" fmla="*/ 33517 h 1202857"/>
                <a:gd name="connsiteX2" fmla="*/ 74566 w 806157"/>
                <a:gd name="connsiteY2" fmla="*/ 86857 h 1202857"/>
                <a:gd name="connsiteX3" fmla="*/ 28846 w 806157"/>
                <a:gd name="connsiteY3" fmla="*/ 505957 h 1202857"/>
                <a:gd name="connsiteX4" fmla="*/ 234586 w 806157"/>
                <a:gd name="connsiteY4" fmla="*/ 986017 h 1202857"/>
                <a:gd name="connsiteX5" fmla="*/ 623206 w 806157"/>
                <a:gd name="connsiteY5" fmla="*/ 1161277 h 1202857"/>
                <a:gd name="connsiteX6" fmla="*/ 767986 w 806157"/>
                <a:gd name="connsiteY6" fmla="*/ 1191757 h 1202857"/>
                <a:gd name="connsiteX7" fmla="*/ 806086 w 806157"/>
                <a:gd name="connsiteY7" fmla="*/ 1008877 h 1202857"/>
                <a:gd name="connsiteX8" fmla="*/ 775606 w 806157"/>
                <a:gd name="connsiteY8" fmla="*/ 871717 h 1202857"/>
                <a:gd name="connsiteX0" fmla="*/ 592726 w 806157"/>
                <a:gd name="connsiteY0" fmla="*/ 194667 h 1203987"/>
                <a:gd name="connsiteX1" fmla="*/ 409846 w 806157"/>
                <a:gd name="connsiteY1" fmla="*/ 34647 h 1203987"/>
                <a:gd name="connsiteX2" fmla="*/ 74566 w 806157"/>
                <a:gd name="connsiteY2" fmla="*/ 87987 h 1203987"/>
                <a:gd name="connsiteX3" fmla="*/ 28846 w 806157"/>
                <a:gd name="connsiteY3" fmla="*/ 507087 h 1203987"/>
                <a:gd name="connsiteX4" fmla="*/ 234586 w 806157"/>
                <a:gd name="connsiteY4" fmla="*/ 987147 h 1203987"/>
                <a:gd name="connsiteX5" fmla="*/ 623206 w 806157"/>
                <a:gd name="connsiteY5" fmla="*/ 1162407 h 1203987"/>
                <a:gd name="connsiteX6" fmla="*/ 767986 w 806157"/>
                <a:gd name="connsiteY6" fmla="*/ 1192887 h 1203987"/>
                <a:gd name="connsiteX7" fmla="*/ 806086 w 806157"/>
                <a:gd name="connsiteY7" fmla="*/ 1010007 h 1203987"/>
                <a:gd name="connsiteX8" fmla="*/ 775606 w 806157"/>
                <a:gd name="connsiteY8" fmla="*/ 872847 h 1203987"/>
                <a:gd name="connsiteX0" fmla="*/ 579558 w 792989"/>
                <a:gd name="connsiteY0" fmla="*/ 180691 h 1190011"/>
                <a:gd name="connsiteX1" fmla="*/ 396678 w 792989"/>
                <a:gd name="connsiteY1" fmla="*/ 20671 h 1190011"/>
                <a:gd name="connsiteX2" fmla="*/ 61398 w 792989"/>
                <a:gd name="connsiteY2" fmla="*/ 74011 h 1190011"/>
                <a:gd name="connsiteX3" fmla="*/ 15678 w 792989"/>
                <a:gd name="connsiteY3" fmla="*/ 493111 h 1190011"/>
                <a:gd name="connsiteX4" fmla="*/ 221418 w 792989"/>
                <a:gd name="connsiteY4" fmla="*/ 973171 h 1190011"/>
                <a:gd name="connsiteX5" fmla="*/ 610038 w 792989"/>
                <a:gd name="connsiteY5" fmla="*/ 1148431 h 1190011"/>
                <a:gd name="connsiteX6" fmla="*/ 754818 w 792989"/>
                <a:gd name="connsiteY6" fmla="*/ 1178911 h 1190011"/>
                <a:gd name="connsiteX7" fmla="*/ 792918 w 792989"/>
                <a:gd name="connsiteY7" fmla="*/ 996031 h 1190011"/>
                <a:gd name="connsiteX8" fmla="*/ 762438 w 792989"/>
                <a:gd name="connsiteY8" fmla="*/ 858871 h 1190011"/>
                <a:gd name="connsiteX0" fmla="*/ 563880 w 777311"/>
                <a:gd name="connsiteY0" fmla="*/ 180691 h 1190011"/>
                <a:gd name="connsiteX1" fmla="*/ 381000 w 777311"/>
                <a:gd name="connsiteY1" fmla="*/ 20671 h 1190011"/>
                <a:gd name="connsiteX2" fmla="*/ 45720 w 777311"/>
                <a:gd name="connsiteY2" fmla="*/ 74011 h 1190011"/>
                <a:gd name="connsiteX3" fmla="*/ 0 w 777311"/>
                <a:gd name="connsiteY3" fmla="*/ 493111 h 1190011"/>
                <a:gd name="connsiteX4" fmla="*/ 205740 w 777311"/>
                <a:gd name="connsiteY4" fmla="*/ 973171 h 1190011"/>
                <a:gd name="connsiteX5" fmla="*/ 594360 w 777311"/>
                <a:gd name="connsiteY5" fmla="*/ 1148431 h 1190011"/>
                <a:gd name="connsiteX6" fmla="*/ 739140 w 777311"/>
                <a:gd name="connsiteY6" fmla="*/ 1178911 h 1190011"/>
                <a:gd name="connsiteX7" fmla="*/ 777240 w 777311"/>
                <a:gd name="connsiteY7" fmla="*/ 996031 h 1190011"/>
                <a:gd name="connsiteX8" fmla="*/ 746760 w 777311"/>
                <a:gd name="connsiteY8" fmla="*/ 858871 h 1190011"/>
                <a:gd name="connsiteX0" fmla="*/ 563880 w 777311"/>
                <a:gd name="connsiteY0" fmla="*/ 180691 h 1190011"/>
                <a:gd name="connsiteX1" fmla="*/ 381000 w 777311"/>
                <a:gd name="connsiteY1" fmla="*/ 20671 h 1190011"/>
                <a:gd name="connsiteX2" fmla="*/ 45720 w 777311"/>
                <a:gd name="connsiteY2" fmla="*/ 74011 h 1190011"/>
                <a:gd name="connsiteX3" fmla="*/ 0 w 777311"/>
                <a:gd name="connsiteY3" fmla="*/ 493111 h 1190011"/>
                <a:gd name="connsiteX4" fmla="*/ 205740 w 777311"/>
                <a:gd name="connsiteY4" fmla="*/ 973171 h 1190011"/>
                <a:gd name="connsiteX5" fmla="*/ 594360 w 777311"/>
                <a:gd name="connsiteY5" fmla="*/ 1148431 h 1190011"/>
                <a:gd name="connsiteX6" fmla="*/ 739140 w 777311"/>
                <a:gd name="connsiteY6" fmla="*/ 1178911 h 1190011"/>
                <a:gd name="connsiteX7" fmla="*/ 777240 w 777311"/>
                <a:gd name="connsiteY7" fmla="*/ 996031 h 1190011"/>
                <a:gd name="connsiteX8" fmla="*/ 746760 w 777311"/>
                <a:gd name="connsiteY8" fmla="*/ 858871 h 1190011"/>
                <a:gd name="connsiteX0" fmla="*/ 563880 w 777311"/>
                <a:gd name="connsiteY0" fmla="*/ 180691 h 1194432"/>
                <a:gd name="connsiteX1" fmla="*/ 381000 w 777311"/>
                <a:gd name="connsiteY1" fmla="*/ 20671 h 1194432"/>
                <a:gd name="connsiteX2" fmla="*/ 45720 w 777311"/>
                <a:gd name="connsiteY2" fmla="*/ 74011 h 1194432"/>
                <a:gd name="connsiteX3" fmla="*/ 0 w 777311"/>
                <a:gd name="connsiteY3" fmla="*/ 493111 h 1194432"/>
                <a:gd name="connsiteX4" fmla="*/ 205740 w 777311"/>
                <a:gd name="connsiteY4" fmla="*/ 973171 h 1194432"/>
                <a:gd name="connsiteX5" fmla="*/ 581660 w 777311"/>
                <a:gd name="connsiteY5" fmla="*/ 1161131 h 1194432"/>
                <a:gd name="connsiteX6" fmla="*/ 739140 w 777311"/>
                <a:gd name="connsiteY6" fmla="*/ 1178911 h 1194432"/>
                <a:gd name="connsiteX7" fmla="*/ 777240 w 777311"/>
                <a:gd name="connsiteY7" fmla="*/ 996031 h 1194432"/>
                <a:gd name="connsiteX8" fmla="*/ 746760 w 777311"/>
                <a:gd name="connsiteY8" fmla="*/ 858871 h 1194432"/>
                <a:gd name="connsiteX0" fmla="*/ 563880 w 777311"/>
                <a:gd name="connsiteY0" fmla="*/ 180691 h 1189021"/>
                <a:gd name="connsiteX1" fmla="*/ 381000 w 777311"/>
                <a:gd name="connsiteY1" fmla="*/ 20671 h 1189021"/>
                <a:gd name="connsiteX2" fmla="*/ 45720 w 777311"/>
                <a:gd name="connsiteY2" fmla="*/ 74011 h 1189021"/>
                <a:gd name="connsiteX3" fmla="*/ 0 w 777311"/>
                <a:gd name="connsiteY3" fmla="*/ 493111 h 1189021"/>
                <a:gd name="connsiteX4" fmla="*/ 205740 w 777311"/>
                <a:gd name="connsiteY4" fmla="*/ 973171 h 1189021"/>
                <a:gd name="connsiteX5" fmla="*/ 581660 w 777311"/>
                <a:gd name="connsiteY5" fmla="*/ 1161131 h 1189021"/>
                <a:gd name="connsiteX6" fmla="*/ 739140 w 777311"/>
                <a:gd name="connsiteY6" fmla="*/ 1178911 h 1189021"/>
                <a:gd name="connsiteX7" fmla="*/ 777240 w 777311"/>
                <a:gd name="connsiteY7" fmla="*/ 996031 h 1189021"/>
                <a:gd name="connsiteX8" fmla="*/ 746760 w 777311"/>
                <a:gd name="connsiteY8" fmla="*/ 858871 h 1189021"/>
                <a:gd name="connsiteX0" fmla="*/ 563880 w 777311"/>
                <a:gd name="connsiteY0" fmla="*/ 180691 h 1183670"/>
                <a:gd name="connsiteX1" fmla="*/ 381000 w 777311"/>
                <a:gd name="connsiteY1" fmla="*/ 20671 h 1183670"/>
                <a:gd name="connsiteX2" fmla="*/ 45720 w 777311"/>
                <a:gd name="connsiteY2" fmla="*/ 74011 h 1183670"/>
                <a:gd name="connsiteX3" fmla="*/ 0 w 777311"/>
                <a:gd name="connsiteY3" fmla="*/ 493111 h 1183670"/>
                <a:gd name="connsiteX4" fmla="*/ 205740 w 777311"/>
                <a:gd name="connsiteY4" fmla="*/ 973171 h 1183670"/>
                <a:gd name="connsiteX5" fmla="*/ 581660 w 777311"/>
                <a:gd name="connsiteY5" fmla="*/ 1161131 h 1183670"/>
                <a:gd name="connsiteX6" fmla="*/ 739140 w 777311"/>
                <a:gd name="connsiteY6" fmla="*/ 1178911 h 1183670"/>
                <a:gd name="connsiteX7" fmla="*/ 777240 w 777311"/>
                <a:gd name="connsiteY7" fmla="*/ 996031 h 1183670"/>
                <a:gd name="connsiteX8" fmla="*/ 746760 w 777311"/>
                <a:gd name="connsiteY8" fmla="*/ 858871 h 1183670"/>
                <a:gd name="connsiteX0" fmla="*/ 563880 w 777819"/>
                <a:gd name="connsiteY0" fmla="*/ 180691 h 1183670"/>
                <a:gd name="connsiteX1" fmla="*/ 381000 w 777819"/>
                <a:gd name="connsiteY1" fmla="*/ 20671 h 1183670"/>
                <a:gd name="connsiteX2" fmla="*/ 45720 w 777819"/>
                <a:gd name="connsiteY2" fmla="*/ 74011 h 1183670"/>
                <a:gd name="connsiteX3" fmla="*/ 0 w 777819"/>
                <a:gd name="connsiteY3" fmla="*/ 493111 h 1183670"/>
                <a:gd name="connsiteX4" fmla="*/ 205740 w 777819"/>
                <a:gd name="connsiteY4" fmla="*/ 973171 h 1183670"/>
                <a:gd name="connsiteX5" fmla="*/ 581660 w 777819"/>
                <a:gd name="connsiteY5" fmla="*/ 1161131 h 1183670"/>
                <a:gd name="connsiteX6" fmla="*/ 739140 w 777819"/>
                <a:gd name="connsiteY6" fmla="*/ 1178911 h 1183670"/>
                <a:gd name="connsiteX7" fmla="*/ 777240 w 777819"/>
                <a:gd name="connsiteY7" fmla="*/ 996031 h 1183670"/>
                <a:gd name="connsiteX8" fmla="*/ 746760 w 777819"/>
                <a:gd name="connsiteY8" fmla="*/ 858871 h 118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819" h="1183670">
                  <a:moveTo>
                    <a:pt x="563880" y="180691"/>
                  </a:moveTo>
                  <a:cubicBezTo>
                    <a:pt x="515620" y="109571"/>
                    <a:pt x="438785" y="41626"/>
                    <a:pt x="381000" y="20671"/>
                  </a:cubicBezTo>
                  <a:cubicBezTo>
                    <a:pt x="323215" y="-284"/>
                    <a:pt x="115570" y="-30129"/>
                    <a:pt x="45720" y="74011"/>
                  </a:cubicBezTo>
                  <a:cubicBezTo>
                    <a:pt x="-24130" y="178151"/>
                    <a:pt x="-39370" y="314676"/>
                    <a:pt x="0" y="493111"/>
                  </a:cubicBezTo>
                  <a:cubicBezTo>
                    <a:pt x="39370" y="671546"/>
                    <a:pt x="108797" y="861834"/>
                    <a:pt x="205740" y="973171"/>
                  </a:cubicBezTo>
                  <a:cubicBezTo>
                    <a:pt x="302683" y="1084508"/>
                    <a:pt x="537210" y="1152241"/>
                    <a:pt x="581660" y="1161131"/>
                  </a:cubicBezTo>
                  <a:cubicBezTo>
                    <a:pt x="626110" y="1170021"/>
                    <a:pt x="725593" y="1193728"/>
                    <a:pt x="739140" y="1178911"/>
                  </a:cubicBezTo>
                  <a:cubicBezTo>
                    <a:pt x="752687" y="1164094"/>
                    <a:pt x="782320" y="1077946"/>
                    <a:pt x="777240" y="996031"/>
                  </a:cubicBezTo>
                  <a:cubicBezTo>
                    <a:pt x="772160" y="914116"/>
                    <a:pt x="762635" y="900781"/>
                    <a:pt x="746760" y="85887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1472035" y="3504409"/>
              <a:ext cx="365259" cy="747756"/>
            </a:xfrm>
            <a:custGeom>
              <a:avLst/>
              <a:gdLst>
                <a:gd name="connsiteX0" fmla="*/ 196745 w 365259"/>
                <a:gd name="connsiteY0" fmla="*/ 46511 h 747756"/>
                <a:gd name="connsiteX1" fmla="*/ 13865 w 365259"/>
                <a:gd name="connsiteY1" fmla="*/ 16031 h 747756"/>
                <a:gd name="connsiteX2" fmla="*/ 29105 w 365259"/>
                <a:gd name="connsiteY2" fmla="*/ 267491 h 747756"/>
                <a:gd name="connsiteX3" fmla="*/ 158645 w 365259"/>
                <a:gd name="connsiteY3" fmla="*/ 541811 h 747756"/>
                <a:gd name="connsiteX4" fmla="*/ 333905 w 365259"/>
                <a:gd name="connsiteY4" fmla="*/ 747551 h 747756"/>
                <a:gd name="connsiteX5" fmla="*/ 364385 w 365259"/>
                <a:gd name="connsiteY5" fmla="*/ 572291 h 74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259" h="747756">
                  <a:moveTo>
                    <a:pt x="196745" y="46511"/>
                  </a:moveTo>
                  <a:cubicBezTo>
                    <a:pt x="119275" y="12856"/>
                    <a:pt x="41805" y="-20799"/>
                    <a:pt x="13865" y="16031"/>
                  </a:cubicBezTo>
                  <a:cubicBezTo>
                    <a:pt x="-14075" y="52861"/>
                    <a:pt x="4975" y="179861"/>
                    <a:pt x="29105" y="267491"/>
                  </a:cubicBezTo>
                  <a:cubicBezTo>
                    <a:pt x="53235" y="355121"/>
                    <a:pt x="107845" y="461801"/>
                    <a:pt x="158645" y="541811"/>
                  </a:cubicBezTo>
                  <a:cubicBezTo>
                    <a:pt x="209445" y="621821"/>
                    <a:pt x="299615" y="742471"/>
                    <a:pt x="333905" y="747551"/>
                  </a:cubicBezTo>
                  <a:cubicBezTo>
                    <a:pt x="368195" y="752631"/>
                    <a:pt x="366290" y="662461"/>
                    <a:pt x="364385" y="572291"/>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1783080" y="3208020"/>
              <a:ext cx="76200" cy="266700"/>
            </a:xfrm>
            <a:custGeom>
              <a:avLst/>
              <a:gdLst>
                <a:gd name="connsiteX0" fmla="*/ 76200 w 76200"/>
                <a:gd name="connsiteY0" fmla="*/ 0 h 266700"/>
                <a:gd name="connsiteX1" fmla="*/ 60960 w 76200"/>
                <a:gd name="connsiteY1" fmla="*/ 190500 h 266700"/>
                <a:gd name="connsiteX2" fmla="*/ 0 w 76200"/>
                <a:gd name="connsiteY2" fmla="*/ 266700 h 266700"/>
              </a:gdLst>
              <a:ahLst/>
              <a:cxnLst>
                <a:cxn ang="0">
                  <a:pos x="connsiteX0" y="connsiteY0"/>
                </a:cxn>
                <a:cxn ang="0">
                  <a:pos x="connsiteX1" y="connsiteY1"/>
                </a:cxn>
                <a:cxn ang="0">
                  <a:pos x="connsiteX2" y="connsiteY2"/>
                </a:cxn>
              </a:cxnLst>
              <a:rect l="l" t="t" r="r" b="b"/>
              <a:pathLst>
                <a:path w="76200" h="266700">
                  <a:moveTo>
                    <a:pt x="76200" y="0"/>
                  </a:moveTo>
                  <a:cubicBezTo>
                    <a:pt x="74930" y="73025"/>
                    <a:pt x="73660" y="146050"/>
                    <a:pt x="60960" y="190500"/>
                  </a:cubicBezTo>
                  <a:cubicBezTo>
                    <a:pt x="48260" y="234950"/>
                    <a:pt x="24130" y="250825"/>
                    <a:pt x="0" y="2667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1973580" y="3230880"/>
              <a:ext cx="99060" cy="259080"/>
            </a:xfrm>
            <a:custGeom>
              <a:avLst/>
              <a:gdLst>
                <a:gd name="connsiteX0" fmla="*/ 0 w 99060"/>
                <a:gd name="connsiteY0" fmla="*/ 0 h 259080"/>
                <a:gd name="connsiteX1" fmla="*/ 53340 w 99060"/>
                <a:gd name="connsiteY1" fmla="*/ 182880 h 259080"/>
                <a:gd name="connsiteX2" fmla="*/ 99060 w 99060"/>
                <a:gd name="connsiteY2" fmla="*/ 259080 h 259080"/>
              </a:gdLst>
              <a:ahLst/>
              <a:cxnLst>
                <a:cxn ang="0">
                  <a:pos x="connsiteX0" y="connsiteY0"/>
                </a:cxn>
                <a:cxn ang="0">
                  <a:pos x="connsiteX1" y="connsiteY1"/>
                </a:cxn>
                <a:cxn ang="0">
                  <a:pos x="connsiteX2" y="connsiteY2"/>
                </a:cxn>
              </a:cxnLst>
              <a:rect l="l" t="t" r="r" b="b"/>
              <a:pathLst>
                <a:path w="99060" h="259080">
                  <a:moveTo>
                    <a:pt x="0" y="0"/>
                  </a:moveTo>
                  <a:cubicBezTo>
                    <a:pt x="18415" y="69850"/>
                    <a:pt x="36830" y="139700"/>
                    <a:pt x="53340" y="182880"/>
                  </a:cubicBezTo>
                  <a:cubicBezTo>
                    <a:pt x="69850" y="226060"/>
                    <a:pt x="84455" y="242570"/>
                    <a:pt x="99060" y="25908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2087880" y="3333615"/>
              <a:ext cx="693711" cy="1142469"/>
            </a:xfrm>
            <a:custGeom>
              <a:avLst/>
              <a:gdLst>
                <a:gd name="connsiteX0" fmla="*/ 76200 w 693711"/>
                <a:gd name="connsiteY0" fmla="*/ 133485 h 1142469"/>
                <a:gd name="connsiteX1" fmla="*/ 304800 w 693711"/>
                <a:gd name="connsiteY1" fmla="*/ 3945 h 1142469"/>
                <a:gd name="connsiteX2" fmla="*/ 571500 w 693711"/>
                <a:gd name="connsiteY2" fmla="*/ 72525 h 1142469"/>
                <a:gd name="connsiteX3" fmla="*/ 693420 w 693711"/>
                <a:gd name="connsiteY3" fmla="*/ 445905 h 1142469"/>
                <a:gd name="connsiteX4" fmla="*/ 541020 w 693711"/>
                <a:gd name="connsiteY4" fmla="*/ 849765 h 1142469"/>
                <a:gd name="connsiteX5" fmla="*/ 243840 w 693711"/>
                <a:gd name="connsiteY5" fmla="*/ 1085985 h 1142469"/>
                <a:gd name="connsiteX6" fmla="*/ 91440 w 693711"/>
                <a:gd name="connsiteY6" fmla="*/ 1124085 h 1142469"/>
                <a:gd name="connsiteX7" fmla="*/ 0 w 693711"/>
                <a:gd name="connsiteY7" fmla="*/ 842145 h 114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3711" h="1142469">
                  <a:moveTo>
                    <a:pt x="76200" y="133485"/>
                  </a:moveTo>
                  <a:cubicBezTo>
                    <a:pt x="149225" y="73795"/>
                    <a:pt x="222250" y="14105"/>
                    <a:pt x="304800" y="3945"/>
                  </a:cubicBezTo>
                  <a:cubicBezTo>
                    <a:pt x="387350" y="-6215"/>
                    <a:pt x="506730" y="-1135"/>
                    <a:pt x="571500" y="72525"/>
                  </a:cubicBezTo>
                  <a:cubicBezTo>
                    <a:pt x="636270" y="146185"/>
                    <a:pt x="698500" y="316365"/>
                    <a:pt x="693420" y="445905"/>
                  </a:cubicBezTo>
                  <a:cubicBezTo>
                    <a:pt x="688340" y="575445"/>
                    <a:pt x="615950" y="743085"/>
                    <a:pt x="541020" y="849765"/>
                  </a:cubicBezTo>
                  <a:cubicBezTo>
                    <a:pt x="466090" y="956445"/>
                    <a:pt x="318770" y="1040265"/>
                    <a:pt x="243840" y="1085985"/>
                  </a:cubicBezTo>
                  <a:cubicBezTo>
                    <a:pt x="168910" y="1131705"/>
                    <a:pt x="132080" y="1164725"/>
                    <a:pt x="91440" y="1124085"/>
                  </a:cubicBezTo>
                  <a:cubicBezTo>
                    <a:pt x="50800" y="1083445"/>
                    <a:pt x="25400" y="962795"/>
                    <a:pt x="0" y="842145"/>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フリーフォーム 12"/>
            <p:cNvSpPr/>
            <p:nvPr/>
          </p:nvSpPr>
          <p:spPr>
            <a:xfrm>
              <a:off x="2118360" y="3487367"/>
              <a:ext cx="312440" cy="690652"/>
            </a:xfrm>
            <a:custGeom>
              <a:avLst/>
              <a:gdLst>
                <a:gd name="connsiteX0" fmla="*/ 76200 w 312440"/>
                <a:gd name="connsiteY0" fmla="*/ 17833 h 690652"/>
                <a:gd name="connsiteX1" fmla="*/ 213360 w 312440"/>
                <a:gd name="connsiteY1" fmla="*/ 10213 h 690652"/>
                <a:gd name="connsiteX2" fmla="*/ 312420 w 312440"/>
                <a:gd name="connsiteY2" fmla="*/ 139753 h 690652"/>
                <a:gd name="connsiteX3" fmla="*/ 220980 w 312440"/>
                <a:gd name="connsiteY3" fmla="*/ 452173 h 690652"/>
                <a:gd name="connsiteX4" fmla="*/ 99060 w 312440"/>
                <a:gd name="connsiteY4" fmla="*/ 688393 h 690652"/>
                <a:gd name="connsiteX5" fmla="*/ 0 w 312440"/>
                <a:gd name="connsiteY5" fmla="*/ 551233 h 69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440" h="690652">
                  <a:moveTo>
                    <a:pt x="76200" y="17833"/>
                  </a:moveTo>
                  <a:cubicBezTo>
                    <a:pt x="125095" y="3863"/>
                    <a:pt x="173990" y="-10107"/>
                    <a:pt x="213360" y="10213"/>
                  </a:cubicBezTo>
                  <a:cubicBezTo>
                    <a:pt x="252730" y="30533"/>
                    <a:pt x="311150" y="66093"/>
                    <a:pt x="312420" y="139753"/>
                  </a:cubicBezTo>
                  <a:cubicBezTo>
                    <a:pt x="313690" y="213413"/>
                    <a:pt x="256540" y="360733"/>
                    <a:pt x="220980" y="452173"/>
                  </a:cubicBezTo>
                  <a:cubicBezTo>
                    <a:pt x="185420" y="543613"/>
                    <a:pt x="135890" y="671883"/>
                    <a:pt x="99060" y="688393"/>
                  </a:cubicBezTo>
                  <a:cubicBezTo>
                    <a:pt x="62230" y="704903"/>
                    <a:pt x="31115" y="628068"/>
                    <a:pt x="0" y="551233"/>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13"/>
            <p:cNvSpPr/>
            <p:nvPr/>
          </p:nvSpPr>
          <p:spPr>
            <a:xfrm>
              <a:off x="4227739" y="3550920"/>
              <a:ext cx="435701" cy="952500"/>
            </a:xfrm>
            <a:custGeom>
              <a:avLst/>
              <a:gdLst>
                <a:gd name="connsiteX0" fmla="*/ 382361 w 435701"/>
                <a:gd name="connsiteY0" fmla="*/ 0 h 952500"/>
                <a:gd name="connsiteX1" fmla="*/ 130901 w 435701"/>
                <a:gd name="connsiteY1" fmla="*/ 220980 h 952500"/>
                <a:gd name="connsiteX2" fmla="*/ 1361 w 435701"/>
                <a:gd name="connsiteY2" fmla="*/ 541020 h 952500"/>
                <a:gd name="connsiteX3" fmla="*/ 207101 w 435701"/>
                <a:gd name="connsiteY3" fmla="*/ 716280 h 952500"/>
                <a:gd name="connsiteX4" fmla="*/ 359501 w 435701"/>
                <a:gd name="connsiteY4" fmla="*/ 800100 h 952500"/>
                <a:gd name="connsiteX5" fmla="*/ 435701 w 435701"/>
                <a:gd name="connsiteY5" fmla="*/ 9525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01" h="952500">
                  <a:moveTo>
                    <a:pt x="382361" y="0"/>
                  </a:moveTo>
                  <a:cubicBezTo>
                    <a:pt x="288381" y="65405"/>
                    <a:pt x="194401" y="130810"/>
                    <a:pt x="130901" y="220980"/>
                  </a:cubicBezTo>
                  <a:cubicBezTo>
                    <a:pt x="67401" y="311150"/>
                    <a:pt x="-11339" y="458470"/>
                    <a:pt x="1361" y="541020"/>
                  </a:cubicBezTo>
                  <a:cubicBezTo>
                    <a:pt x="14061" y="623570"/>
                    <a:pt x="147411" y="673100"/>
                    <a:pt x="207101" y="716280"/>
                  </a:cubicBezTo>
                  <a:cubicBezTo>
                    <a:pt x="266791" y="759460"/>
                    <a:pt x="321401" y="760730"/>
                    <a:pt x="359501" y="800100"/>
                  </a:cubicBezTo>
                  <a:cubicBezTo>
                    <a:pt x="397601" y="839470"/>
                    <a:pt x="416651" y="895985"/>
                    <a:pt x="435701" y="9525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リーフォーム 14"/>
            <p:cNvSpPr/>
            <p:nvPr/>
          </p:nvSpPr>
          <p:spPr>
            <a:xfrm>
              <a:off x="4762500" y="3596640"/>
              <a:ext cx="290234" cy="899160"/>
            </a:xfrm>
            <a:custGeom>
              <a:avLst/>
              <a:gdLst>
                <a:gd name="connsiteX0" fmla="*/ 0 w 290234"/>
                <a:gd name="connsiteY0" fmla="*/ 0 h 899160"/>
                <a:gd name="connsiteX1" fmla="*/ 190500 w 290234"/>
                <a:gd name="connsiteY1" fmla="*/ 213360 h 899160"/>
                <a:gd name="connsiteX2" fmla="*/ 289560 w 290234"/>
                <a:gd name="connsiteY2" fmla="*/ 434340 h 899160"/>
                <a:gd name="connsiteX3" fmla="*/ 144780 w 290234"/>
                <a:gd name="connsiteY3" fmla="*/ 624840 h 899160"/>
                <a:gd name="connsiteX4" fmla="*/ 38100 w 290234"/>
                <a:gd name="connsiteY4" fmla="*/ 777240 h 899160"/>
                <a:gd name="connsiteX5" fmla="*/ 15240 w 290234"/>
                <a:gd name="connsiteY5" fmla="*/ 899160 h 8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234" h="899160">
                  <a:moveTo>
                    <a:pt x="0" y="0"/>
                  </a:moveTo>
                  <a:cubicBezTo>
                    <a:pt x="71120" y="70485"/>
                    <a:pt x="142240" y="140970"/>
                    <a:pt x="190500" y="213360"/>
                  </a:cubicBezTo>
                  <a:cubicBezTo>
                    <a:pt x="238760" y="285750"/>
                    <a:pt x="297180" y="365760"/>
                    <a:pt x="289560" y="434340"/>
                  </a:cubicBezTo>
                  <a:cubicBezTo>
                    <a:pt x="281940" y="502920"/>
                    <a:pt x="186690" y="567690"/>
                    <a:pt x="144780" y="624840"/>
                  </a:cubicBezTo>
                  <a:cubicBezTo>
                    <a:pt x="102870" y="681990"/>
                    <a:pt x="59690" y="731520"/>
                    <a:pt x="38100" y="777240"/>
                  </a:cubicBezTo>
                  <a:cubicBezTo>
                    <a:pt x="16510" y="822960"/>
                    <a:pt x="15875" y="861060"/>
                    <a:pt x="15240" y="89916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4482425" y="3771900"/>
              <a:ext cx="226735" cy="541020"/>
            </a:xfrm>
            <a:custGeom>
              <a:avLst/>
              <a:gdLst>
                <a:gd name="connsiteX0" fmla="*/ 181015 w 226735"/>
                <a:gd name="connsiteY0" fmla="*/ 0 h 541020"/>
                <a:gd name="connsiteX1" fmla="*/ 13375 w 226735"/>
                <a:gd name="connsiteY1" fmla="*/ 152400 h 541020"/>
                <a:gd name="connsiteX2" fmla="*/ 28615 w 226735"/>
                <a:gd name="connsiteY2" fmla="*/ 327660 h 541020"/>
                <a:gd name="connsiteX3" fmla="*/ 173395 w 226735"/>
                <a:gd name="connsiteY3" fmla="*/ 373380 h 541020"/>
                <a:gd name="connsiteX4" fmla="*/ 226735 w 226735"/>
                <a:gd name="connsiteY4" fmla="*/ 541020 h 541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35" h="541020">
                  <a:moveTo>
                    <a:pt x="181015" y="0"/>
                  </a:moveTo>
                  <a:cubicBezTo>
                    <a:pt x="109895" y="48895"/>
                    <a:pt x="38775" y="97790"/>
                    <a:pt x="13375" y="152400"/>
                  </a:cubicBezTo>
                  <a:cubicBezTo>
                    <a:pt x="-12025" y="207010"/>
                    <a:pt x="1945" y="290830"/>
                    <a:pt x="28615" y="327660"/>
                  </a:cubicBezTo>
                  <a:cubicBezTo>
                    <a:pt x="55285" y="364490"/>
                    <a:pt x="140375" y="337820"/>
                    <a:pt x="173395" y="373380"/>
                  </a:cubicBezTo>
                  <a:cubicBezTo>
                    <a:pt x="206415" y="408940"/>
                    <a:pt x="216575" y="474980"/>
                    <a:pt x="226735" y="54102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16"/>
            <p:cNvSpPr/>
            <p:nvPr/>
          </p:nvSpPr>
          <p:spPr>
            <a:xfrm>
              <a:off x="4732020" y="3832860"/>
              <a:ext cx="129599" cy="396240"/>
            </a:xfrm>
            <a:custGeom>
              <a:avLst/>
              <a:gdLst>
                <a:gd name="connsiteX0" fmla="*/ 15240 w 129599"/>
                <a:gd name="connsiteY0" fmla="*/ 0 h 396240"/>
                <a:gd name="connsiteX1" fmla="*/ 129540 w 129599"/>
                <a:gd name="connsiteY1" fmla="*/ 167640 h 396240"/>
                <a:gd name="connsiteX2" fmla="*/ 30480 w 129599"/>
                <a:gd name="connsiteY2" fmla="*/ 304800 h 396240"/>
                <a:gd name="connsiteX3" fmla="*/ 0 w 129599"/>
                <a:gd name="connsiteY3" fmla="*/ 396240 h 396240"/>
              </a:gdLst>
              <a:ahLst/>
              <a:cxnLst>
                <a:cxn ang="0">
                  <a:pos x="connsiteX0" y="connsiteY0"/>
                </a:cxn>
                <a:cxn ang="0">
                  <a:pos x="connsiteX1" y="connsiteY1"/>
                </a:cxn>
                <a:cxn ang="0">
                  <a:pos x="connsiteX2" y="connsiteY2"/>
                </a:cxn>
                <a:cxn ang="0">
                  <a:pos x="connsiteX3" y="connsiteY3"/>
                </a:cxn>
              </a:cxnLst>
              <a:rect l="l" t="t" r="r" b="b"/>
              <a:pathLst>
                <a:path w="129599" h="396240">
                  <a:moveTo>
                    <a:pt x="15240" y="0"/>
                  </a:moveTo>
                  <a:cubicBezTo>
                    <a:pt x="71120" y="58420"/>
                    <a:pt x="127000" y="116840"/>
                    <a:pt x="129540" y="167640"/>
                  </a:cubicBezTo>
                  <a:cubicBezTo>
                    <a:pt x="132080" y="218440"/>
                    <a:pt x="52070" y="266700"/>
                    <a:pt x="30480" y="304800"/>
                  </a:cubicBezTo>
                  <a:cubicBezTo>
                    <a:pt x="8890" y="342900"/>
                    <a:pt x="4445" y="369570"/>
                    <a:pt x="0" y="39624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フリーフォーム 17"/>
            <p:cNvSpPr/>
            <p:nvPr/>
          </p:nvSpPr>
          <p:spPr>
            <a:xfrm>
              <a:off x="6918960" y="3749040"/>
              <a:ext cx="632460" cy="510540"/>
            </a:xfrm>
            <a:custGeom>
              <a:avLst/>
              <a:gdLst>
                <a:gd name="connsiteX0" fmla="*/ 0 w 632460"/>
                <a:gd name="connsiteY0" fmla="*/ 0 h 510540"/>
                <a:gd name="connsiteX1" fmla="*/ 228600 w 632460"/>
                <a:gd name="connsiteY1" fmla="*/ 259080 h 510540"/>
                <a:gd name="connsiteX2" fmla="*/ 632460 w 632460"/>
                <a:gd name="connsiteY2" fmla="*/ 510540 h 510540"/>
              </a:gdLst>
              <a:ahLst/>
              <a:cxnLst>
                <a:cxn ang="0">
                  <a:pos x="connsiteX0" y="connsiteY0"/>
                </a:cxn>
                <a:cxn ang="0">
                  <a:pos x="connsiteX1" y="connsiteY1"/>
                </a:cxn>
                <a:cxn ang="0">
                  <a:pos x="connsiteX2" y="connsiteY2"/>
                </a:cxn>
              </a:cxnLst>
              <a:rect l="l" t="t" r="r" b="b"/>
              <a:pathLst>
                <a:path w="632460" h="510540">
                  <a:moveTo>
                    <a:pt x="0" y="0"/>
                  </a:moveTo>
                  <a:cubicBezTo>
                    <a:pt x="61595" y="86995"/>
                    <a:pt x="123190" y="173990"/>
                    <a:pt x="228600" y="259080"/>
                  </a:cubicBezTo>
                  <a:cubicBezTo>
                    <a:pt x="334010" y="344170"/>
                    <a:pt x="483235" y="427355"/>
                    <a:pt x="632460" y="51054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18"/>
            <p:cNvSpPr/>
            <p:nvPr/>
          </p:nvSpPr>
          <p:spPr>
            <a:xfrm>
              <a:off x="6652260" y="4053840"/>
              <a:ext cx="822787" cy="342900"/>
            </a:xfrm>
            <a:custGeom>
              <a:avLst/>
              <a:gdLst>
                <a:gd name="connsiteX0" fmla="*/ 0 w 822787"/>
                <a:gd name="connsiteY0" fmla="*/ 0 h 342900"/>
                <a:gd name="connsiteX1" fmla="*/ 480060 w 822787"/>
                <a:gd name="connsiteY1" fmla="*/ 160020 h 342900"/>
                <a:gd name="connsiteX2" fmla="*/ 784860 w 822787"/>
                <a:gd name="connsiteY2" fmla="*/ 312420 h 342900"/>
                <a:gd name="connsiteX3" fmla="*/ 807720 w 822787"/>
                <a:gd name="connsiteY3" fmla="*/ 342900 h 342900"/>
              </a:gdLst>
              <a:ahLst/>
              <a:cxnLst>
                <a:cxn ang="0">
                  <a:pos x="connsiteX0" y="connsiteY0"/>
                </a:cxn>
                <a:cxn ang="0">
                  <a:pos x="connsiteX1" y="connsiteY1"/>
                </a:cxn>
                <a:cxn ang="0">
                  <a:pos x="connsiteX2" y="connsiteY2"/>
                </a:cxn>
                <a:cxn ang="0">
                  <a:pos x="connsiteX3" y="connsiteY3"/>
                </a:cxn>
              </a:cxnLst>
              <a:rect l="l" t="t" r="r" b="b"/>
              <a:pathLst>
                <a:path w="822787" h="342900">
                  <a:moveTo>
                    <a:pt x="0" y="0"/>
                  </a:moveTo>
                  <a:cubicBezTo>
                    <a:pt x="174625" y="53975"/>
                    <a:pt x="349250" y="107950"/>
                    <a:pt x="480060" y="160020"/>
                  </a:cubicBezTo>
                  <a:cubicBezTo>
                    <a:pt x="610870" y="212090"/>
                    <a:pt x="730250" y="281940"/>
                    <a:pt x="784860" y="312420"/>
                  </a:cubicBezTo>
                  <a:cubicBezTo>
                    <a:pt x="839470" y="342900"/>
                    <a:pt x="823595" y="342900"/>
                    <a:pt x="807720" y="342900"/>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19"/>
            <p:cNvSpPr/>
            <p:nvPr/>
          </p:nvSpPr>
          <p:spPr>
            <a:xfrm>
              <a:off x="7942973" y="3337446"/>
              <a:ext cx="248527" cy="198234"/>
            </a:xfrm>
            <a:custGeom>
              <a:avLst/>
              <a:gdLst>
                <a:gd name="connsiteX0" fmla="*/ 225667 w 248527"/>
                <a:gd name="connsiteY0" fmla="*/ 144894 h 198234"/>
                <a:gd name="connsiteX1" fmla="*/ 4687 w 248527"/>
                <a:gd name="connsiteY1" fmla="*/ 114 h 198234"/>
                <a:gd name="connsiteX2" fmla="*/ 88507 w 248527"/>
                <a:gd name="connsiteY2" fmla="*/ 122034 h 198234"/>
                <a:gd name="connsiteX3" fmla="*/ 248527 w 248527"/>
                <a:gd name="connsiteY3" fmla="*/ 198234 h 198234"/>
              </a:gdLst>
              <a:ahLst/>
              <a:cxnLst>
                <a:cxn ang="0">
                  <a:pos x="connsiteX0" y="connsiteY0"/>
                </a:cxn>
                <a:cxn ang="0">
                  <a:pos x="connsiteX1" y="connsiteY1"/>
                </a:cxn>
                <a:cxn ang="0">
                  <a:pos x="connsiteX2" y="connsiteY2"/>
                </a:cxn>
                <a:cxn ang="0">
                  <a:pos x="connsiteX3" y="connsiteY3"/>
                </a:cxn>
              </a:cxnLst>
              <a:rect l="l" t="t" r="r" b="b"/>
              <a:pathLst>
                <a:path w="248527" h="198234">
                  <a:moveTo>
                    <a:pt x="225667" y="144894"/>
                  </a:moveTo>
                  <a:cubicBezTo>
                    <a:pt x="126607" y="74409"/>
                    <a:pt x="27547" y="3924"/>
                    <a:pt x="4687" y="114"/>
                  </a:cubicBezTo>
                  <a:cubicBezTo>
                    <a:pt x="-18173" y="-3696"/>
                    <a:pt x="47867" y="89014"/>
                    <a:pt x="88507" y="122034"/>
                  </a:cubicBezTo>
                  <a:cubicBezTo>
                    <a:pt x="129147" y="155054"/>
                    <a:pt x="188837" y="176644"/>
                    <a:pt x="248527" y="198234"/>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21"/>
            <p:cNvSpPr/>
            <p:nvPr/>
          </p:nvSpPr>
          <p:spPr>
            <a:xfrm>
              <a:off x="7891631" y="3564998"/>
              <a:ext cx="210066" cy="33056"/>
            </a:xfrm>
            <a:custGeom>
              <a:avLst/>
              <a:gdLst>
                <a:gd name="connsiteX0" fmla="*/ 208429 w 210066"/>
                <a:gd name="connsiteY0" fmla="*/ 8782 h 33056"/>
                <a:gd name="connsiteX1" fmla="*/ 94129 w 210066"/>
                <a:gd name="connsiteY1" fmla="*/ 1162 h 33056"/>
                <a:gd name="connsiteX2" fmla="*/ 2689 w 210066"/>
                <a:gd name="connsiteY2" fmla="*/ 31642 h 33056"/>
                <a:gd name="connsiteX3" fmla="*/ 208429 w 210066"/>
                <a:gd name="connsiteY3" fmla="*/ 8782 h 33056"/>
              </a:gdLst>
              <a:ahLst/>
              <a:cxnLst>
                <a:cxn ang="0">
                  <a:pos x="connsiteX0" y="connsiteY0"/>
                </a:cxn>
                <a:cxn ang="0">
                  <a:pos x="connsiteX1" y="connsiteY1"/>
                </a:cxn>
                <a:cxn ang="0">
                  <a:pos x="connsiteX2" y="connsiteY2"/>
                </a:cxn>
                <a:cxn ang="0">
                  <a:pos x="connsiteX3" y="connsiteY3"/>
                </a:cxn>
              </a:cxnLst>
              <a:rect l="l" t="t" r="r" b="b"/>
              <a:pathLst>
                <a:path w="210066" h="33056">
                  <a:moveTo>
                    <a:pt x="208429" y="8782"/>
                  </a:moveTo>
                  <a:cubicBezTo>
                    <a:pt x="223669" y="3702"/>
                    <a:pt x="128419" y="-2648"/>
                    <a:pt x="94129" y="1162"/>
                  </a:cubicBezTo>
                  <a:cubicBezTo>
                    <a:pt x="59839" y="4972"/>
                    <a:pt x="-15091" y="24022"/>
                    <a:pt x="2689" y="31642"/>
                  </a:cubicBezTo>
                  <a:cubicBezTo>
                    <a:pt x="20469" y="39262"/>
                    <a:pt x="193189" y="13862"/>
                    <a:pt x="208429" y="8782"/>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22"/>
            <p:cNvSpPr/>
            <p:nvPr/>
          </p:nvSpPr>
          <p:spPr>
            <a:xfrm>
              <a:off x="8038318" y="3607594"/>
              <a:ext cx="158817" cy="267891"/>
            </a:xfrm>
            <a:custGeom>
              <a:avLst/>
              <a:gdLst>
                <a:gd name="connsiteX0" fmla="*/ 157945 w 158817"/>
                <a:gd name="connsiteY0" fmla="*/ 0 h 267891"/>
                <a:gd name="connsiteX1" fmla="*/ 3163 w 158817"/>
                <a:gd name="connsiteY1" fmla="*/ 238125 h 267891"/>
                <a:gd name="connsiteX2" fmla="*/ 62695 w 158817"/>
                <a:gd name="connsiteY2" fmla="*/ 240506 h 267891"/>
                <a:gd name="connsiteX3" fmla="*/ 157945 w 158817"/>
                <a:gd name="connsiteY3" fmla="*/ 0 h 267891"/>
              </a:gdLst>
              <a:ahLst/>
              <a:cxnLst>
                <a:cxn ang="0">
                  <a:pos x="connsiteX0" y="connsiteY0"/>
                </a:cxn>
                <a:cxn ang="0">
                  <a:pos x="connsiteX1" y="connsiteY1"/>
                </a:cxn>
                <a:cxn ang="0">
                  <a:pos x="connsiteX2" y="connsiteY2"/>
                </a:cxn>
                <a:cxn ang="0">
                  <a:pos x="connsiteX3" y="connsiteY3"/>
                </a:cxn>
              </a:cxnLst>
              <a:rect l="l" t="t" r="r" b="b"/>
              <a:pathLst>
                <a:path w="158817" h="267891">
                  <a:moveTo>
                    <a:pt x="157945" y="0"/>
                  </a:moveTo>
                  <a:cubicBezTo>
                    <a:pt x="148023" y="-397"/>
                    <a:pt x="19038" y="198041"/>
                    <a:pt x="3163" y="238125"/>
                  </a:cubicBezTo>
                  <a:cubicBezTo>
                    <a:pt x="-12712" y="278209"/>
                    <a:pt x="34914" y="276622"/>
                    <a:pt x="62695" y="240506"/>
                  </a:cubicBezTo>
                  <a:cubicBezTo>
                    <a:pt x="90476" y="204390"/>
                    <a:pt x="167867" y="397"/>
                    <a:pt x="157945" y="0"/>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フリーフォーム 23"/>
            <p:cNvSpPr/>
            <p:nvPr/>
          </p:nvSpPr>
          <p:spPr>
            <a:xfrm>
              <a:off x="8245806" y="3617525"/>
              <a:ext cx="157654" cy="216403"/>
            </a:xfrm>
            <a:custGeom>
              <a:avLst/>
              <a:gdLst>
                <a:gd name="connsiteX0" fmla="*/ 7607 w 157654"/>
                <a:gd name="connsiteY0" fmla="*/ 1975 h 216403"/>
                <a:gd name="connsiteX1" fmla="*/ 36182 w 157654"/>
                <a:gd name="connsiteY1" fmla="*/ 113894 h 216403"/>
                <a:gd name="connsiteX2" fmla="*/ 157625 w 157654"/>
                <a:gd name="connsiteY2" fmla="*/ 213906 h 216403"/>
                <a:gd name="connsiteX3" fmla="*/ 7607 w 157654"/>
                <a:gd name="connsiteY3" fmla="*/ 1975 h 216403"/>
              </a:gdLst>
              <a:ahLst/>
              <a:cxnLst>
                <a:cxn ang="0">
                  <a:pos x="connsiteX0" y="connsiteY0"/>
                </a:cxn>
                <a:cxn ang="0">
                  <a:pos x="connsiteX1" y="connsiteY1"/>
                </a:cxn>
                <a:cxn ang="0">
                  <a:pos x="connsiteX2" y="connsiteY2"/>
                </a:cxn>
                <a:cxn ang="0">
                  <a:pos x="connsiteX3" y="connsiteY3"/>
                </a:cxn>
              </a:cxnLst>
              <a:rect l="l" t="t" r="r" b="b"/>
              <a:pathLst>
                <a:path w="157654" h="216403">
                  <a:moveTo>
                    <a:pt x="7607" y="1975"/>
                  </a:moveTo>
                  <a:cubicBezTo>
                    <a:pt x="-12633" y="-14694"/>
                    <a:pt x="11179" y="78572"/>
                    <a:pt x="36182" y="113894"/>
                  </a:cubicBezTo>
                  <a:cubicBezTo>
                    <a:pt x="61185" y="149216"/>
                    <a:pt x="159609" y="231765"/>
                    <a:pt x="157625" y="213906"/>
                  </a:cubicBezTo>
                  <a:cubicBezTo>
                    <a:pt x="155641" y="196047"/>
                    <a:pt x="27847" y="18644"/>
                    <a:pt x="7607" y="1975"/>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8130714" y="3235348"/>
              <a:ext cx="108183" cy="241974"/>
            </a:xfrm>
            <a:custGeom>
              <a:avLst/>
              <a:gdLst>
                <a:gd name="connsiteX0" fmla="*/ 1255 w 108183"/>
                <a:gd name="connsiteY0" fmla="*/ 771 h 241974"/>
                <a:gd name="connsiteX1" fmla="*/ 39355 w 108183"/>
                <a:gd name="connsiteY1" fmla="*/ 141265 h 241974"/>
                <a:gd name="connsiteX2" fmla="*/ 106030 w 108183"/>
                <a:gd name="connsiteY2" fmla="*/ 241277 h 241974"/>
                <a:gd name="connsiteX3" fmla="*/ 84599 w 108183"/>
                <a:gd name="connsiteY3" fmla="*/ 91258 h 241974"/>
                <a:gd name="connsiteX4" fmla="*/ 1255 w 108183"/>
                <a:gd name="connsiteY4" fmla="*/ 771 h 241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83" h="241974">
                  <a:moveTo>
                    <a:pt x="1255" y="771"/>
                  </a:moveTo>
                  <a:cubicBezTo>
                    <a:pt x="-6286" y="9105"/>
                    <a:pt x="21893" y="101181"/>
                    <a:pt x="39355" y="141265"/>
                  </a:cubicBezTo>
                  <a:cubicBezTo>
                    <a:pt x="56818" y="181349"/>
                    <a:pt x="98489" y="249611"/>
                    <a:pt x="106030" y="241277"/>
                  </a:cubicBezTo>
                  <a:cubicBezTo>
                    <a:pt x="113571" y="232943"/>
                    <a:pt x="100077" y="128961"/>
                    <a:pt x="84599" y="91258"/>
                  </a:cubicBezTo>
                  <a:cubicBezTo>
                    <a:pt x="69121" y="53555"/>
                    <a:pt x="8796" y="-7563"/>
                    <a:pt x="1255" y="771"/>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フリーフォーム 25"/>
            <p:cNvSpPr/>
            <p:nvPr/>
          </p:nvSpPr>
          <p:spPr>
            <a:xfrm>
              <a:off x="8276823" y="3282139"/>
              <a:ext cx="136264" cy="208546"/>
            </a:xfrm>
            <a:custGeom>
              <a:avLst/>
              <a:gdLst>
                <a:gd name="connsiteX0" fmla="*/ 136133 w 136264"/>
                <a:gd name="connsiteY0" fmla="*/ 1605 h 208546"/>
                <a:gd name="connsiteX1" fmla="*/ 31358 w 136264"/>
                <a:gd name="connsiteY1" fmla="*/ 115905 h 208546"/>
                <a:gd name="connsiteX2" fmla="*/ 7546 w 136264"/>
                <a:gd name="connsiteY2" fmla="*/ 206392 h 208546"/>
                <a:gd name="connsiteX3" fmla="*/ 136133 w 136264"/>
                <a:gd name="connsiteY3" fmla="*/ 1605 h 208546"/>
              </a:gdLst>
              <a:ahLst/>
              <a:cxnLst>
                <a:cxn ang="0">
                  <a:pos x="connsiteX0" y="connsiteY0"/>
                </a:cxn>
                <a:cxn ang="0">
                  <a:pos x="connsiteX1" y="connsiteY1"/>
                </a:cxn>
                <a:cxn ang="0">
                  <a:pos x="connsiteX2" y="connsiteY2"/>
                </a:cxn>
                <a:cxn ang="0">
                  <a:pos x="connsiteX3" y="connsiteY3"/>
                </a:cxn>
              </a:cxnLst>
              <a:rect l="l" t="t" r="r" b="b"/>
              <a:pathLst>
                <a:path w="136264" h="208546">
                  <a:moveTo>
                    <a:pt x="136133" y="1605"/>
                  </a:moveTo>
                  <a:cubicBezTo>
                    <a:pt x="140102" y="-13476"/>
                    <a:pt x="52789" y="81774"/>
                    <a:pt x="31358" y="115905"/>
                  </a:cubicBezTo>
                  <a:cubicBezTo>
                    <a:pt x="9927" y="150036"/>
                    <a:pt x="-11901" y="221870"/>
                    <a:pt x="7546" y="206392"/>
                  </a:cubicBezTo>
                  <a:cubicBezTo>
                    <a:pt x="26993" y="190914"/>
                    <a:pt x="132164" y="16686"/>
                    <a:pt x="136133" y="1605"/>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26"/>
            <p:cNvSpPr/>
            <p:nvPr/>
          </p:nvSpPr>
          <p:spPr>
            <a:xfrm>
              <a:off x="8191008" y="3501008"/>
              <a:ext cx="84253" cy="84377"/>
            </a:xfrm>
            <a:custGeom>
              <a:avLst/>
              <a:gdLst>
                <a:gd name="connsiteX0" fmla="*/ 43011 w 112141"/>
                <a:gd name="connsiteY0" fmla="*/ 261 h 112306"/>
                <a:gd name="connsiteX1" fmla="*/ 149 w 112141"/>
                <a:gd name="connsiteY1" fmla="*/ 52649 h 112306"/>
                <a:gd name="connsiteX2" fmla="*/ 57299 w 112141"/>
                <a:gd name="connsiteY2" fmla="*/ 112180 h 112306"/>
                <a:gd name="connsiteX3" fmla="*/ 112067 w 112141"/>
                <a:gd name="connsiteY3" fmla="*/ 35980 h 112306"/>
                <a:gd name="connsiteX4" fmla="*/ 43011 w 112141"/>
                <a:gd name="connsiteY4" fmla="*/ 261 h 112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1" h="112306">
                  <a:moveTo>
                    <a:pt x="43011" y="261"/>
                  </a:moveTo>
                  <a:cubicBezTo>
                    <a:pt x="24358" y="3039"/>
                    <a:pt x="-2232" y="33996"/>
                    <a:pt x="149" y="52649"/>
                  </a:cubicBezTo>
                  <a:cubicBezTo>
                    <a:pt x="2530" y="71302"/>
                    <a:pt x="38646" y="114958"/>
                    <a:pt x="57299" y="112180"/>
                  </a:cubicBezTo>
                  <a:cubicBezTo>
                    <a:pt x="75952" y="109402"/>
                    <a:pt x="114052" y="54633"/>
                    <a:pt x="112067" y="35980"/>
                  </a:cubicBezTo>
                  <a:cubicBezTo>
                    <a:pt x="110083" y="17327"/>
                    <a:pt x="61664" y="-2517"/>
                    <a:pt x="43011" y="261"/>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フリーフォーム 27"/>
            <p:cNvSpPr/>
            <p:nvPr/>
          </p:nvSpPr>
          <p:spPr>
            <a:xfrm>
              <a:off x="8013821" y="3571009"/>
              <a:ext cx="132439" cy="135893"/>
            </a:xfrm>
            <a:custGeom>
              <a:avLst/>
              <a:gdLst>
                <a:gd name="connsiteX0" fmla="*/ 132435 w 132439"/>
                <a:gd name="connsiteY0" fmla="*/ 866 h 135893"/>
                <a:gd name="connsiteX1" fmla="*/ 18135 w 132439"/>
                <a:gd name="connsiteY1" fmla="*/ 79447 h 135893"/>
                <a:gd name="connsiteX2" fmla="*/ 13373 w 132439"/>
                <a:gd name="connsiteY2" fmla="*/ 134216 h 135893"/>
                <a:gd name="connsiteX3" fmla="*/ 132435 w 132439"/>
                <a:gd name="connsiteY3" fmla="*/ 866 h 135893"/>
              </a:gdLst>
              <a:ahLst/>
              <a:cxnLst>
                <a:cxn ang="0">
                  <a:pos x="connsiteX0" y="connsiteY0"/>
                </a:cxn>
                <a:cxn ang="0">
                  <a:pos x="connsiteX1" y="connsiteY1"/>
                </a:cxn>
                <a:cxn ang="0">
                  <a:pos x="connsiteX2" y="connsiteY2"/>
                </a:cxn>
                <a:cxn ang="0">
                  <a:pos x="connsiteX3" y="connsiteY3"/>
                </a:cxn>
              </a:cxnLst>
              <a:rect l="l" t="t" r="r" b="b"/>
              <a:pathLst>
                <a:path w="132439" h="135893">
                  <a:moveTo>
                    <a:pt x="132435" y="866"/>
                  </a:moveTo>
                  <a:cubicBezTo>
                    <a:pt x="133229" y="-8262"/>
                    <a:pt x="37979" y="57222"/>
                    <a:pt x="18135" y="79447"/>
                  </a:cubicBezTo>
                  <a:cubicBezTo>
                    <a:pt x="-1709" y="101672"/>
                    <a:pt x="-8058" y="144931"/>
                    <a:pt x="13373" y="134216"/>
                  </a:cubicBezTo>
                  <a:cubicBezTo>
                    <a:pt x="34804" y="123501"/>
                    <a:pt x="131641" y="9994"/>
                    <a:pt x="132435" y="866"/>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4767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基本</a:t>
            </a:r>
            <a:r>
              <a:rPr lang="ja-JP" altLang="en-US" dirty="0" smtClean="0"/>
              <a:t>アイディア</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lang="en-US" altLang="ja-JP" dirty="0" smtClean="0"/>
              <a:t>Diffusion </a:t>
            </a:r>
            <a:r>
              <a:rPr lang="en-US" altLang="ja-JP" dirty="0" smtClean="0"/>
              <a:t>Curves[Orzan08]</a:t>
            </a:r>
            <a:r>
              <a:rPr lang="ja-JP" altLang="en-US" dirty="0"/>
              <a:t> </a:t>
            </a:r>
            <a:r>
              <a:rPr lang="ja-JP" altLang="en-US" dirty="0" smtClean="0"/>
              <a:t>を</a:t>
            </a:r>
            <a:r>
              <a:rPr lang="en-US" altLang="ja-JP" dirty="0" smtClean="0"/>
              <a:t>3D</a:t>
            </a:r>
            <a:r>
              <a:rPr lang="ja-JP" altLang="en-US" dirty="0" smtClean="0"/>
              <a:t>に拡張</a:t>
            </a:r>
            <a:endParaRPr lang="en-US" altLang="ja-JP" dirty="0" smtClean="0"/>
          </a:p>
          <a:p>
            <a:pPr lvl="1"/>
            <a:r>
              <a:rPr kumimoji="1" lang="ja-JP" altLang="en-US" dirty="0" smtClean="0"/>
              <a:t>曲線の色が</a:t>
            </a:r>
            <a:r>
              <a:rPr kumimoji="1" lang="en-US" altLang="ja-JP" dirty="0" smtClean="0"/>
              <a:t>2D</a:t>
            </a:r>
            <a:r>
              <a:rPr kumimoji="1" lang="ja-JP" altLang="en-US" dirty="0" smtClean="0"/>
              <a:t>空間</a:t>
            </a:r>
            <a:r>
              <a:rPr kumimoji="1" lang="en-US" altLang="ja-JP" dirty="0" smtClean="0"/>
              <a:t/>
            </a:r>
            <a:br>
              <a:rPr kumimoji="1" lang="en-US" altLang="ja-JP" dirty="0" smtClean="0"/>
            </a:br>
            <a:r>
              <a:rPr kumimoji="1" lang="ja-JP" altLang="en-US" dirty="0" smtClean="0"/>
              <a:t>上で拡散する</a:t>
            </a:r>
            <a:endParaRPr kumimoji="1" lang="en-US" altLang="ja-JP" dirty="0" smtClean="0"/>
          </a:p>
          <a:p>
            <a:pPr lvl="1"/>
            <a:r>
              <a:rPr lang="ja-JP" altLang="en-US" dirty="0"/>
              <a:t>色</a:t>
            </a:r>
            <a:r>
              <a:rPr lang="ja-JP" altLang="en-US" dirty="0" smtClean="0"/>
              <a:t>拡散をポアソン</a:t>
            </a:r>
            <a:r>
              <a:rPr lang="en-US" altLang="ja-JP" dirty="0" smtClean="0"/>
              <a:t/>
            </a:r>
            <a:br>
              <a:rPr lang="en-US" altLang="ja-JP" dirty="0" smtClean="0"/>
            </a:br>
            <a:r>
              <a:rPr lang="ja-JP" altLang="en-US" dirty="0" smtClean="0"/>
              <a:t>方程式を解いて計算</a:t>
            </a:r>
            <a:endParaRPr kumimoji="1" lang="en-US" altLang="ja-JP" dirty="0" smtClean="0"/>
          </a:p>
          <a:p>
            <a:pPr lvl="3"/>
            <a:endParaRPr kumimoji="1" lang="en-US" altLang="ja-JP" dirty="0" smtClean="0"/>
          </a:p>
          <a:p>
            <a:r>
              <a:rPr kumimoji="1" lang="en-US" altLang="ja-JP" dirty="0" smtClean="0"/>
              <a:t>Diffusion Surfaces </a:t>
            </a:r>
            <a:r>
              <a:rPr kumimoji="1" lang="ja-JP" altLang="en-US" dirty="0" smtClean="0"/>
              <a:t>（提案法</a:t>
            </a:r>
            <a:r>
              <a:rPr lang="ja-JP" altLang="en-US" dirty="0"/>
              <a:t>）</a:t>
            </a:r>
            <a:endParaRPr kumimoji="1" lang="en-US" altLang="ja-JP" dirty="0" smtClean="0"/>
          </a:p>
          <a:p>
            <a:pPr lvl="1"/>
            <a:r>
              <a:rPr lang="ja-JP" altLang="en-US" dirty="0" smtClean="0"/>
              <a:t>サーフェスの色が</a:t>
            </a:r>
            <a:r>
              <a:rPr lang="en-US" altLang="ja-JP" dirty="0" smtClean="0"/>
              <a:t/>
            </a:r>
            <a:br>
              <a:rPr lang="en-US" altLang="ja-JP" dirty="0" smtClean="0"/>
            </a:br>
            <a:r>
              <a:rPr lang="en-US" altLang="ja-JP" dirty="0" smtClean="0"/>
              <a:t>3D</a:t>
            </a:r>
            <a:r>
              <a:rPr lang="ja-JP" altLang="en-US" dirty="0" smtClean="0"/>
              <a:t>空間上で拡散する</a:t>
            </a:r>
            <a:endParaRPr lang="en-US" altLang="ja-JP" dirty="0" smtClean="0"/>
          </a:p>
          <a:p>
            <a:pPr lvl="1"/>
            <a:r>
              <a:rPr kumimoji="1" lang="ja-JP" altLang="en-US" dirty="0" smtClean="0"/>
              <a:t>色拡散を別の方法</a:t>
            </a:r>
            <a:r>
              <a:rPr kumimoji="1" lang="en-US" altLang="ja-JP" dirty="0" smtClean="0"/>
              <a:t/>
            </a:r>
            <a:br>
              <a:rPr kumimoji="1" lang="en-US" altLang="ja-JP" dirty="0" smtClean="0"/>
            </a:br>
            <a:r>
              <a:rPr lang="ja-JP" altLang="en-US" dirty="0" smtClean="0"/>
              <a:t>で高速に</a:t>
            </a:r>
            <a:r>
              <a:rPr kumimoji="1" lang="ja-JP" altLang="en-US" dirty="0" smtClean="0"/>
              <a:t>計算</a:t>
            </a:r>
            <a:endParaRPr kumimoji="1" lang="ja-JP" altLang="en-US" b="1" dirty="0"/>
          </a:p>
        </p:txBody>
      </p:sp>
      <p:pic>
        <p:nvPicPr>
          <p:cNvPr id="6" name="Picture 2"/>
          <p:cNvPicPr>
            <a:picLocks noChangeAspect="1" noChangeArrowheads="1"/>
          </p:cNvPicPr>
          <p:nvPr/>
        </p:nvPicPr>
        <p:blipFill>
          <a:blip r:embed="rId2" cstate="print"/>
          <a:srcRect/>
          <a:stretch>
            <a:fillRect/>
          </a:stretch>
        </p:blipFill>
        <p:spPr bwMode="auto">
          <a:xfrm>
            <a:off x="4499510" y="2205144"/>
            <a:ext cx="2088714" cy="1220593"/>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7026318" y="2201881"/>
            <a:ext cx="2082186" cy="1227119"/>
          </a:xfrm>
          <a:prstGeom prst="rect">
            <a:avLst/>
          </a:prstGeom>
          <a:noFill/>
          <a:ln w="9525">
            <a:noFill/>
            <a:miter lim="800000"/>
            <a:headEnd/>
            <a:tailEnd/>
          </a:ln>
        </p:spPr>
      </p:pic>
      <p:sp>
        <p:nvSpPr>
          <p:cNvPr id="8" name="右矢印 7"/>
          <p:cNvSpPr/>
          <p:nvPr/>
        </p:nvSpPr>
        <p:spPr>
          <a:xfrm>
            <a:off x="6654569" y="2616096"/>
            <a:ext cx="305405" cy="398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68209" y="4951253"/>
            <a:ext cx="2053882" cy="1499495"/>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001301" y="4948665"/>
            <a:ext cx="2081698" cy="1504671"/>
          </a:xfrm>
          <a:prstGeom prst="rect">
            <a:avLst/>
          </a:prstGeom>
          <a:noFill/>
          <a:ln w="9525">
            <a:noFill/>
            <a:miter lim="800000"/>
            <a:headEnd/>
            <a:tailEnd/>
          </a:ln>
        </p:spPr>
      </p:pic>
      <p:sp>
        <p:nvSpPr>
          <p:cNvPr id="12" name="右矢印 11"/>
          <p:cNvSpPr/>
          <p:nvPr/>
        </p:nvSpPr>
        <p:spPr>
          <a:xfrm>
            <a:off x="6732240" y="5506930"/>
            <a:ext cx="305405" cy="398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47</a:t>
            </a:fld>
            <a:endParaRPr kumimoji="1" lang="ja-JP" altLang="en-US"/>
          </a:p>
        </p:txBody>
      </p:sp>
      <p:sp>
        <p:nvSpPr>
          <p:cNvPr id="11" name="テキスト ボックス 10"/>
          <p:cNvSpPr txBox="1"/>
          <p:nvPr/>
        </p:nvSpPr>
        <p:spPr>
          <a:xfrm>
            <a:off x="5034490" y="5622339"/>
            <a:ext cx="3929998" cy="830997"/>
          </a:xfrm>
          <a:prstGeom prst="rect">
            <a:avLst/>
          </a:prstGeom>
          <a:solidFill>
            <a:schemeClr val="bg1"/>
          </a:solidFill>
          <a:ln w="19050">
            <a:solidFill>
              <a:srgbClr val="FF0000"/>
            </a:solidFill>
          </a:ln>
        </p:spPr>
        <p:txBody>
          <a:bodyPr wrap="square" rtlCol="0">
            <a:spAutoFit/>
          </a:bodyPr>
          <a:lstStyle/>
          <a:p>
            <a:r>
              <a:rPr lang="ja-JP" altLang="en-US" sz="2400" b="1" dirty="0">
                <a:solidFill>
                  <a:srgbClr val="FF0000"/>
                </a:solidFill>
              </a:rPr>
              <a:t>原則</a:t>
            </a:r>
            <a:r>
              <a:rPr lang="en-US" altLang="ja-JP" sz="2400" b="1" dirty="0">
                <a:solidFill>
                  <a:srgbClr val="FF0000"/>
                </a:solidFill>
              </a:rPr>
              <a:t>2:</a:t>
            </a:r>
            <a:r>
              <a:rPr lang="en-US" altLang="ja-JP" sz="2400" dirty="0">
                <a:solidFill>
                  <a:srgbClr val="FF0000"/>
                </a:solidFill>
              </a:rPr>
              <a:t> </a:t>
            </a:r>
            <a:r>
              <a:rPr lang="ja-JP" altLang="en-US" sz="2400" dirty="0" smtClean="0"/>
              <a:t>コンパクトな表現</a:t>
            </a:r>
            <a:r>
              <a:rPr lang="ja-JP" altLang="en-US" sz="2400" dirty="0"/>
              <a:t>形式と高速なアルゴリズム</a:t>
            </a:r>
            <a:endParaRPr lang="en-US" altLang="ja-JP" sz="2400" dirty="0"/>
          </a:p>
        </p:txBody>
      </p:sp>
      <p:sp>
        <p:nvSpPr>
          <p:cNvPr id="13" name="テキスト ボックス 12"/>
          <p:cNvSpPr txBox="1"/>
          <p:nvPr/>
        </p:nvSpPr>
        <p:spPr>
          <a:xfrm>
            <a:off x="5034490" y="4665386"/>
            <a:ext cx="3929998" cy="830997"/>
          </a:xfrm>
          <a:prstGeom prst="rect">
            <a:avLst/>
          </a:prstGeom>
          <a:solidFill>
            <a:schemeClr val="bg1"/>
          </a:solidFill>
          <a:ln w="19050">
            <a:solidFill>
              <a:srgbClr val="FF0000"/>
            </a:solidFill>
          </a:ln>
        </p:spPr>
        <p:txBody>
          <a:bodyPr wrap="square" rtlCol="0">
            <a:spAutoFit/>
          </a:bodyPr>
          <a:lstStyle/>
          <a:p>
            <a:r>
              <a:rPr lang="ja-JP" altLang="en-US" sz="2400" b="1" dirty="0" smtClean="0">
                <a:solidFill>
                  <a:srgbClr val="FF0000"/>
                </a:solidFill>
              </a:rPr>
              <a:t>原則</a:t>
            </a:r>
            <a:r>
              <a:rPr lang="en-US" altLang="ja-JP" sz="2400" b="1" dirty="0" smtClean="0">
                <a:solidFill>
                  <a:srgbClr val="FF0000"/>
                </a:solidFill>
              </a:rPr>
              <a:t>1:</a:t>
            </a:r>
            <a:r>
              <a:rPr lang="en-US" altLang="ja-JP" sz="2400" dirty="0" smtClean="0"/>
              <a:t> </a:t>
            </a:r>
            <a:r>
              <a:rPr lang="ja-JP" altLang="en-US" sz="2400" dirty="0" smtClean="0"/>
              <a:t>サーフェス上</a:t>
            </a:r>
            <a:r>
              <a:rPr lang="ja-JP" altLang="en-US" sz="2400" dirty="0"/>
              <a:t>に情報を与えると、それが内部に</a:t>
            </a:r>
            <a:r>
              <a:rPr lang="ja-JP" altLang="en-US" sz="2400" dirty="0" smtClean="0"/>
              <a:t>伝播</a:t>
            </a:r>
            <a:endParaRPr lang="en-US" altLang="ja-JP" sz="2400" dirty="0"/>
          </a:p>
        </p:txBody>
      </p:sp>
    </p:spTree>
    <p:extLst>
      <p:ext uri="{BB962C8B-B14F-4D97-AF65-F5344CB8AC3E}">
        <p14:creationId xmlns:p14="http://schemas.microsoft.com/office/powerpoint/2010/main" val="250525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C:\Documents and Settings\kenshi\My Documents\material - videos\asia2010 - DiffusionSurfaces\still\capture_57890.bmp"/>
          <p:cNvPicPr>
            <a:picLocks noChangeAspect="1" noChangeArrowheads="1"/>
          </p:cNvPicPr>
          <p:nvPr/>
        </p:nvPicPr>
        <p:blipFill>
          <a:blip r:embed="rId2" cstate="print"/>
          <a:srcRect/>
          <a:stretch>
            <a:fillRect/>
          </a:stretch>
        </p:blipFill>
        <p:spPr bwMode="auto">
          <a:xfrm>
            <a:off x="142844" y="4218428"/>
            <a:ext cx="3071834" cy="2303876"/>
          </a:xfrm>
          <a:prstGeom prst="rect">
            <a:avLst/>
          </a:prstGeom>
          <a:noFill/>
          <a:ln>
            <a:noFill/>
          </a:ln>
        </p:spPr>
      </p:pic>
      <p:pic>
        <p:nvPicPr>
          <p:cNvPr id="17" name="Picture 6" descr="C:\Documents and Settings\kenshi\My Documents\material - videos\asia2010 - DiffusionSurfaces\still\capture_317078.bmp"/>
          <p:cNvPicPr>
            <a:picLocks noChangeAspect="1" noChangeArrowheads="1"/>
          </p:cNvPicPr>
          <p:nvPr/>
        </p:nvPicPr>
        <p:blipFill>
          <a:blip r:embed="rId3" cstate="print"/>
          <a:srcRect/>
          <a:stretch>
            <a:fillRect/>
          </a:stretch>
        </p:blipFill>
        <p:spPr bwMode="auto">
          <a:xfrm>
            <a:off x="5940152" y="4218438"/>
            <a:ext cx="3071807" cy="2303856"/>
          </a:xfrm>
          <a:prstGeom prst="rect">
            <a:avLst/>
          </a:prstGeom>
          <a:noFill/>
          <a:ln>
            <a:noFill/>
          </a:ln>
        </p:spPr>
      </p:pic>
      <p:pic>
        <p:nvPicPr>
          <p:cNvPr id="19" name="Picture 5" descr="C:\Documents and Settings\kenshi\My Documents\material - videos\asia2010 - DiffusionSurfaces\still\capture_581906.bmp"/>
          <p:cNvPicPr>
            <a:picLocks noChangeAspect="1" noChangeArrowheads="1"/>
          </p:cNvPicPr>
          <p:nvPr/>
        </p:nvPicPr>
        <p:blipFill>
          <a:blip r:embed="rId4" cstate="print"/>
          <a:srcRect/>
          <a:stretch>
            <a:fillRect/>
          </a:stretch>
        </p:blipFill>
        <p:spPr bwMode="auto">
          <a:xfrm>
            <a:off x="285720" y="986459"/>
            <a:ext cx="3071834" cy="2303876"/>
          </a:xfrm>
          <a:prstGeom prst="rect">
            <a:avLst/>
          </a:prstGeom>
          <a:noFill/>
        </p:spPr>
      </p:pic>
      <p:pic>
        <p:nvPicPr>
          <p:cNvPr id="20" name="Picture 6" descr="C:\Documents and Settings\kenshi\My Documents\material - videos\asia2010 - DiffusionSurfaces\still\capture_239265.bmp"/>
          <p:cNvPicPr>
            <a:picLocks noChangeAspect="1" noChangeArrowheads="1"/>
          </p:cNvPicPr>
          <p:nvPr/>
        </p:nvPicPr>
        <p:blipFill>
          <a:blip r:embed="rId5" cstate="print"/>
          <a:srcRect/>
          <a:stretch>
            <a:fillRect/>
          </a:stretch>
        </p:blipFill>
        <p:spPr bwMode="auto">
          <a:xfrm>
            <a:off x="6011590" y="986459"/>
            <a:ext cx="3071834" cy="2303876"/>
          </a:xfrm>
          <a:prstGeom prst="rect">
            <a:avLst/>
          </a:prstGeom>
          <a:noFill/>
        </p:spPr>
      </p:pic>
      <p:sp>
        <p:nvSpPr>
          <p:cNvPr id="21" name="テキスト ボックス 20"/>
          <p:cNvSpPr txBox="1"/>
          <p:nvPr/>
        </p:nvSpPr>
        <p:spPr>
          <a:xfrm>
            <a:off x="142843" y="313492"/>
            <a:ext cx="6373373" cy="523220"/>
          </a:xfrm>
          <a:prstGeom prst="rect">
            <a:avLst/>
          </a:prstGeom>
          <a:noFill/>
        </p:spPr>
        <p:txBody>
          <a:bodyPr wrap="square" rtlCol="0">
            <a:spAutoFit/>
          </a:bodyPr>
          <a:lstStyle/>
          <a:p>
            <a:r>
              <a:rPr lang="en-US" altLang="ja-JP" sz="2800" dirty="0"/>
              <a:t>Diffusion Surfaces</a:t>
            </a:r>
            <a:r>
              <a:rPr lang="ja-JP" altLang="en-US" sz="2800" dirty="0" err="1" smtClean="0"/>
              <a:t>が保</a:t>
            </a:r>
            <a:r>
              <a:rPr lang="ja-JP" altLang="en-US" sz="2800" dirty="0" smtClean="0"/>
              <a:t>持するデータ</a:t>
            </a:r>
            <a:endParaRPr kumimoji="1" lang="ja-JP" altLang="en-US" sz="2800" dirty="0" smtClean="0"/>
          </a:p>
        </p:txBody>
      </p:sp>
      <p:sp>
        <p:nvSpPr>
          <p:cNvPr id="22" name="テキスト ボックス 21"/>
          <p:cNvSpPr txBox="1"/>
          <p:nvPr/>
        </p:nvSpPr>
        <p:spPr>
          <a:xfrm>
            <a:off x="142844" y="3645024"/>
            <a:ext cx="3277028" cy="523220"/>
          </a:xfrm>
          <a:prstGeom prst="rect">
            <a:avLst/>
          </a:prstGeom>
          <a:noFill/>
        </p:spPr>
        <p:txBody>
          <a:bodyPr wrap="square" rtlCol="0">
            <a:spAutoFit/>
          </a:bodyPr>
          <a:lstStyle/>
          <a:p>
            <a:r>
              <a:rPr kumimoji="1" lang="ja-JP" altLang="en-US" sz="2800" dirty="0" smtClean="0"/>
              <a:t>断面のレンダリング</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48</a:t>
            </a:fld>
            <a:endParaRPr kumimoji="1" lang="ja-JP" altLang="en-US"/>
          </a:p>
        </p:txBody>
      </p:sp>
      <p:pic>
        <p:nvPicPr>
          <p:cNvPr id="3075" name="Picture 3" descr="C:\Users\kenshi\Documents\material - videos\asia2010 - DiffusionSurfaces\still\capture_210765.bmp"/>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1603" y="4158507"/>
            <a:ext cx="3231624" cy="24237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kenshi\Documents\material - videos\asia2010 - DiffusionSurfaces\still\capture_19812.bmp"/>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68760" y="926538"/>
            <a:ext cx="3231624" cy="242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4024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色拡散の計算方法</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Diffusion Curves</a:t>
            </a:r>
            <a:r>
              <a:rPr kumimoji="1" lang="ja-JP" altLang="en-US" dirty="0" smtClean="0"/>
              <a:t>では：</a:t>
            </a:r>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pPr lvl="1"/>
            <a:endParaRPr kumimoji="1" lang="en-US" altLang="ja-JP" dirty="0" smtClean="0"/>
          </a:p>
          <a:p>
            <a:r>
              <a:rPr lang="en-US" altLang="ja-JP" dirty="0"/>
              <a:t>Diffusion </a:t>
            </a:r>
            <a:r>
              <a:rPr lang="en-US" altLang="ja-JP" dirty="0" smtClean="0"/>
              <a:t>Surfaces</a:t>
            </a:r>
            <a:r>
              <a:rPr lang="ja-JP" altLang="en-US" dirty="0" smtClean="0"/>
              <a:t>では：</a:t>
            </a:r>
            <a:endParaRPr lang="en-US" altLang="ja-JP" dirty="0" smtClean="0"/>
          </a:p>
          <a:p>
            <a:pPr lvl="1"/>
            <a:r>
              <a:rPr lang="ja-JP" altLang="en-US" dirty="0" smtClean="0"/>
              <a:t>単純に三次元</a:t>
            </a:r>
            <a:r>
              <a:rPr kumimoji="1" lang="ja-JP" altLang="en-US" dirty="0" smtClean="0"/>
              <a:t>ポアソン方程式を解くのは、計算コストが高すぎる</a:t>
            </a:r>
            <a:endParaRPr lang="en-US" altLang="ja-JP" dirty="0"/>
          </a:p>
        </p:txBody>
      </p:sp>
      <p:pic>
        <p:nvPicPr>
          <p:cNvPr id="5" name="Picture 3"/>
          <p:cNvPicPr>
            <a:picLocks noChangeAspect="1" noChangeArrowheads="1"/>
          </p:cNvPicPr>
          <p:nvPr/>
        </p:nvPicPr>
        <p:blipFill>
          <a:blip r:embed="rId2" cstate="print"/>
          <a:srcRect/>
          <a:stretch>
            <a:fillRect/>
          </a:stretch>
        </p:blipFill>
        <p:spPr bwMode="auto">
          <a:xfrm>
            <a:off x="6387225" y="2215966"/>
            <a:ext cx="2540383" cy="1497154"/>
          </a:xfrm>
          <a:prstGeom prst="rect">
            <a:avLst/>
          </a:prstGeom>
          <a:noFill/>
          <a:ln w="9525">
            <a:noFill/>
            <a:miter lim="800000"/>
            <a:headEnd/>
            <a:tailEnd/>
          </a:ln>
        </p:spPr>
      </p:pic>
      <p:sp>
        <p:nvSpPr>
          <p:cNvPr id="6" name="右矢印 5"/>
          <p:cNvSpPr/>
          <p:nvPr/>
        </p:nvSpPr>
        <p:spPr>
          <a:xfrm>
            <a:off x="5974467" y="2765199"/>
            <a:ext cx="305405" cy="398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右矢印 9"/>
          <p:cNvSpPr/>
          <p:nvPr/>
        </p:nvSpPr>
        <p:spPr>
          <a:xfrm>
            <a:off x="2885643" y="2765199"/>
            <a:ext cx="305405" cy="3986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 name="テキスト ボックス 10"/>
          <p:cNvSpPr txBox="1"/>
          <p:nvPr/>
        </p:nvSpPr>
        <p:spPr>
          <a:xfrm>
            <a:off x="285589" y="3707740"/>
            <a:ext cx="2198179" cy="400110"/>
          </a:xfrm>
          <a:prstGeom prst="rect">
            <a:avLst/>
          </a:prstGeom>
          <a:noFill/>
        </p:spPr>
        <p:txBody>
          <a:bodyPr wrap="square" rtlCol="0">
            <a:spAutoFit/>
          </a:bodyPr>
          <a:lstStyle/>
          <a:p>
            <a:pPr algn="ctr"/>
            <a:r>
              <a:rPr lang="ja-JP" altLang="en-US" sz="2000" dirty="0" smtClean="0"/>
              <a:t>色付きベジェ曲線</a:t>
            </a:r>
            <a:endParaRPr kumimoji="1" lang="ja-JP" altLang="en-US" sz="2000" dirty="0"/>
          </a:p>
        </p:txBody>
      </p:sp>
      <p:sp>
        <p:nvSpPr>
          <p:cNvPr id="14" name="テキスト ボックス 13"/>
          <p:cNvSpPr txBox="1"/>
          <p:nvPr/>
        </p:nvSpPr>
        <p:spPr>
          <a:xfrm>
            <a:off x="2843808" y="3718773"/>
            <a:ext cx="2693548" cy="707886"/>
          </a:xfrm>
          <a:prstGeom prst="rect">
            <a:avLst/>
          </a:prstGeom>
          <a:noFill/>
        </p:spPr>
        <p:txBody>
          <a:bodyPr wrap="square" rtlCol="0">
            <a:spAutoFit/>
          </a:bodyPr>
          <a:lstStyle/>
          <a:p>
            <a:pPr algn="ctr"/>
            <a:r>
              <a:rPr lang="ja-JP" altLang="en-US" sz="2000" dirty="0" smtClean="0"/>
              <a:t>曲線に沿って</a:t>
            </a:r>
            <a:endParaRPr lang="en-US" altLang="ja-JP" sz="2000" dirty="0" smtClean="0"/>
          </a:p>
          <a:p>
            <a:pPr algn="ctr"/>
            <a:r>
              <a:rPr lang="ja-JP" altLang="en-US" sz="2000" dirty="0" smtClean="0"/>
              <a:t>色をラスタライズ</a:t>
            </a:r>
            <a:endParaRPr kumimoji="1" lang="ja-JP" altLang="en-US" sz="2000" dirty="0"/>
          </a:p>
        </p:txBody>
      </p:sp>
      <mc:AlternateContent xmlns:mc="http://schemas.openxmlformats.org/markup-compatibility/2006" xmlns:a14="http://schemas.microsoft.com/office/drawing/2010/main">
        <mc:Choice Requires="a14">
          <p:sp>
            <p:nvSpPr>
              <p:cNvPr id="15" name="テキスト ボックス 14"/>
              <p:cNvSpPr txBox="1"/>
              <p:nvPr/>
            </p:nvSpPr>
            <p:spPr>
              <a:xfrm>
                <a:off x="6155117" y="3717032"/>
                <a:ext cx="2881379" cy="1323439"/>
              </a:xfrm>
              <a:prstGeom prst="rect">
                <a:avLst/>
              </a:prstGeom>
              <a:noFill/>
            </p:spPr>
            <p:txBody>
              <a:bodyPr wrap="square" rtlCol="0">
                <a:spAutoFit/>
              </a:bodyPr>
              <a:lstStyle/>
              <a:p>
                <a:pPr algn="ctr"/>
                <a:r>
                  <a:rPr lang="ja-JP" altLang="en-US" sz="2000" dirty="0" smtClean="0"/>
                  <a:t>色の拡散</a:t>
                </a:r>
                <a:endParaRPr lang="en-US" altLang="ja-JP" sz="2000" dirty="0" smtClean="0"/>
              </a:p>
              <a:p>
                <a:pPr algn="ctr"/>
                <a:r>
                  <a:rPr lang="ja-JP" altLang="en-US" sz="2000" dirty="0" smtClean="0"/>
                  <a:t>（ディリクレ条件を設定し</a:t>
                </a:r>
                <a:endParaRPr lang="en-US" altLang="ja-JP" sz="2000" dirty="0" smtClean="0"/>
              </a:p>
              <a:p>
                <a:pPr algn="ctr"/>
                <a:r>
                  <a:rPr lang="ja-JP" altLang="en-US" sz="2000" dirty="0" smtClean="0"/>
                  <a:t>ポアソン方程式を解く）</a:t>
                </a:r>
                <a:endParaRPr lang="en-US" altLang="ja-JP" sz="2000" dirty="0" smtClean="0"/>
              </a:p>
              <a:p>
                <a:pPr algn="ctr"/>
                <a14:m>
                  <m:oMathPara xmlns:m="http://schemas.openxmlformats.org/officeDocument/2006/math">
                    <m:oMathParaPr>
                      <m:jc m:val="centerGroup"/>
                    </m:oMathParaPr>
                    <m:oMath xmlns:m="http://schemas.openxmlformats.org/officeDocument/2006/math">
                      <m:sSup>
                        <m:sSupPr>
                          <m:ctrlPr>
                            <a:rPr lang="en-US" altLang="ja-JP" sz="2000" b="0" i="1" smtClean="0">
                              <a:latin typeface="Cambria Math"/>
                            </a:rPr>
                          </m:ctrlPr>
                        </m:sSupPr>
                        <m:e>
                          <m:r>
                            <a:rPr lang="en-US" altLang="ja-JP" sz="2000" i="0" smtClean="0">
                              <a:latin typeface="Cambria Math"/>
                            </a:rPr>
                            <m:t>𝛻</m:t>
                          </m:r>
                        </m:e>
                        <m:sup>
                          <m:r>
                            <a:rPr lang="en-US" altLang="ja-JP" sz="2000" b="0" i="0" smtClean="0">
                              <a:latin typeface="Cambria Math"/>
                            </a:rPr>
                            <m:t>2</m:t>
                          </m:r>
                        </m:sup>
                      </m:sSup>
                      <m:r>
                        <a:rPr lang="en-US" altLang="ja-JP" sz="2000" b="0" i="1" smtClean="0">
                          <a:latin typeface="Cambria Math"/>
                        </a:rPr>
                        <m:t>𝑢</m:t>
                      </m:r>
                      <m:r>
                        <a:rPr lang="en-US" altLang="ja-JP" sz="2000" b="0" i="1" smtClean="0">
                          <a:latin typeface="Cambria Math"/>
                        </a:rPr>
                        <m:t>=</m:t>
                      </m:r>
                      <m:r>
                        <a:rPr lang="en-US" altLang="ja-JP" sz="2000" b="0" i="1" smtClean="0">
                          <a:latin typeface="Cambria Math"/>
                        </a:rPr>
                        <m:t>𝑓</m:t>
                      </m:r>
                    </m:oMath>
                  </m:oMathPara>
                </a14:m>
                <a:endParaRPr lang="en-US" altLang="ja-JP" sz="2000" i="1" dirty="0" smtClean="0"/>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6155117" y="3717032"/>
                <a:ext cx="2881379" cy="1323439"/>
              </a:xfrm>
              <a:prstGeom prst="rect">
                <a:avLst/>
              </a:prstGeom>
              <a:blipFill rotWithShape="1">
                <a:blip r:embed="rId3"/>
                <a:stretch>
                  <a:fillRect l="-424" t="-3687" r="-424" b="-3687"/>
                </a:stretch>
              </a:blipFill>
            </p:spPr>
            <p:txBody>
              <a:bodyPr/>
              <a:lstStyle/>
              <a:p>
                <a:r>
                  <a:rPr lang="ja-JP" altLang="en-US">
                    <a:noFill/>
                  </a:rPr>
                  <a:t> </a:t>
                </a:r>
              </a:p>
            </p:txBody>
          </p:sp>
        </mc:Fallback>
      </mc:AlternateContent>
      <p:grpSp>
        <p:nvGrpSpPr>
          <p:cNvPr id="13" name="グループ化 12" hidden="1"/>
          <p:cNvGrpSpPr/>
          <p:nvPr/>
        </p:nvGrpSpPr>
        <p:grpSpPr>
          <a:xfrm>
            <a:off x="539070" y="2496159"/>
            <a:ext cx="2088714" cy="1220593"/>
            <a:chOff x="539070" y="2496159"/>
            <a:chExt cx="2088714" cy="1220593"/>
          </a:xfrm>
        </p:grpSpPr>
        <p:sp>
          <p:nvSpPr>
            <p:cNvPr id="7" name="正方形/長方形 6"/>
            <p:cNvSpPr/>
            <p:nvPr/>
          </p:nvSpPr>
          <p:spPr>
            <a:xfrm>
              <a:off x="539070" y="2496159"/>
              <a:ext cx="2088714" cy="122059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861653" y="2723657"/>
              <a:ext cx="1443946" cy="782394"/>
            </a:xfrm>
            <a:custGeom>
              <a:avLst/>
              <a:gdLst>
                <a:gd name="connsiteX0" fmla="*/ 0 w 1263650"/>
                <a:gd name="connsiteY0" fmla="*/ 743029 h 781131"/>
                <a:gd name="connsiteX1" fmla="*/ 171450 w 1263650"/>
                <a:gd name="connsiteY1" fmla="*/ 79 h 781131"/>
                <a:gd name="connsiteX2" fmla="*/ 1003300 w 1263650"/>
                <a:gd name="connsiteY2" fmla="*/ 781129 h 781131"/>
                <a:gd name="connsiteX3" fmla="*/ 1263650 w 1263650"/>
                <a:gd name="connsiteY3" fmla="*/ 6429 h 781131"/>
                <a:gd name="connsiteX0" fmla="*/ 0 w 1360784"/>
                <a:gd name="connsiteY0" fmla="*/ 743029 h 781131"/>
                <a:gd name="connsiteX1" fmla="*/ 171450 w 1360784"/>
                <a:gd name="connsiteY1" fmla="*/ 79 h 781131"/>
                <a:gd name="connsiteX2" fmla="*/ 1003300 w 1360784"/>
                <a:gd name="connsiteY2" fmla="*/ 781129 h 781131"/>
                <a:gd name="connsiteX3" fmla="*/ 1263650 w 1360784"/>
                <a:gd name="connsiteY3" fmla="*/ 6429 h 781131"/>
                <a:gd name="connsiteX0" fmla="*/ 0 w 1373429"/>
                <a:gd name="connsiteY0" fmla="*/ 743029 h 781257"/>
                <a:gd name="connsiteX1" fmla="*/ 171450 w 1373429"/>
                <a:gd name="connsiteY1" fmla="*/ 79 h 781257"/>
                <a:gd name="connsiteX2" fmla="*/ 1003300 w 1373429"/>
                <a:gd name="connsiteY2" fmla="*/ 781129 h 781257"/>
                <a:gd name="connsiteX3" fmla="*/ 1263650 w 1373429"/>
                <a:gd name="connsiteY3" fmla="*/ 6429 h 781257"/>
                <a:gd name="connsiteX0" fmla="*/ 0 w 1356617"/>
                <a:gd name="connsiteY0" fmla="*/ 749378 h 787487"/>
                <a:gd name="connsiteX1" fmla="*/ 342900 w 1356617"/>
                <a:gd name="connsiteY1" fmla="*/ 78 h 787487"/>
                <a:gd name="connsiteX2" fmla="*/ 1003300 w 1356617"/>
                <a:gd name="connsiteY2" fmla="*/ 787478 h 787487"/>
                <a:gd name="connsiteX3" fmla="*/ 1263650 w 1356617"/>
                <a:gd name="connsiteY3" fmla="*/ 12778 h 787487"/>
                <a:gd name="connsiteX0" fmla="*/ 67512 w 1424129"/>
                <a:gd name="connsiteY0" fmla="*/ 749397 h 787506"/>
                <a:gd name="connsiteX1" fmla="*/ 410412 w 1424129"/>
                <a:gd name="connsiteY1" fmla="*/ 97 h 787506"/>
                <a:gd name="connsiteX2" fmla="*/ 1070812 w 1424129"/>
                <a:gd name="connsiteY2" fmla="*/ 787497 h 787506"/>
                <a:gd name="connsiteX3" fmla="*/ 1331162 w 1424129"/>
                <a:gd name="connsiteY3" fmla="*/ 12797 h 787506"/>
                <a:gd name="connsiteX0" fmla="*/ 75580 w 1432197"/>
                <a:gd name="connsiteY0" fmla="*/ 754217 h 792326"/>
                <a:gd name="connsiteX1" fmla="*/ 418480 w 1432197"/>
                <a:gd name="connsiteY1" fmla="*/ 4917 h 792326"/>
                <a:gd name="connsiteX2" fmla="*/ 1078880 w 1432197"/>
                <a:gd name="connsiteY2" fmla="*/ 792317 h 792326"/>
                <a:gd name="connsiteX3" fmla="*/ 1339230 w 1432197"/>
                <a:gd name="connsiteY3" fmla="*/ 17617 h 792326"/>
                <a:gd name="connsiteX0" fmla="*/ 86300 w 1442917"/>
                <a:gd name="connsiteY0" fmla="*/ 756554 h 794663"/>
                <a:gd name="connsiteX1" fmla="*/ 429200 w 1442917"/>
                <a:gd name="connsiteY1" fmla="*/ 7254 h 794663"/>
                <a:gd name="connsiteX2" fmla="*/ 1089600 w 1442917"/>
                <a:gd name="connsiteY2" fmla="*/ 794654 h 794663"/>
                <a:gd name="connsiteX3" fmla="*/ 1349950 w 1442917"/>
                <a:gd name="connsiteY3" fmla="*/ 19954 h 794663"/>
                <a:gd name="connsiteX0" fmla="*/ 86300 w 1455797"/>
                <a:gd name="connsiteY0" fmla="*/ 756554 h 795480"/>
                <a:gd name="connsiteX1" fmla="*/ 429200 w 1455797"/>
                <a:gd name="connsiteY1" fmla="*/ 7254 h 795480"/>
                <a:gd name="connsiteX2" fmla="*/ 1089600 w 1455797"/>
                <a:gd name="connsiteY2" fmla="*/ 794654 h 795480"/>
                <a:gd name="connsiteX3" fmla="*/ 1349950 w 1455797"/>
                <a:gd name="connsiteY3" fmla="*/ 19954 h 795480"/>
                <a:gd name="connsiteX0" fmla="*/ 67071 w 1431818"/>
                <a:gd name="connsiteY0" fmla="*/ 749344 h 775596"/>
                <a:gd name="connsiteX1" fmla="*/ 409971 w 1431818"/>
                <a:gd name="connsiteY1" fmla="*/ 44 h 775596"/>
                <a:gd name="connsiteX2" fmla="*/ 1044971 w 1431818"/>
                <a:gd name="connsiteY2" fmla="*/ 774744 h 775596"/>
                <a:gd name="connsiteX3" fmla="*/ 1330721 w 1431818"/>
                <a:gd name="connsiteY3" fmla="*/ 12744 h 775596"/>
                <a:gd name="connsiteX0" fmla="*/ 79199 w 1443946"/>
                <a:gd name="connsiteY0" fmla="*/ 756142 h 782394"/>
                <a:gd name="connsiteX1" fmla="*/ 422099 w 1443946"/>
                <a:gd name="connsiteY1" fmla="*/ 6842 h 782394"/>
                <a:gd name="connsiteX2" fmla="*/ 1057099 w 1443946"/>
                <a:gd name="connsiteY2" fmla="*/ 781542 h 782394"/>
                <a:gd name="connsiteX3" fmla="*/ 1342849 w 1443946"/>
                <a:gd name="connsiteY3" fmla="*/ 19542 h 782394"/>
              </a:gdLst>
              <a:ahLst/>
              <a:cxnLst>
                <a:cxn ang="0">
                  <a:pos x="connsiteX0" y="connsiteY0"/>
                </a:cxn>
                <a:cxn ang="0">
                  <a:pos x="connsiteX1" y="connsiteY1"/>
                </a:cxn>
                <a:cxn ang="0">
                  <a:pos x="connsiteX2" y="connsiteY2"/>
                </a:cxn>
                <a:cxn ang="0">
                  <a:pos x="connsiteX3" y="connsiteY3"/>
                </a:cxn>
              </a:cxnLst>
              <a:rect l="l" t="t" r="r" b="b"/>
              <a:pathLst>
                <a:path w="1443946" h="782394">
                  <a:moveTo>
                    <a:pt x="79199" y="756142"/>
                  </a:moveTo>
                  <a:cubicBezTo>
                    <a:pt x="-147285" y="305292"/>
                    <a:pt x="157516" y="-54541"/>
                    <a:pt x="422099" y="6842"/>
                  </a:cubicBezTo>
                  <a:cubicBezTo>
                    <a:pt x="686682" y="68225"/>
                    <a:pt x="821091" y="760375"/>
                    <a:pt x="1057099" y="781542"/>
                  </a:cubicBezTo>
                  <a:cubicBezTo>
                    <a:pt x="1293107" y="802709"/>
                    <a:pt x="1608490" y="426471"/>
                    <a:pt x="1342849" y="19542"/>
                  </a:cubicBezTo>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759899" y="3422650"/>
              <a:ext cx="111557" cy="110088"/>
            </a:xfrm>
            <a:prstGeom prst="ellipse">
              <a:avLst/>
            </a:prstGeom>
            <a:solidFill>
              <a:srgbClr val="00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966275" y="3324225"/>
              <a:ext cx="111557" cy="110088"/>
            </a:xfrm>
            <a:prstGeom prst="ellipse">
              <a:avLst/>
            </a:prstGeom>
            <a:solidFill>
              <a:srgbClr val="66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1498187" y="2755926"/>
              <a:ext cx="111557" cy="1100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082900" y="2788741"/>
              <a:ext cx="111557" cy="110088"/>
            </a:xfrm>
            <a:prstGeom prst="ellipse">
              <a:avLst/>
            </a:prstGeom>
            <a:solidFill>
              <a:srgbClr val="99FF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271812" y="2688729"/>
              <a:ext cx="111557" cy="110088"/>
            </a:xfrm>
            <a:prstGeom prst="ellipse">
              <a:avLst/>
            </a:prstGeom>
            <a:solidFill>
              <a:srgbClr val="00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32" name="Picture 8" descr="C:\Users\kenshi\Documents\material - presentations\doctor-thesis\bitmap\d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03273"/>
            <a:ext cx="2597390" cy="152254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p:cNvGrpSpPr/>
          <p:nvPr/>
        </p:nvGrpSpPr>
        <p:grpSpPr>
          <a:xfrm>
            <a:off x="3289316" y="2219947"/>
            <a:ext cx="2548348" cy="1489192"/>
            <a:chOff x="3247602" y="2219947"/>
            <a:chExt cx="2548348" cy="1489192"/>
          </a:xfrm>
        </p:grpSpPr>
        <p:pic>
          <p:nvPicPr>
            <p:cNvPr id="4" name="Picture 2"/>
            <p:cNvPicPr>
              <a:picLocks noChangeAspect="1" noChangeArrowheads="1"/>
            </p:cNvPicPr>
            <p:nvPr/>
          </p:nvPicPr>
          <p:blipFill>
            <a:blip r:embed="rId5" cstate="print"/>
            <a:srcRect/>
            <a:stretch>
              <a:fillRect/>
            </a:stretch>
          </p:blipFill>
          <p:spPr bwMode="auto">
            <a:xfrm>
              <a:off x="3247602" y="2219947"/>
              <a:ext cx="2548348" cy="1489192"/>
            </a:xfrm>
            <a:prstGeom prst="rect">
              <a:avLst/>
            </a:prstGeom>
            <a:noFill/>
            <a:ln w="9525">
              <a:noFill/>
              <a:miter lim="800000"/>
              <a:headEnd/>
              <a:tailEnd/>
            </a:ln>
          </p:spPr>
        </p:pic>
        <p:sp>
          <p:nvSpPr>
            <p:cNvPr id="17" name="正方形/長方形 16"/>
            <p:cNvSpPr/>
            <p:nvPr/>
          </p:nvSpPr>
          <p:spPr>
            <a:xfrm>
              <a:off x="4387344" y="2800810"/>
              <a:ext cx="288032" cy="29548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6" name="Picture 2"/>
          <p:cNvPicPr>
            <a:picLocks noChangeAspect="1" noChangeArrowheads="1"/>
          </p:cNvPicPr>
          <p:nvPr/>
        </p:nvPicPr>
        <p:blipFill rotWithShape="1">
          <a:blip r:embed="rId5" cstate="print"/>
          <a:srcRect l="42520" t="33111" r="43690" b="43291"/>
          <a:stretch/>
        </p:blipFill>
        <p:spPr bwMode="auto">
          <a:xfrm>
            <a:off x="5148064" y="3401852"/>
            <a:ext cx="747231" cy="747228"/>
          </a:xfrm>
          <a:prstGeom prst="rect">
            <a:avLst/>
          </a:prstGeom>
          <a:noFill/>
          <a:ln w="19050">
            <a:solidFill>
              <a:srgbClr val="FF0000"/>
            </a:solidFill>
            <a:miter lim="800000"/>
            <a:headEnd/>
            <a:tailEnd/>
          </a:ln>
        </p:spPr>
      </p:pic>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49</a:t>
            </a:fld>
            <a:endParaRPr kumimoji="1" lang="ja-JP" altLang="en-US"/>
          </a:p>
        </p:txBody>
      </p:sp>
      <p:sp>
        <p:nvSpPr>
          <p:cNvPr id="19" name="テキスト ボックス 18"/>
          <p:cNvSpPr txBox="1"/>
          <p:nvPr/>
        </p:nvSpPr>
        <p:spPr>
          <a:xfrm>
            <a:off x="6516216" y="4926310"/>
            <a:ext cx="2160240" cy="707886"/>
          </a:xfrm>
          <a:prstGeom prst="rect">
            <a:avLst/>
          </a:prstGeom>
          <a:noFill/>
        </p:spPr>
        <p:txBody>
          <a:bodyPr wrap="square" rtlCol="0">
            <a:spAutoFit/>
          </a:bodyPr>
          <a:lstStyle/>
          <a:p>
            <a:pPr algn="ctr"/>
            <a:r>
              <a:rPr kumimoji="1" lang="ja-JP" altLang="en-US" sz="2000" b="1" dirty="0" smtClean="0">
                <a:solidFill>
                  <a:srgbClr val="FF0000"/>
                </a:solidFill>
              </a:rPr>
              <a:t>全ピクセルを変数とした連立方程式</a:t>
            </a:r>
            <a:endParaRPr kumimoji="1" lang="en-US" altLang="ja-JP" sz="2000" b="1" dirty="0" smtClean="0">
              <a:solidFill>
                <a:srgbClr val="FF0000"/>
              </a:solidFill>
            </a:endParaRPr>
          </a:p>
        </p:txBody>
      </p:sp>
    </p:spTree>
    <p:extLst>
      <p:ext uri="{BB962C8B-B14F-4D97-AF65-F5344CB8AC3E}">
        <p14:creationId xmlns:p14="http://schemas.microsoft.com/office/powerpoint/2010/main" val="93236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5"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ボリューメトリックな表現とは？</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物体内部の情報も含む</a:t>
            </a:r>
            <a:endParaRPr kumimoji="1" lang="en-US" altLang="ja-JP" dirty="0" smtClean="0"/>
          </a:p>
          <a:p>
            <a:pPr marL="457200" lvl="1" indent="0">
              <a:buNone/>
            </a:pPr>
            <a:r>
              <a:rPr lang="en-US" altLang="ja-JP" dirty="0" smtClean="0">
                <a:sym typeface="Wingdings" pitchFamily="2" charset="2"/>
              </a:rPr>
              <a:t></a:t>
            </a:r>
            <a:r>
              <a:rPr lang="ja-JP" altLang="en-US" dirty="0" smtClean="0">
                <a:sym typeface="Wingdings" pitchFamily="2" charset="2"/>
              </a:rPr>
              <a:t>サーフェス表現</a:t>
            </a:r>
            <a:endParaRPr kumimoji="1" lang="ja-JP" altLang="en-US" dirty="0"/>
          </a:p>
        </p:txBody>
      </p:sp>
      <p:grpSp>
        <p:nvGrpSpPr>
          <p:cNvPr id="22" name="グループ化 21"/>
          <p:cNvGrpSpPr/>
          <p:nvPr/>
        </p:nvGrpSpPr>
        <p:grpSpPr>
          <a:xfrm>
            <a:off x="251520" y="2842118"/>
            <a:ext cx="3980927" cy="3723296"/>
            <a:chOff x="251520" y="2842118"/>
            <a:chExt cx="3980927" cy="3723296"/>
          </a:xfrm>
        </p:grpSpPr>
        <p:sp>
          <p:nvSpPr>
            <p:cNvPr id="7" name="テキスト ボックス 6"/>
            <p:cNvSpPr txBox="1"/>
            <p:nvPr/>
          </p:nvSpPr>
          <p:spPr>
            <a:xfrm>
              <a:off x="1043608" y="6165304"/>
              <a:ext cx="3096344" cy="400110"/>
            </a:xfrm>
            <a:prstGeom prst="rect">
              <a:avLst/>
            </a:prstGeom>
            <a:noFill/>
          </p:spPr>
          <p:txBody>
            <a:bodyPr wrap="square" rtlCol="0">
              <a:spAutoFit/>
            </a:bodyPr>
            <a:lstStyle/>
            <a:p>
              <a:r>
                <a:rPr kumimoji="1" lang="ja-JP" altLang="en-US" sz="2000" dirty="0" smtClean="0"/>
                <a:t>ボリューメトリックな表現</a:t>
              </a:r>
              <a:endParaRPr kumimoji="1" lang="ja-JP" altLang="en-US" sz="2000" dirty="0"/>
            </a:p>
          </p:txBody>
        </p:sp>
        <p:pic>
          <p:nvPicPr>
            <p:cNvPr id="11"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354393" y="4936976"/>
              <a:ext cx="1834637" cy="1195997"/>
            </a:xfrm>
            <a:prstGeom prst="rect">
              <a:avLst/>
            </a:prstGeom>
            <a:noFill/>
            <a:ln w="9525">
              <a:noFill/>
              <a:miter lim="800000"/>
              <a:headEnd/>
              <a:tailEnd/>
            </a:ln>
          </p:spPr>
        </p:pic>
        <p:pic>
          <p:nvPicPr>
            <p:cNvPr id="12" name="Picture 5"/>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339752" y="4120926"/>
              <a:ext cx="1892695" cy="948282"/>
            </a:xfrm>
            <a:prstGeom prst="rect">
              <a:avLst/>
            </a:prstGeom>
            <a:noFill/>
            <a:ln w="9525">
              <a:noFill/>
              <a:miter lim="800000"/>
              <a:headEnd/>
              <a:tailEnd/>
            </a:ln>
          </p:spPr>
        </p:pic>
        <p:pic>
          <p:nvPicPr>
            <p:cNvPr id="13" name="Picture 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03040" y="2842118"/>
              <a:ext cx="1892695" cy="1594664"/>
            </a:xfrm>
            <a:prstGeom prst="rect">
              <a:avLst/>
            </a:prstGeom>
            <a:noFill/>
            <a:ln w="9525">
              <a:noFill/>
              <a:miter lim="800000"/>
              <a:headEnd/>
              <a:tailEnd/>
            </a:ln>
          </p:spPr>
        </p:pic>
        <p:sp>
          <p:nvSpPr>
            <p:cNvPr id="14" name="テキスト ボックス 13"/>
            <p:cNvSpPr txBox="1"/>
            <p:nvPr/>
          </p:nvSpPr>
          <p:spPr>
            <a:xfrm>
              <a:off x="2559527" y="3728929"/>
              <a:ext cx="756084" cy="461665"/>
            </a:xfrm>
            <a:prstGeom prst="rect">
              <a:avLst/>
            </a:prstGeom>
            <a:noFill/>
          </p:spPr>
          <p:txBody>
            <a:bodyPr wrap="square" rtlCol="0">
              <a:spAutoFit/>
            </a:bodyPr>
            <a:lstStyle/>
            <a:p>
              <a:r>
                <a:rPr kumimoji="1" lang="en-US" altLang="ja-JP" sz="2400" dirty="0" smtClean="0"/>
                <a:t>cut!</a:t>
              </a:r>
              <a:endParaRPr kumimoji="1" lang="ja-JP" altLang="en-US" sz="2400" dirty="0"/>
            </a:p>
          </p:txBody>
        </p:sp>
        <p:sp>
          <p:nvSpPr>
            <p:cNvPr id="15" name="フリーフォーム 14"/>
            <p:cNvSpPr/>
            <p:nvPr/>
          </p:nvSpPr>
          <p:spPr>
            <a:xfrm>
              <a:off x="2267744" y="3657724"/>
              <a:ext cx="264318" cy="457200"/>
            </a:xfrm>
            <a:custGeom>
              <a:avLst/>
              <a:gdLst>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5256 w 264318"/>
                <a:gd name="connsiteY6" fmla="*/ 276225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4016 w 264318"/>
                <a:gd name="connsiteY6" fmla="*/ 288032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53541 w 264318"/>
                <a:gd name="connsiteY6" fmla="*/ 283270 h 457200"/>
                <a:gd name="connsiteX7" fmla="*/ 264318 w 264318"/>
                <a:gd name="connsiteY7" fmla="*/ 278606 h 457200"/>
                <a:gd name="connsiteX8" fmla="*/ 4762 w 264318"/>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 h="457200">
                  <a:moveTo>
                    <a:pt x="4762" y="0"/>
                  </a:moveTo>
                  <a:cubicBezTo>
                    <a:pt x="3175" y="130175"/>
                    <a:pt x="1587" y="260350"/>
                    <a:pt x="0" y="390525"/>
                  </a:cubicBezTo>
                  <a:lnTo>
                    <a:pt x="78581" y="309562"/>
                  </a:lnTo>
                  <a:lnTo>
                    <a:pt x="147637" y="454818"/>
                  </a:lnTo>
                  <a:lnTo>
                    <a:pt x="192881" y="457200"/>
                  </a:lnTo>
                  <a:lnTo>
                    <a:pt x="228600" y="426243"/>
                  </a:lnTo>
                  <a:lnTo>
                    <a:pt x="153541" y="283270"/>
                  </a:lnTo>
                  <a:lnTo>
                    <a:pt x="264318" y="278606"/>
                  </a:lnTo>
                  <a:lnTo>
                    <a:pt x="4762" y="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16" name="フリーフォーム 15"/>
            <p:cNvSpPr/>
            <p:nvPr/>
          </p:nvSpPr>
          <p:spPr>
            <a:xfrm>
              <a:off x="251520" y="3665752"/>
              <a:ext cx="1990919" cy="51280"/>
            </a:xfrm>
            <a:custGeom>
              <a:avLst/>
              <a:gdLst>
                <a:gd name="connsiteX0" fmla="*/ 0 w 2491740"/>
                <a:gd name="connsiteY0" fmla="*/ 68580 h 87443"/>
                <a:gd name="connsiteX1" fmla="*/ 548640 w 2491740"/>
                <a:gd name="connsiteY1" fmla="*/ 68580 h 87443"/>
                <a:gd name="connsiteX2" fmla="*/ 594360 w 2491740"/>
                <a:gd name="connsiteY2" fmla="*/ 57150 h 87443"/>
                <a:gd name="connsiteX3" fmla="*/ 651510 w 2491740"/>
                <a:gd name="connsiteY3" fmla="*/ 45720 h 87443"/>
                <a:gd name="connsiteX4" fmla="*/ 685800 w 2491740"/>
                <a:gd name="connsiteY4" fmla="*/ 34290 h 87443"/>
                <a:gd name="connsiteX5" fmla="*/ 857250 w 2491740"/>
                <a:gd name="connsiteY5" fmla="*/ 11430 h 87443"/>
                <a:gd name="connsiteX6" fmla="*/ 1291590 w 2491740"/>
                <a:gd name="connsiteY6" fmla="*/ 22860 h 87443"/>
                <a:gd name="connsiteX7" fmla="*/ 1543050 w 2491740"/>
                <a:gd name="connsiteY7" fmla="*/ 34290 h 87443"/>
                <a:gd name="connsiteX8" fmla="*/ 2114550 w 2491740"/>
                <a:gd name="connsiteY8" fmla="*/ 45720 h 87443"/>
                <a:gd name="connsiteX9" fmla="*/ 2354580 w 2491740"/>
                <a:gd name="connsiteY9" fmla="*/ 22860 h 87443"/>
                <a:gd name="connsiteX10" fmla="*/ 2388870 w 2491740"/>
                <a:gd name="connsiteY10" fmla="*/ 11430 h 87443"/>
                <a:gd name="connsiteX11" fmla="*/ 2491740 w 2491740"/>
                <a:gd name="connsiteY11" fmla="*/ 0 h 8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1740" h="87443">
                  <a:moveTo>
                    <a:pt x="0" y="68580"/>
                  </a:moveTo>
                  <a:cubicBezTo>
                    <a:pt x="258039" y="85783"/>
                    <a:pt x="199673" y="87443"/>
                    <a:pt x="548640" y="68580"/>
                  </a:cubicBezTo>
                  <a:cubicBezTo>
                    <a:pt x="564326" y="67732"/>
                    <a:pt x="579025" y="60558"/>
                    <a:pt x="594360" y="57150"/>
                  </a:cubicBezTo>
                  <a:cubicBezTo>
                    <a:pt x="613325" y="52936"/>
                    <a:pt x="632663" y="50432"/>
                    <a:pt x="651510" y="45720"/>
                  </a:cubicBezTo>
                  <a:cubicBezTo>
                    <a:pt x="663199" y="42798"/>
                    <a:pt x="674111" y="37212"/>
                    <a:pt x="685800" y="34290"/>
                  </a:cubicBezTo>
                  <a:cubicBezTo>
                    <a:pt x="748931" y="18507"/>
                    <a:pt x="785833" y="18572"/>
                    <a:pt x="857250" y="11430"/>
                  </a:cubicBezTo>
                  <a:lnTo>
                    <a:pt x="1291590" y="22860"/>
                  </a:lnTo>
                  <a:cubicBezTo>
                    <a:pt x="1375450" y="25655"/>
                    <a:pt x="1459176" y="31960"/>
                    <a:pt x="1543050" y="34290"/>
                  </a:cubicBezTo>
                  <a:lnTo>
                    <a:pt x="2114550" y="45720"/>
                  </a:lnTo>
                  <a:cubicBezTo>
                    <a:pt x="2184156" y="40748"/>
                    <a:pt x="2280720" y="37632"/>
                    <a:pt x="2354580" y="22860"/>
                  </a:cubicBezTo>
                  <a:cubicBezTo>
                    <a:pt x="2366394" y="20497"/>
                    <a:pt x="2376986" y="13411"/>
                    <a:pt x="2388870" y="11430"/>
                  </a:cubicBezTo>
                  <a:cubicBezTo>
                    <a:pt x="2422902" y="5758"/>
                    <a:pt x="2491740" y="0"/>
                    <a:pt x="2491740" y="0"/>
                  </a:cubicBezTo>
                </a:path>
              </a:pathLst>
            </a:custGeom>
            <a:ln w="381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曲折矢印 20"/>
            <p:cNvSpPr/>
            <p:nvPr/>
          </p:nvSpPr>
          <p:spPr>
            <a:xfrm flipV="1">
              <a:off x="971599" y="4527181"/>
              <a:ext cx="1040365" cy="990051"/>
            </a:xfrm>
            <a:prstGeom prst="bentArrow">
              <a:avLst>
                <a:gd name="adj1" fmla="val 28848"/>
                <a:gd name="adj2" fmla="val 37828"/>
                <a:gd name="adj3" fmla="val 32697"/>
                <a:gd name="adj4" fmla="val 62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3" name="グループ化 22"/>
          <p:cNvGrpSpPr/>
          <p:nvPr/>
        </p:nvGrpSpPr>
        <p:grpSpPr>
          <a:xfrm>
            <a:off x="4463455" y="2635016"/>
            <a:ext cx="4087853" cy="3930398"/>
            <a:chOff x="4463455" y="2635016"/>
            <a:chExt cx="4087853" cy="3930398"/>
          </a:xfrm>
        </p:grpSpPr>
        <p:sp>
          <p:nvSpPr>
            <p:cNvPr id="6" name="テキスト ボックス 5"/>
            <p:cNvSpPr txBox="1"/>
            <p:nvPr/>
          </p:nvSpPr>
          <p:spPr>
            <a:xfrm>
              <a:off x="5220072" y="6165304"/>
              <a:ext cx="2592288" cy="400110"/>
            </a:xfrm>
            <a:prstGeom prst="rect">
              <a:avLst/>
            </a:prstGeom>
            <a:noFill/>
          </p:spPr>
          <p:txBody>
            <a:bodyPr wrap="square" rtlCol="0">
              <a:spAutoFit/>
            </a:bodyPr>
            <a:lstStyle/>
            <a:p>
              <a:r>
                <a:rPr kumimoji="1" lang="ja-JP" altLang="en-US" sz="2000" dirty="0" smtClean="0"/>
                <a:t>サーフェスのみの表現</a:t>
              </a:r>
              <a:endParaRPr kumimoji="1" lang="ja-JP" altLang="en-US" sz="2000" dirty="0"/>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455" y="2635016"/>
              <a:ext cx="2082338" cy="187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4547886"/>
              <a:ext cx="1819068" cy="1441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6156176" y="2981681"/>
              <a:ext cx="756084" cy="461665"/>
            </a:xfrm>
            <a:prstGeom prst="rect">
              <a:avLst/>
            </a:prstGeom>
            <a:noFill/>
          </p:spPr>
          <p:txBody>
            <a:bodyPr wrap="square" rtlCol="0">
              <a:spAutoFit/>
            </a:bodyPr>
            <a:lstStyle/>
            <a:p>
              <a:r>
                <a:rPr kumimoji="1" lang="en-US" altLang="ja-JP" sz="2400" dirty="0" smtClean="0"/>
                <a:t>cut!</a:t>
              </a:r>
              <a:endParaRPr kumimoji="1" lang="ja-JP" altLang="en-US" sz="2400" dirty="0"/>
            </a:p>
          </p:txBody>
        </p:sp>
        <p:sp>
          <p:nvSpPr>
            <p:cNvPr id="19" name="フリーフォーム 18"/>
            <p:cNvSpPr/>
            <p:nvPr/>
          </p:nvSpPr>
          <p:spPr>
            <a:xfrm>
              <a:off x="5944816" y="3009652"/>
              <a:ext cx="264318" cy="457200"/>
            </a:xfrm>
            <a:custGeom>
              <a:avLst/>
              <a:gdLst>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5256 w 264318"/>
                <a:gd name="connsiteY6" fmla="*/ 276225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4016 w 264318"/>
                <a:gd name="connsiteY6" fmla="*/ 288032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53541 w 264318"/>
                <a:gd name="connsiteY6" fmla="*/ 283270 h 457200"/>
                <a:gd name="connsiteX7" fmla="*/ 264318 w 264318"/>
                <a:gd name="connsiteY7" fmla="*/ 278606 h 457200"/>
                <a:gd name="connsiteX8" fmla="*/ 4762 w 264318"/>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 h="457200">
                  <a:moveTo>
                    <a:pt x="4762" y="0"/>
                  </a:moveTo>
                  <a:cubicBezTo>
                    <a:pt x="3175" y="130175"/>
                    <a:pt x="1587" y="260350"/>
                    <a:pt x="0" y="390525"/>
                  </a:cubicBezTo>
                  <a:lnTo>
                    <a:pt x="78581" y="309562"/>
                  </a:lnTo>
                  <a:lnTo>
                    <a:pt x="147637" y="454818"/>
                  </a:lnTo>
                  <a:lnTo>
                    <a:pt x="192881" y="457200"/>
                  </a:lnTo>
                  <a:lnTo>
                    <a:pt x="228600" y="426243"/>
                  </a:lnTo>
                  <a:lnTo>
                    <a:pt x="153541" y="283270"/>
                  </a:lnTo>
                  <a:lnTo>
                    <a:pt x="264318" y="278606"/>
                  </a:lnTo>
                  <a:lnTo>
                    <a:pt x="4762" y="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sp>
          <p:nvSpPr>
            <p:cNvPr id="20" name="フリーフォーム 19"/>
            <p:cNvSpPr/>
            <p:nvPr/>
          </p:nvSpPr>
          <p:spPr>
            <a:xfrm>
              <a:off x="4683125" y="2997200"/>
              <a:ext cx="1257300" cy="968375"/>
            </a:xfrm>
            <a:custGeom>
              <a:avLst/>
              <a:gdLst>
                <a:gd name="connsiteX0" fmla="*/ 0 w 1257300"/>
                <a:gd name="connsiteY0" fmla="*/ 968375 h 968375"/>
                <a:gd name="connsiteX1" fmla="*/ 228600 w 1257300"/>
                <a:gd name="connsiteY1" fmla="*/ 885825 h 968375"/>
                <a:gd name="connsiteX2" fmla="*/ 425450 w 1257300"/>
                <a:gd name="connsiteY2" fmla="*/ 755650 h 968375"/>
                <a:gd name="connsiteX3" fmla="*/ 587375 w 1257300"/>
                <a:gd name="connsiteY3" fmla="*/ 679450 h 968375"/>
                <a:gd name="connsiteX4" fmla="*/ 771525 w 1257300"/>
                <a:gd name="connsiteY4" fmla="*/ 482600 h 968375"/>
                <a:gd name="connsiteX5" fmla="*/ 866775 w 1257300"/>
                <a:gd name="connsiteY5" fmla="*/ 393700 h 968375"/>
                <a:gd name="connsiteX6" fmla="*/ 1000125 w 1257300"/>
                <a:gd name="connsiteY6" fmla="*/ 171450 h 968375"/>
                <a:gd name="connsiteX7" fmla="*/ 1257300 w 1257300"/>
                <a:gd name="connsiteY7" fmla="*/ 0 h 96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7300" h="968375">
                  <a:moveTo>
                    <a:pt x="0" y="968375"/>
                  </a:moveTo>
                  <a:cubicBezTo>
                    <a:pt x="78846" y="944827"/>
                    <a:pt x="157692" y="921279"/>
                    <a:pt x="228600" y="885825"/>
                  </a:cubicBezTo>
                  <a:cubicBezTo>
                    <a:pt x="299508" y="850371"/>
                    <a:pt x="365654" y="790046"/>
                    <a:pt x="425450" y="755650"/>
                  </a:cubicBezTo>
                  <a:cubicBezTo>
                    <a:pt x="485246" y="721254"/>
                    <a:pt x="529696" y="724958"/>
                    <a:pt x="587375" y="679450"/>
                  </a:cubicBezTo>
                  <a:cubicBezTo>
                    <a:pt x="645054" y="633942"/>
                    <a:pt x="724958" y="530225"/>
                    <a:pt x="771525" y="482600"/>
                  </a:cubicBezTo>
                  <a:cubicBezTo>
                    <a:pt x="818092" y="434975"/>
                    <a:pt x="828675" y="445558"/>
                    <a:pt x="866775" y="393700"/>
                  </a:cubicBezTo>
                  <a:cubicBezTo>
                    <a:pt x="904875" y="341842"/>
                    <a:pt x="935038" y="237067"/>
                    <a:pt x="1000125" y="171450"/>
                  </a:cubicBezTo>
                  <a:cubicBezTo>
                    <a:pt x="1065213" y="105833"/>
                    <a:pt x="1161256" y="52916"/>
                    <a:pt x="125730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曲折矢印 24"/>
            <p:cNvSpPr/>
            <p:nvPr/>
          </p:nvSpPr>
          <p:spPr>
            <a:xfrm flipV="1">
              <a:off x="5364088" y="4527181"/>
              <a:ext cx="1040365" cy="990051"/>
            </a:xfrm>
            <a:prstGeom prst="bentArrow">
              <a:avLst>
                <a:gd name="adj1" fmla="val 28848"/>
                <a:gd name="adj2" fmla="val 37828"/>
                <a:gd name="adj3" fmla="val 32697"/>
                <a:gd name="adj4" fmla="val 62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a:t>
            </a:fld>
            <a:endParaRPr kumimoji="1" lang="ja-JP" altLang="en-US"/>
          </a:p>
        </p:txBody>
      </p:sp>
    </p:spTree>
    <p:extLst>
      <p:ext uri="{BB962C8B-B14F-4D97-AF65-F5344CB8AC3E}">
        <p14:creationId xmlns:p14="http://schemas.microsoft.com/office/powerpoint/2010/main" val="29612755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提案：色拡散の別の計算方法</a:t>
            </a:r>
            <a:endParaRPr kumimoji="1" lang="ja-JP" altLang="en-US" dirty="0"/>
          </a:p>
        </p:txBody>
      </p:sp>
      <p:sp>
        <p:nvSpPr>
          <p:cNvPr id="3" name="コンテンツ プレースホルダー 2"/>
          <p:cNvSpPr>
            <a:spLocks noGrp="1"/>
          </p:cNvSpPr>
          <p:nvPr>
            <p:ph idx="1"/>
          </p:nvPr>
        </p:nvSpPr>
        <p:spPr/>
        <p:txBody>
          <a:bodyPr>
            <a:normAutofit/>
          </a:bodyPr>
          <a:lstStyle/>
          <a:p>
            <a:r>
              <a:rPr kumimoji="1" lang="en-US" altLang="ja-JP" dirty="0" smtClean="0"/>
              <a:t>PMVC[Lipman07] </a:t>
            </a:r>
            <a:r>
              <a:rPr kumimoji="1" lang="ja-JP" altLang="en-US" dirty="0" smtClean="0"/>
              <a:t>を</a:t>
            </a:r>
            <a:r>
              <a:rPr kumimoji="1" lang="ja-JP" altLang="en-US" dirty="0" smtClean="0"/>
              <a:t>応用</a:t>
            </a:r>
            <a:endParaRPr kumimoji="1" lang="en-US" altLang="ja-JP" dirty="0" smtClean="0"/>
          </a:p>
          <a:p>
            <a:pPr lvl="1"/>
            <a:r>
              <a:rPr lang="en-US" altLang="ja-JP" b="1" dirty="0" smtClean="0"/>
              <a:t>P</a:t>
            </a:r>
            <a:r>
              <a:rPr lang="en-US" altLang="ja-JP" dirty="0" smtClean="0"/>
              <a:t>ositive </a:t>
            </a:r>
            <a:r>
              <a:rPr lang="en-US" altLang="ja-JP" b="1" dirty="0" smtClean="0"/>
              <a:t>M</a:t>
            </a:r>
            <a:r>
              <a:rPr lang="en-US" altLang="ja-JP" dirty="0" smtClean="0"/>
              <a:t>ean </a:t>
            </a:r>
            <a:r>
              <a:rPr lang="en-US" altLang="ja-JP" b="1" dirty="0" smtClean="0"/>
              <a:t>V</a:t>
            </a:r>
            <a:r>
              <a:rPr lang="en-US" altLang="ja-JP" dirty="0" smtClean="0"/>
              <a:t>alue </a:t>
            </a:r>
            <a:r>
              <a:rPr lang="en-US" altLang="ja-JP" b="1" dirty="0" smtClean="0"/>
              <a:t>C</a:t>
            </a:r>
            <a:r>
              <a:rPr lang="en-US" altLang="ja-JP" dirty="0" smtClean="0"/>
              <a:t>oordinates</a:t>
            </a:r>
          </a:p>
          <a:p>
            <a:pPr lvl="1"/>
            <a:r>
              <a:rPr lang="ja-JP" altLang="en-US" dirty="0" smtClean="0"/>
              <a:t>空間を歪めることで形状を変形する手法</a:t>
            </a:r>
            <a:endParaRPr lang="en-US" altLang="ja-JP" dirty="0" smtClean="0"/>
          </a:p>
          <a:p>
            <a:pPr lvl="2"/>
            <a:r>
              <a:rPr lang="ja-JP" altLang="en-US" dirty="0" smtClean="0"/>
              <a:t>変形の重みを領域内で補間</a:t>
            </a:r>
            <a:endParaRPr lang="en-US" altLang="ja-JP" dirty="0" smtClean="0"/>
          </a:p>
          <a:p>
            <a:pPr lvl="2"/>
            <a:endParaRPr kumimoji="1" lang="en-US" altLang="ja-JP" dirty="0" smtClean="0"/>
          </a:p>
          <a:p>
            <a:r>
              <a:rPr kumimoji="1" lang="ja-JP" altLang="en-US" dirty="0" smtClean="0"/>
              <a:t>利点</a:t>
            </a:r>
            <a:endParaRPr kumimoji="1" lang="en-US" altLang="ja-JP" dirty="0" smtClean="0"/>
          </a:p>
          <a:p>
            <a:pPr lvl="1"/>
            <a:r>
              <a:rPr kumimoji="1" lang="ja-JP" altLang="en-US" dirty="0" smtClean="0"/>
              <a:t>ボクセル格子が不要</a:t>
            </a:r>
            <a:endParaRPr kumimoji="1" lang="en-US" altLang="ja-JP" dirty="0" smtClean="0"/>
          </a:p>
          <a:p>
            <a:pPr lvl="1"/>
            <a:r>
              <a:rPr lang="ja-JP" altLang="en-US" dirty="0" smtClean="0"/>
              <a:t>領域内全体</a:t>
            </a:r>
            <a:r>
              <a:rPr lang="ja-JP" altLang="en-US" dirty="0"/>
              <a:t>について</a:t>
            </a:r>
            <a:r>
              <a:rPr lang="ja-JP" altLang="en-US" dirty="0" smtClean="0"/>
              <a:t>一度</a:t>
            </a:r>
            <a:r>
              <a:rPr lang="en-US" altLang="ja-JP" dirty="0" smtClean="0"/>
              <a:t/>
            </a:r>
            <a:br>
              <a:rPr lang="en-US" altLang="ja-JP" dirty="0" smtClean="0"/>
            </a:br>
            <a:r>
              <a:rPr lang="ja-JP" altLang="en-US" dirty="0" smtClean="0"/>
              <a:t>に計算</a:t>
            </a:r>
            <a:r>
              <a:rPr lang="ja-JP" altLang="en-US" dirty="0"/>
              <a:t>せずに</a:t>
            </a:r>
            <a:r>
              <a:rPr lang="ja-JP" altLang="en-US" dirty="0" smtClean="0"/>
              <a:t>、</a:t>
            </a:r>
            <a:r>
              <a:rPr lang="ja-JP" altLang="en-US" dirty="0" smtClean="0"/>
              <a:t>必要</a:t>
            </a:r>
            <a:r>
              <a:rPr lang="ja-JP" altLang="en-US" dirty="0" smtClean="0"/>
              <a:t>な</a:t>
            </a:r>
            <a:r>
              <a:rPr lang="ja-JP" altLang="en-US" dirty="0" smtClean="0"/>
              <a:t>場所</a:t>
            </a:r>
            <a:r>
              <a:rPr lang="en-US" altLang="ja-JP" dirty="0" smtClean="0"/>
              <a:t/>
            </a:r>
            <a:br>
              <a:rPr lang="en-US" altLang="ja-JP" dirty="0" smtClean="0"/>
            </a:br>
            <a:r>
              <a:rPr lang="ja-JP" altLang="en-US" dirty="0" smtClean="0"/>
              <a:t>で局所的に補間を計算できる</a:t>
            </a:r>
            <a:endParaRPr kumimoji="1" lang="en-US" altLang="ja-JP" dirty="0" smtClean="0"/>
          </a:p>
        </p:txBody>
      </p:sp>
      <p:pic>
        <p:nvPicPr>
          <p:cNvPr id="4" name="Picture 3"/>
          <p:cNvPicPr>
            <a:picLocks noChangeAspect="1" noChangeArrowheads="1"/>
          </p:cNvPicPr>
          <p:nvPr/>
        </p:nvPicPr>
        <p:blipFill rotWithShape="1">
          <a:blip r:embed="rId3"/>
          <a:srcRect l="5327"/>
          <a:stretch/>
        </p:blipFill>
        <p:spPr bwMode="auto">
          <a:xfrm>
            <a:off x="5466968" y="3192814"/>
            <a:ext cx="1625312" cy="2956648"/>
          </a:xfrm>
          <a:prstGeom prst="rect">
            <a:avLst/>
          </a:prstGeom>
          <a:noFill/>
          <a:ln>
            <a:noFill/>
          </a:ln>
        </p:spPr>
      </p:pic>
      <p:pic>
        <p:nvPicPr>
          <p:cNvPr id="5" name="Picture 4"/>
          <p:cNvPicPr>
            <a:picLocks noChangeAspect="1" noChangeArrowheads="1"/>
          </p:cNvPicPr>
          <p:nvPr/>
        </p:nvPicPr>
        <p:blipFill rotWithShape="1">
          <a:blip r:embed="rId4"/>
          <a:srcRect r="4478" b="2259"/>
          <a:stretch/>
        </p:blipFill>
        <p:spPr bwMode="auto">
          <a:xfrm>
            <a:off x="7380312" y="3176973"/>
            <a:ext cx="1719600" cy="2988331"/>
          </a:xfrm>
          <a:prstGeom prst="rect">
            <a:avLst/>
          </a:prstGeom>
          <a:noFill/>
          <a:ln>
            <a:noFill/>
          </a:ln>
        </p:spPr>
      </p:pic>
      <p:sp>
        <p:nvSpPr>
          <p:cNvPr id="6" name="右矢印 5"/>
          <p:cNvSpPr/>
          <p:nvPr/>
        </p:nvSpPr>
        <p:spPr>
          <a:xfrm>
            <a:off x="7096432" y="4505712"/>
            <a:ext cx="315248" cy="38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50</a:t>
            </a:fld>
            <a:endParaRPr kumimoji="1" lang="ja-JP" altLang="en-US"/>
          </a:p>
        </p:txBody>
      </p:sp>
      <p:sp>
        <p:nvSpPr>
          <p:cNvPr id="9" name="テキスト ボックス 8"/>
          <p:cNvSpPr txBox="1"/>
          <p:nvPr/>
        </p:nvSpPr>
        <p:spPr>
          <a:xfrm>
            <a:off x="5183935" y="4758243"/>
            <a:ext cx="3852561" cy="830997"/>
          </a:xfrm>
          <a:prstGeom prst="rect">
            <a:avLst/>
          </a:prstGeom>
          <a:solidFill>
            <a:schemeClr val="bg1"/>
          </a:solidFill>
          <a:ln w="19050">
            <a:solidFill>
              <a:srgbClr val="FF0000"/>
            </a:solidFill>
          </a:ln>
        </p:spPr>
        <p:txBody>
          <a:bodyPr wrap="square" rtlCol="0">
            <a:spAutoFit/>
          </a:bodyPr>
          <a:lstStyle/>
          <a:p>
            <a:r>
              <a:rPr lang="ja-JP" altLang="en-US" sz="2400" b="1" dirty="0">
                <a:solidFill>
                  <a:srgbClr val="FF0000"/>
                </a:solidFill>
              </a:rPr>
              <a:t>原則</a:t>
            </a:r>
            <a:r>
              <a:rPr lang="en-US" altLang="ja-JP" sz="2400" b="1" dirty="0">
                <a:solidFill>
                  <a:srgbClr val="FF0000"/>
                </a:solidFill>
              </a:rPr>
              <a:t>2:</a:t>
            </a:r>
            <a:r>
              <a:rPr lang="en-US" altLang="ja-JP" sz="2400" dirty="0">
                <a:solidFill>
                  <a:srgbClr val="FF0000"/>
                </a:solidFill>
              </a:rPr>
              <a:t> </a:t>
            </a:r>
            <a:r>
              <a:rPr lang="ja-JP" altLang="en-US" sz="2400" dirty="0" smtClean="0"/>
              <a:t>コンパクトな表現</a:t>
            </a:r>
            <a:r>
              <a:rPr lang="ja-JP" altLang="en-US" sz="2400" dirty="0"/>
              <a:t>形式と高速なアルゴリズム</a:t>
            </a:r>
            <a:endParaRPr lang="en-US" altLang="ja-JP" sz="2400" dirty="0"/>
          </a:p>
        </p:txBody>
      </p:sp>
    </p:spTree>
    <p:extLst>
      <p:ext uri="{BB962C8B-B14F-4D97-AF65-F5344CB8AC3E}">
        <p14:creationId xmlns:p14="http://schemas.microsoft.com/office/powerpoint/2010/main" val="323973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PMVC</a:t>
            </a:r>
            <a:r>
              <a:rPr lang="ja-JP" altLang="en-US" dirty="0" smtClean="0"/>
              <a:t>による色の拡散 </a:t>
            </a:r>
            <a:r>
              <a:rPr lang="en-US" altLang="ja-JP" dirty="0" smtClean="0"/>
              <a:t>(2D)</a:t>
            </a:r>
            <a:endParaRPr kumimoji="1" lang="ja-JP" altLang="en-US" dirty="0"/>
          </a:p>
        </p:txBody>
      </p:sp>
      <p:grpSp>
        <p:nvGrpSpPr>
          <p:cNvPr id="4" name="curve"/>
          <p:cNvGrpSpPr/>
          <p:nvPr/>
        </p:nvGrpSpPr>
        <p:grpSpPr>
          <a:xfrm>
            <a:off x="0" y="1520034"/>
            <a:ext cx="6985534" cy="4932548"/>
            <a:chOff x="1691680" y="1844824"/>
            <a:chExt cx="5376863" cy="3651250"/>
          </a:xfrm>
        </p:grpSpPr>
        <p:sp>
          <p:nvSpPr>
            <p:cNvPr id="5" name="正方形/長方形 4"/>
            <p:cNvSpPr/>
            <p:nvPr/>
          </p:nvSpPr>
          <p:spPr>
            <a:xfrm>
              <a:off x="1943708" y="1880828"/>
              <a:ext cx="4716524" cy="3528392"/>
            </a:xfrm>
            <a:prstGeom prst="rect">
              <a:avLst/>
            </a:prstGeom>
            <a:gradFill flip="none" rotWithShape="1">
              <a:gsLst>
                <a:gs pos="20000">
                  <a:srgbClr val="FF0000"/>
                </a:gs>
                <a:gs pos="50000">
                  <a:srgbClr val="808000"/>
                </a:gs>
                <a:gs pos="80000">
                  <a:srgbClr val="00FF00"/>
                </a:gs>
              </a:gsLst>
              <a:lin ang="1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6" name="正方形/長方形 5"/>
            <p:cNvSpPr/>
            <p:nvPr/>
          </p:nvSpPr>
          <p:spPr>
            <a:xfrm>
              <a:off x="3023828" y="2996952"/>
              <a:ext cx="2655912" cy="1908212"/>
            </a:xfrm>
            <a:prstGeom prst="rect">
              <a:avLst/>
            </a:prstGeom>
            <a:gradFill flip="none" rotWithShape="1">
              <a:gsLst>
                <a:gs pos="20000">
                  <a:srgbClr val="0000FF"/>
                </a:gs>
                <a:gs pos="50000">
                  <a:srgbClr val="808080"/>
                </a:gs>
                <a:gs pos="8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pic>
          <p:nvPicPr>
            <p:cNvPr id="7" name="Picture 4" descr="C:\Users\kenshi\Desktop\図1.png"/>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1691680" y="1844824"/>
              <a:ext cx="5376863" cy="3651250"/>
            </a:xfrm>
            <a:prstGeom prst="rect">
              <a:avLst/>
            </a:prstGeom>
            <a:noFill/>
          </p:spPr>
        </p:pic>
      </p:grpSp>
      <p:sp>
        <p:nvSpPr>
          <p:cNvPr id="8" name="cutting stroke"/>
          <p:cNvSpPr/>
          <p:nvPr/>
        </p:nvSpPr>
        <p:spPr>
          <a:xfrm>
            <a:off x="279083" y="2047096"/>
            <a:ext cx="5996940" cy="2606040"/>
          </a:xfrm>
          <a:custGeom>
            <a:avLst/>
            <a:gdLst>
              <a:gd name="connsiteX0" fmla="*/ 0 w 5996940"/>
              <a:gd name="connsiteY0" fmla="*/ 2606040 h 2606040"/>
              <a:gd name="connsiteX1" fmla="*/ 2606040 w 5996940"/>
              <a:gd name="connsiteY1" fmla="*/ 2148840 h 2606040"/>
              <a:gd name="connsiteX2" fmla="*/ 4762500 w 5996940"/>
              <a:gd name="connsiteY2" fmla="*/ 1173480 h 2606040"/>
              <a:gd name="connsiteX3" fmla="*/ 5996940 w 5996940"/>
              <a:gd name="connsiteY3" fmla="*/ 0 h 2606040"/>
              <a:gd name="connsiteX0" fmla="*/ 0 w 5996940"/>
              <a:gd name="connsiteY0" fmla="*/ 2606040 h 2606040"/>
              <a:gd name="connsiteX1" fmla="*/ 2606040 w 5996940"/>
              <a:gd name="connsiteY1" fmla="*/ 2148840 h 2606040"/>
              <a:gd name="connsiteX2" fmla="*/ 4007168 w 5996940"/>
              <a:gd name="connsiteY2" fmla="*/ 1558117 h 2606040"/>
              <a:gd name="connsiteX3" fmla="*/ 4762500 w 5996940"/>
              <a:gd name="connsiteY3" fmla="*/ 1173480 h 2606040"/>
              <a:gd name="connsiteX4" fmla="*/ 5996940 w 5996940"/>
              <a:gd name="connsiteY4" fmla="*/ 0 h 260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6940" h="2606040">
                <a:moveTo>
                  <a:pt x="0" y="2606040"/>
                </a:moveTo>
                <a:cubicBezTo>
                  <a:pt x="906145" y="2496820"/>
                  <a:pt x="1812290" y="2387600"/>
                  <a:pt x="2606040" y="2148840"/>
                </a:cubicBezTo>
                <a:cubicBezTo>
                  <a:pt x="3277870" y="1977361"/>
                  <a:pt x="3647758" y="1720677"/>
                  <a:pt x="4007168" y="1558117"/>
                </a:cubicBezTo>
                <a:cubicBezTo>
                  <a:pt x="4366578" y="1395557"/>
                  <a:pt x="4430871" y="1433166"/>
                  <a:pt x="4762500" y="1173480"/>
                </a:cubicBezTo>
                <a:cubicBezTo>
                  <a:pt x="5094129" y="913794"/>
                  <a:pt x="5662295" y="407670"/>
                  <a:pt x="5996940" y="0"/>
                </a:cubicBezTo>
              </a:path>
            </a:pathLst>
          </a:custGeom>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cursor"/>
          <p:cNvSpPr/>
          <p:nvPr/>
        </p:nvSpPr>
        <p:spPr>
          <a:xfrm>
            <a:off x="6300192" y="2024844"/>
            <a:ext cx="264318" cy="457200"/>
          </a:xfrm>
          <a:custGeom>
            <a:avLst/>
            <a:gdLst>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5256 w 264318"/>
              <a:gd name="connsiteY6" fmla="*/ 276225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44016 w 264318"/>
              <a:gd name="connsiteY6" fmla="*/ 288032 h 457200"/>
              <a:gd name="connsiteX7" fmla="*/ 264318 w 264318"/>
              <a:gd name="connsiteY7" fmla="*/ 278606 h 457200"/>
              <a:gd name="connsiteX8" fmla="*/ 4762 w 264318"/>
              <a:gd name="connsiteY8" fmla="*/ 0 h 457200"/>
              <a:gd name="connsiteX0" fmla="*/ 4762 w 264318"/>
              <a:gd name="connsiteY0" fmla="*/ 0 h 457200"/>
              <a:gd name="connsiteX1" fmla="*/ 0 w 264318"/>
              <a:gd name="connsiteY1" fmla="*/ 390525 h 457200"/>
              <a:gd name="connsiteX2" fmla="*/ 78581 w 264318"/>
              <a:gd name="connsiteY2" fmla="*/ 309562 h 457200"/>
              <a:gd name="connsiteX3" fmla="*/ 147637 w 264318"/>
              <a:gd name="connsiteY3" fmla="*/ 454818 h 457200"/>
              <a:gd name="connsiteX4" fmla="*/ 192881 w 264318"/>
              <a:gd name="connsiteY4" fmla="*/ 457200 h 457200"/>
              <a:gd name="connsiteX5" fmla="*/ 228600 w 264318"/>
              <a:gd name="connsiteY5" fmla="*/ 426243 h 457200"/>
              <a:gd name="connsiteX6" fmla="*/ 153541 w 264318"/>
              <a:gd name="connsiteY6" fmla="*/ 283270 h 457200"/>
              <a:gd name="connsiteX7" fmla="*/ 264318 w 264318"/>
              <a:gd name="connsiteY7" fmla="*/ 278606 h 457200"/>
              <a:gd name="connsiteX8" fmla="*/ 4762 w 264318"/>
              <a:gd name="connsiteY8"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318" h="457200">
                <a:moveTo>
                  <a:pt x="4762" y="0"/>
                </a:moveTo>
                <a:cubicBezTo>
                  <a:pt x="3175" y="130175"/>
                  <a:pt x="1587" y="260350"/>
                  <a:pt x="0" y="390525"/>
                </a:cubicBezTo>
                <a:lnTo>
                  <a:pt x="78581" y="309562"/>
                </a:lnTo>
                <a:lnTo>
                  <a:pt x="147637" y="454818"/>
                </a:lnTo>
                <a:lnTo>
                  <a:pt x="192881" y="457200"/>
                </a:lnTo>
                <a:lnTo>
                  <a:pt x="228600" y="426243"/>
                </a:lnTo>
                <a:lnTo>
                  <a:pt x="153541" y="283270"/>
                </a:lnTo>
                <a:lnTo>
                  <a:pt x="264318" y="278606"/>
                </a:lnTo>
                <a:lnTo>
                  <a:pt x="4762" y="0"/>
                </a:lnTo>
                <a:close/>
              </a:path>
            </a:pathLst>
          </a:cu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bg1"/>
              </a:solidFill>
            </a:endParaRPr>
          </a:p>
        </p:txBody>
      </p:sp>
      <p:grpSp>
        <p:nvGrpSpPr>
          <p:cNvPr id="10" name="edges"/>
          <p:cNvGrpSpPr/>
          <p:nvPr/>
        </p:nvGrpSpPr>
        <p:grpSpPr>
          <a:xfrm>
            <a:off x="651052" y="2284201"/>
            <a:ext cx="5174211" cy="2319785"/>
            <a:chOff x="651052" y="2284201"/>
            <a:chExt cx="5174211" cy="2319785"/>
          </a:xfrm>
          <a:solidFill>
            <a:schemeClr val="tx1"/>
          </a:solidFill>
        </p:grpSpPr>
        <p:sp>
          <p:nvSpPr>
            <p:cNvPr id="11" name="角丸四角形 10"/>
            <p:cNvSpPr/>
            <p:nvPr/>
          </p:nvSpPr>
          <p:spPr>
            <a:xfrm rot="21163451">
              <a:off x="651052" y="4514260"/>
              <a:ext cx="6710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rot="21002551">
              <a:off x="1284659" y="4420914"/>
              <a:ext cx="65439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rot="20926635">
              <a:off x="1900249" y="4297890"/>
              <a:ext cx="63838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rot="20708802">
              <a:off x="2474395" y="414782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rot="20424494">
              <a:off x="3113339" y="395371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rot="20041435">
              <a:off x="3740190" y="3694657"/>
              <a:ext cx="6353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rot="20041346">
              <a:off x="4291906" y="3464263"/>
              <a:ext cx="466566"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rot="19557417">
              <a:off x="4645289" y="3232811"/>
              <a:ext cx="57273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rot="19277564">
              <a:off x="5075930" y="2916964"/>
              <a:ext cx="60273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rot="18834761">
              <a:off x="5483858" y="2535880"/>
              <a:ext cx="593083"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points"/>
          <p:cNvGrpSpPr/>
          <p:nvPr/>
        </p:nvGrpSpPr>
        <p:grpSpPr>
          <a:xfrm>
            <a:off x="613014" y="2283465"/>
            <a:ext cx="5473824" cy="2414938"/>
            <a:chOff x="613014" y="2283465"/>
            <a:chExt cx="5473824" cy="2414938"/>
          </a:xfrm>
        </p:grpSpPr>
        <p:sp>
          <p:nvSpPr>
            <p:cNvPr id="22" name="円/楕円 21"/>
            <p:cNvSpPr/>
            <p:nvPr/>
          </p:nvSpPr>
          <p:spPr>
            <a:xfrm rot="10800000">
              <a:off x="5049884" y="303295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rot="10800000">
              <a:off x="4608004" y="3320988"/>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rot="10800000">
              <a:off x="5472100" y="267291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10800000">
              <a:off x="3671900" y="375303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rot="10800000">
              <a:off x="2390044" y="4168130"/>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rot="10800000">
              <a:off x="3023828" y="4005064"/>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rot="10800000">
              <a:off x="1187624" y="4401108"/>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rot="10800000">
              <a:off x="4194414" y="3524436"/>
              <a:ext cx="216024" cy="216024"/>
            </a:xfrm>
            <a:prstGeom prst="ellipse">
              <a:avLst/>
            </a:prstGeom>
            <a:solidFill>
              <a:srgbClr val="E8E81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rot="10800000">
              <a:off x="613014" y="4482379"/>
              <a:ext cx="216024" cy="216024"/>
            </a:xfrm>
            <a:prstGeom prst="ellipse">
              <a:avLst/>
            </a:prstGeom>
            <a:solidFill>
              <a:srgbClr val="D72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rot="10800000">
              <a:off x="5870814" y="2283465"/>
              <a:ext cx="216024" cy="216024"/>
            </a:xfrm>
            <a:prstGeom prst="ellipse">
              <a:avLst/>
            </a:prstGeom>
            <a:solidFill>
              <a:srgbClr val="3AC5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rot="10800000">
              <a:off x="1808110" y="4292251"/>
              <a:ext cx="216024" cy="216024"/>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3" name="cut!"/>
          <p:cNvSpPr txBox="1"/>
          <p:nvPr/>
        </p:nvSpPr>
        <p:spPr>
          <a:xfrm>
            <a:off x="6300192" y="2420888"/>
            <a:ext cx="756084" cy="461665"/>
          </a:xfrm>
          <a:prstGeom prst="rect">
            <a:avLst/>
          </a:prstGeom>
          <a:noFill/>
        </p:spPr>
        <p:txBody>
          <a:bodyPr wrap="square" rtlCol="0">
            <a:spAutoFit/>
          </a:bodyPr>
          <a:lstStyle/>
          <a:p>
            <a:r>
              <a:rPr kumimoji="1" lang="en-US" altLang="ja-JP" sz="2400" dirty="0" smtClean="0"/>
              <a:t>cut!</a:t>
            </a:r>
            <a:endParaRPr kumimoji="1" lang="ja-JP" altLang="en-US" sz="24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51</a:t>
            </a:fld>
            <a:endParaRPr kumimoji="1" lang="ja-JP" altLang="en-US"/>
          </a:p>
        </p:txBody>
      </p:sp>
    </p:spTree>
    <p:extLst>
      <p:ext uri="{BB962C8B-B14F-4D97-AF65-F5344CB8AC3E}">
        <p14:creationId xmlns:p14="http://schemas.microsoft.com/office/powerpoint/2010/main" val="128169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33" grpId="0"/>
      <p:bldP spid="33"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PMVC</a:t>
            </a:r>
            <a:r>
              <a:rPr lang="ja-JP" altLang="en-US" dirty="0"/>
              <a:t>による色の拡散 </a:t>
            </a:r>
            <a:r>
              <a:rPr lang="en-US" altLang="ja-JP" dirty="0"/>
              <a:t>(2D)</a:t>
            </a:r>
            <a:endParaRPr kumimoji="1" lang="ja-JP" altLang="en-US" dirty="0"/>
          </a:p>
        </p:txBody>
      </p:sp>
      <p:grpSp>
        <p:nvGrpSpPr>
          <p:cNvPr id="3" name="curve"/>
          <p:cNvGrpSpPr/>
          <p:nvPr/>
        </p:nvGrpSpPr>
        <p:grpSpPr>
          <a:xfrm>
            <a:off x="0" y="1520034"/>
            <a:ext cx="6985534" cy="4932548"/>
            <a:chOff x="1691680" y="1844824"/>
            <a:chExt cx="5376863" cy="3651250"/>
          </a:xfrm>
        </p:grpSpPr>
        <p:sp>
          <p:nvSpPr>
            <p:cNvPr id="4" name="正方形/長方形 3"/>
            <p:cNvSpPr/>
            <p:nvPr/>
          </p:nvSpPr>
          <p:spPr>
            <a:xfrm>
              <a:off x="1943708" y="1880828"/>
              <a:ext cx="4716524" cy="3528392"/>
            </a:xfrm>
            <a:prstGeom prst="rect">
              <a:avLst/>
            </a:prstGeom>
            <a:gradFill flip="none" rotWithShape="1">
              <a:gsLst>
                <a:gs pos="20000">
                  <a:srgbClr val="FF0000"/>
                </a:gs>
                <a:gs pos="50000">
                  <a:srgbClr val="808000"/>
                </a:gs>
                <a:gs pos="80000">
                  <a:srgbClr val="00FF00"/>
                </a:gs>
              </a:gsLst>
              <a:lin ang="1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5" name="正方形/長方形 4"/>
            <p:cNvSpPr/>
            <p:nvPr/>
          </p:nvSpPr>
          <p:spPr>
            <a:xfrm>
              <a:off x="3023828" y="2996952"/>
              <a:ext cx="2655912" cy="1908212"/>
            </a:xfrm>
            <a:prstGeom prst="rect">
              <a:avLst/>
            </a:prstGeom>
            <a:gradFill flip="none" rotWithShape="1">
              <a:gsLst>
                <a:gs pos="20000">
                  <a:srgbClr val="0000FF"/>
                </a:gs>
                <a:gs pos="50000">
                  <a:srgbClr val="808080"/>
                </a:gs>
                <a:gs pos="8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pic>
          <p:nvPicPr>
            <p:cNvPr id="6" name="Picture 4" descr="C:\Users\kenshi\Desktop\図1.png"/>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1691680" y="1844824"/>
              <a:ext cx="5376863" cy="3651250"/>
            </a:xfrm>
            <a:prstGeom prst="rect">
              <a:avLst/>
            </a:prstGeom>
            <a:noFill/>
          </p:spPr>
        </p:pic>
      </p:grpSp>
      <p:grpSp>
        <p:nvGrpSpPr>
          <p:cNvPr id="7" name="edges"/>
          <p:cNvGrpSpPr/>
          <p:nvPr/>
        </p:nvGrpSpPr>
        <p:grpSpPr>
          <a:xfrm>
            <a:off x="651052" y="2284201"/>
            <a:ext cx="5174211" cy="2319785"/>
            <a:chOff x="651052" y="2284201"/>
            <a:chExt cx="5174211" cy="2319785"/>
          </a:xfrm>
          <a:solidFill>
            <a:schemeClr val="bg1">
              <a:lumMod val="85000"/>
            </a:schemeClr>
          </a:solidFill>
        </p:grpSpPr>
        <p:sp>
          <p:nvSpPr>
            <p:cNvPr id="8" name="角丸四角形 7"/>
            <p:cNvSpPr/>
            <p:nvPr/>
          </p:nvSpPr>
          <p:spPr>
            <a:xfrm rot="21163451">
              <a:off x="651052" y="4514260"/>
              <a:ext cx="6710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rot="21002551">
              <a:off x="1284659" y="4420914"/>
              <a:ext cx="65439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rot="20926635">
              <a:off x="1900249" y="4297890"/>
              <a:ext cx="63838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rot="20708802">
              <a:off x="2474395" y="414782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rot="20424494">
              <a:off x="3113339" y="395371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rot="20041435">
              <a:off x="3740190" y="3694657"/>
              <a:ext cx="6353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rot="20041346">
              <a:off x="4291906" y="3464263"/>
              <a:ext cx="466566"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rot="19557417">
              <a:off x="4645289" y="3232811"/>
              <a:ext cx="57273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rot="19277564">
              <a:off x="5075930" y="2916964"/>
              <a:ext cx="60273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rot="18834761">
              <a:off x="5483858" y="2535880"/>
              <a:ext cx="593083"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points"/>
          <p:cNvGrpSpPr/>
          <p:nvPr/>
        </p:nvGrpSpPr>
        <p:grpSpPr>
          <a:xfrm>
            <a:off x="613014" y="2283465"/>
            <a:ext cx="5473824" cy="2414938"/>
            <a:chOff x="613015" y="2283466"/>
            <a:chExt cx="5473828" cy="2414941"/>
          </a:xfrm>
          <a:solidFill>
            <a:schemeClr val="bg1">
              <a:lumMod val="85000"/>
            </a:schemeClr>
          </a:solidFill>
        </p:grpSpPr>
        <p:sp>
          <p:nvSpPr>
            <p:cNvPr id="19" name="円/楕円 18"/>
            <p:cNvSpPr/>
            <p:nvPr/>
          </p:nvSpPr>
          <p:spPr>
            <a:xfrm rot="10800000">
              <a:off x="5049888" y="3032959"/>
              <a:ext cx="216024" cy="216024"/>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rot="10800000">
              <a:off x="4608008" y="3320991"/>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rot="10800000">
              <a:off x="5472105" y="2672918"/>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rot="10800000">
              <a:off x="3671903" y="3753039"/>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rot="10800000">
              <a:off x="2390046" y="4168134"/>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rot="10800000">
              <a:off x="3023831" y="4005067"/>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rot="10800000">
              <a:off x="1187626" y="4401111"/>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rot="10800000">
              <a:off x="4194418" y="3524439"/>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rot="10800000">
              <a:off x="613015" y="4482383"/>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rot="10800000">
              <a:off x="5870819" y="2283466"/>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rot="10800000">
              <a:off x="1808110" y="4292251"/>
              <a:ext cx="216024" cy="216024"/>
            </a:xfrm>
            <a:prstGeom prst="ellipse">
              <a:avLst/>
            </a:prstGeom>
            <a:grp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averaging"/>
          <p:cNvSpPr/>
          <p:nvPr/>
        </p:nvSpPr>
        <p:spPr>
          <a:xfrm rot="5400000">
            <a:off x="7506325" y="4851158"/>
            <a:ext cx="111612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平均</a:t>
            </a:r>
            <a:endParaRPr kumimoji="1" lang="ja-JP" altLang="en-US" sz="2000" dirty="0"/>
          </a:p>
        </p:txBody>
      </p:sp>
      <p:sp>
        <p:nvSpPr>
          <p:cNvPr id="31" name="average_color"/>
          <p:cNvSpPr/>
          <p:nvPr/>
        </p:nvSpPr>
        <p:spPr>
          <a:xfrm rot="10800000">
            <a:off x="7750185" y="5867439"/>
            <a:ext cx="612068" cy="612068"/>
          </a:xfrm>
          <a:prstGeom prst="ellipse">
            <a:avLst/>
          </a:prstGeom>
          <a:solidFill>
            <a:srgbClr val="81A80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right_ray"/>
          <p:cNvGrpSpPr/>
          <p:nvPr/>
        </p:nvGrpSpPr>
        <p:grpSpPr>
          <a:xfrm>
            <a:off x="5188511" y="2371725"/>
            <a:ext cx="1150377" cy="1919287"/>
            <a:chOff x="968423" y="3379837"/>
            <a:chExt cx="1150377" cy="1919287"/>
          </a:xfrm>
        </p:grpSpPr>
        <p:cxnSp>
          <p:nvCxnSpPr>
            <p:cNvPr id="33" name="直線コネクタ 32"/>
            <p:cNvCxnSpPr/>
            <p:nvPr/>
          </p:nvCxnSpPr>
          <p:spPr>
            <a:xfrm rot="16200000" flipH="1">
              <a:off x="963827" y="4153676"/>
              <a:ext cx="1150045" cy="1140851"/>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rot="5400000" flipH="1" flipV="1">
              <a:off x="966108" y="3382152"/>
              <a:ext cx="769244" cy="764614"/>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968424" y="4149079"/>
              <a:ext cx="1088463" cy="2283"/>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V="1">
              <a:off x="968424" y="3560812"/>
              <a:ext cx="926538" cy="58826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968424" y="3770362"/>
              <a:ext cx="993213" cy="37871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V="1">
              <a:off x="968424" y="3946575"/>
              <a:ext cx="1088463" cy="202505"/>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968424" y="4149080"/>
              <a:ext cx="1150376" cy="459482"/>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968425" y="4149079"/>
              <a:ext cx="1083703" cy="21183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968424" y="4149079"/>
              <a:ext cx="1145613" cy="745233"/>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42" name="right_color"/>
          <p:cNvGrpSpPr/>
          <p:nvPr/>
        </p:nvGrpSpPr>
        <p:grpSpPr>
          <a:xfrm rot="16200000">
            <a:off x="5305941" y="2970911"/>
            <a:ext cx="1158430" cy="336895"/>
            <a:chOff x="4582003" y="3704371"/>
            <a:chExt cx="1158430" cy="336895"/>
          </a:xfrm>
        </p:grpSpPr>
        <p:sp>
          <p:nvSpPr>
            <p:cNvPr id="43" name="円/楕円 42"/>
            <p:cNvSpPr/>
            <p:nvPr/>
          </p:nvSpPr>
          <p:spPr>
            <a:xfrm>
              <a:off x="4582003" y="3713894"/>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4724878" y="3809144"/>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4867753" y="3861531"/>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5015391" y="3894869"/>
              <a:ext cx="144016" cy="146397"/>
            </a:xfrm>
            <a:prstGeom prst="ellipse">
              <a:avLst/>
            </a:prstGeom>
            <a:solidFill>
              <a:srgbClr val="06F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5172553" y="3894869"/>
              <a:ext cx="144016" cy="146397"/>
            </a:xfrm>
            <a:prstGeom prst="ellipse">
              <a:avLst/>
            </a:prstGeom>
            <a:solidFill>
              <a:srgbClr val="0EF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5310666" y="3871057"/>
              <a:ext cx="144016" cy="146397"/>
            </a:xfrm>
            <a:prstGeom prst="ellipse">
              <a:avLst/>
            </a:prstGeom>
            <a:solidFill>
              <a:srgbClr val="17E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5463067" y="3809144"/>
              <a:ext cx="144016" cy="146397"/>
            </a:xfrm>
            <a:prstGeom prst="ellipse">
              <a:avLst/>
            </a:prstGeom>
            <a:solidFill>
              <a:srgbClr val="1FE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5596417" y="3704371"/>
              <a:ext cx="144016" cy="146397"/>
            </a:xfrm>
            <a:prstGeom prst="ellipse">
              <a:avLst/>
            </a:prstGeom>
            <a:solidFill>
              <a:srgbClr val="2AD5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1" name="right_buffer"/>
          <p:cNvGrpSpPr/>
          <p:nvPr/>
        </p:nvGrpSpPr>
        <p:grpSpPr>
          <a:xfrm>
            <a:off x="6480212" y="2960948"/>
            <a:ext cx="2304256" cy="400110"/>
            <a:chOff x="6480212" y="2960948"/>
            <a:chExt cx="2304256" cy="400110"/>
          </a:xfrm>
        </p:grpSpPr>
        <p:sp>
          <p:nvSpPr>
            <p:cNvPr id="52" name="正方形/長方形 51"/>
            <p:cNvSpPr/>
            <p:nvPr/>
          </p:nvSpPr>
          <p:spPr>
            <a:xfrm>
              <a:off x="7372692" y="3058611"/>
              <a:ext cx="180020" cy="180020"/>
            </a:xfrm>
            <a:prstGeom prst="rect">
              <a:avLst/>
            </a:prstGeom>
            <a:solidFill>
              <a:srgbClr val="2AD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7555189" y="3058611"/>
              <a:ext cx="180020" cy="180020"/>
            </a:xfrm>
            <a:prstGeom prst="rect">
              <a:avLst/>
            </a:prstGeom>
            <a:solidFill>
              <a:srgbClr val="1FE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7730066" y="3058611"/>
              <a:ext cx="180020" cy="180020"/>
            </a:xfrm>
            <a:prstGeom prst="rect">
              <a:avLst/>
            </a:prstGeom>
            <a:solidFill>
              <a:srgbClr val="17E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7904943" y="3058611"/>
              <a:ext cx="180020" cy="180020"/>
            </a:xfrm>
            <a:prstGeom prst="rect">
              <a:avLst/>
            </a:prstGeom>
            <a:solidFill>
              <a:srgbClr val="0EF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8079820" y="3058611"/>
              <a:ext cx="180020" cy="180020"/>
            </a:xfrm>
            <a:prstGeom prst="rect">
              <a:avLst/>
            </a:prstGeom>
            <a:solidFill>
              <a:srgbClr val="06F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8254697" y="3058611"/>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8429574" y="3058611"/>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p:cNvSpPr/>
            <p:nvPr/>
          </p:nvSpPr>
          <p:spPr>
            <a:xfrm>
              <a:off x="8604448" y="3058611"/>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p:cNvSpPr txBox="1"/>
            <p:nvPr/>
          </p:nvSpPr>
          <p:spPr>
            <a:xfrm>
              <a:off x="6480212" y="2960948"/>
              <a:ext cx="936104" cy="400110"/>
            </a:xfrm>
            <a:prstGeom prst="rect">
              <a:avLst/>
            </a:prstGeom>
            <a:noFill/>
          </p:spPr>
          <p:txBody>
            <a:bodyPr wrap="square" rtlCol="0">
              <a:spAutoFit/>
            </a:bodyPr>
            <a:lstStyle/>
            <a:p>
              <a:pPr algn="r"/>
              <a:r>
                <a:rPr kumimoji="1" lang="ja-JP" altLang="en-US" sz="2000" dirty="0" smtClean="0"/>
                <a:t>右</a:t>
              </a:r>
              <a:endParaRPr kumimoji="1" lang="ja-JP" altLang="en-US" sz="2000" dirty="0"/>
            </a:p>
          </p:txBody>
        </p:sp>
      </p:grpSp>
      <p:grpSp>
        <p:nvGrpSpPr>
          <p:cNvPr id="61" name="down_ray"/>
          <p:cNvGrpSpPr/>
          <p:nvPr/>
        </p:nvGrpSpPr>
        <p:grpSpPr>
          <a:xfrm rot="5400000">
            <a:off x="3955764" y="3750976"/>
            <a:ext cx="2961262" cy="1785938"/>
            <a:chOff x="968420" y="2988350"/>
            <a:chExt cx="2961262" cy="1785938"/>
          </a:xfrm>
        </p:grpSpPr>
        <p:cxnSp>
          <p:nvCxnSpPr>
            <p:cNvPr id="62" name="直線コネクタ 61"/>
            <p:cNvCxnSpPr/>
            <p:nvPr/>
          </p:nvCxnSpPr>
          <p:spPr>
            <a:xfrm rot="5400000" flipV="1">
              <a:off x="967253" y="4150248"/>
              <a:ext cx="625207" cy="622873"/>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rot="10800000" flipH="1">
              <a:off x="968422" y="2988350"/>
              <a:ext cx="1165798" cy="1160731"/>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rot="10800000" flipH="1">
              <a:off x="968423" y="4145639"/>
              <a:ext cx="2794572" cy="3441"/>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rot="10800000" flipH="1">
              <a:off x="968423" y="3078838"/>
              <a:ext cx="1670622" cy="1070243"/>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rot="10800000" flipH="1">
              <a:off x="968423" y="3331250"/>
              <a:ext cx="2184972" cy="817831"/>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直線コネクタ 66"/>
            <p:cNvCxnSpPr/>
            <p:nvPr/>
          </p:nvCxnSpPr>
          <p:spPr>
            <a:xfrm rot="10800000" flipH="1">
              <a:off x="968423" y="3664624"/>
              <a:ext cx="2537397" cy="48445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968422" y="4149082"/>
              <a:ext cx="956247" cy="387082"/>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968424" y="4149080"/>
              <a:ext cx="2961258" cy="58234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968422" y="4149079"/>
              <a:ext cx="784797" cy="510909"/>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71" name="down_color"/>
          <p:cNvGrpSpPr/>
          <p:nvPr/>
        </p:nvGrpSpPr>
        <p:grpSpPr>
          <a:xfrm>
            <a:off x="4601053" y="3699606"/>
            <a:ext cx="1134617" cy="341660"/>
            <a:chOff x="4601053" y="3699606"/>
            <a:chExt cx="1134617" cy="341660"/>
          </a:xfrm>
        </p:grpSpPr>
        <p:sp>
          <p:nvSpPr>
            <p:cNvPr id="72" name="円/楕円 71"/>
            <p:cNvSpPr/>
            <p:nvPr/>
          </p:nvSpPr>
          <p:spPr>
            <a:xfrm>
              <a:off x="4601053" y="3699606"/>
              <a:ext cx="144016" cy="146397"/>
            </a:xfrm>
            <a:prstGeom prst="ellipse">
              <a:avLst/>
            </a:prstGeom>
            <a:solidFill>
              <a:srgbClr val="F8F8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円/楕円 72"/>
            <p:cNvSpPr/>
            <p:nvPr/>
          </p:nvSpPr>
          <p:spPr>
            <a:xfrm>
              <a:off x="4724878" y="3809144"/>
              <a:ext cx="144016" cy="146397"/>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円/楕円 73"/>
            <p:cNvSpPr/>
            <p:nvPr/>
          </p:nvSpPr>
          <p:spPr>
            <a:xfrm>
              <a:off x="4867753" y="3861531"/>
              <a:ext cx="144016" cy="146397"/>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5015391" y="3894869"/>
              <a:ext cx="144016" cy="146397"/>
            </a:xfrm>
            <a:prstGeom prst="ellipse">
              <a:avLst/>
            </a:prstGeom>
            <a:solidFill>
              <a:srgbClr val="06F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5172553" y="3894869"/>
              <a:ext cx="144016" cy="146397"/>
            </a:xfrm>
            <a:prstGeom prst="ellipse">
              <a:avLst/>
            </a:prstGeom>
            <a:solidFill>
              <a:srgbClr val="06F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円/楕円 76"/>
            <p:cNvSpPr/>
            <p:nvPr/>
          </p:nvSpPr>
          <p:spPr>
            <a:xfrm>
              <a:off x="5310666" y="3871057"/>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円/楕円 77"/>
            <p:cNvSpPr/>
            <p:nvPr/>
          </p:nvSpPr>
          <p:spPr>
            <a:xfrm>
              <a:off x="5463067" y="3809144"/>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円/楕円 78"/>
            <p:cNvSpPr/>
            <p:nvPr/>
          </p:nvSpPr>
          <p:spPr>
            <a:xfrm>
              <a:off x="5591654" y="3709132"/>
              <a:ext cx="144016" cy="146397"/>
            </a:xfrm>
            <a:prstGeom prst="ellipse">
              <a:avLst/>
            </a:prstGeom>
            <a:solidFill>
              <a:srgbClr val="00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0" name="down_buffer"/>
          <p:cNvGrpSpPr/>
          <p:nvPr/>
        </p:nvGrpSpPr>
        <p:grpSpPr>
          <a:xfrm>
            <a:off x="6480212" y="3392996"/>
            <a:ext cx="2304256" cy="400110"/>
            <a:chOff x="6480212" y="3392996"/>
            <a:chExt cx="2304256" cy="400110"/>
          </a:xfrm>
        </p:grpSpPr>
        <p:sp>
          <p:nvSpPr>
            <p:cNvPr id="81" name="正方形/長方形 80"/>
            <p:cNvSpPr/>
            <p:nvPr/>
          </p:nvSpPr>
          <p:spPr>
            <a:xfrm>
              <a:off x="7372692" y="3470106"/>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p:cNvSpPr/>
            <p:nvPr/>
          </p:nvSpPr>
          <p:spPr>
            <a:xfrm>
              <a:off x="7555189" y="3470106"/>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p:cNvSpPr/>
            <p:nvPr/>
          </p:nvSpPr>
          <p:spPr>
            <a:xfrm>
              <a:off x="7730066" y="3470106"/>
              <a:ext cx="180020" cy="180020"/>
            </a:xfrm>
            <a:prstGeom prst="rect">
              <a:avLst/>
            </a:prstGeom>
            <a:solidFill>
              <a:srgbClr val="00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正方形/長方形 83"/>
            <p:cNvSpPr/>
            <p:nvPr/>
          </p:nvSpPr>
          <p:spPr>
            <a:xfrm>
              <a:off x="7904943" y="3470106"/>
              <a:ext cx="180020" cy="180020"/>
            </a:xfrm>
            <a:prstGeom prst="rect">
              <a:avLst/>
            </a:prstGeom>
            <a:solidFill>
              <a:srgbClr val="06F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正方形/長方形 84"/>
            <p:cNvSpPr/>
            <p:nvPr/>
          </p:nvSpPr>
          <p:spPr>
            <a:xfrm>
              <a:off x="8079820" y="3470106"/>
              <a:ext cx="180020" cy="180020"/>
            </a:xfrm>
            <a:prstGeom prst="rect">
              <a:avLst/>
            </a:prstGeom>
            <a:solidFill>
              <a:srgbClr val="06F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p:cNvSpPr/>
            <p:nvPr/>
          </p:nvSpPr>
          <p:spPr>
            <a:xfrm>
              <a:off x="8254697" y="3470106"/>
              <a:ext cx="180020" cy="1800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p:cNvSpPr/>
            <p:nvPr/>
          </p:nvSpPr>
          <p:spPr>
            <a:xfrm>
              <a:off x="8429574" y="3470106"/>
              <a:ext cx="180020" cy="18002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p:cNvSpPr/>
            <p:nvPr/>
          </p:nvSpPr>
          <p:spPr>
            <a:xfrm>
              <a:off x="8604448" y="3470106"/>
              <a:ext cx="180020" cy="180020"/>
            </a:xfrm>
            <a:prstGeom prst="rect">
              <a:avLst/>
            </a:prstGeom>
            <a:solidFill>
              <a:srgbClr val="F8F80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6480212" y="3392996"/>
              <a:ext cx="936104" cy="400110"/>
            </a:xfrm>
            <a:prstGeom prst="rect">
              <a:avLst/>
            </a:prstGeom>
            <a:noFill/>
          </p:spPr>
          <p:txBody>
            <a:bodyPr wrap="square" rtlCol="0">
              <a:spAutoFit/>
            </a:bodyPr>
            <a:lstStyle/>
            <a:p>
              <a:pPr algn="r"/>
              <a:r>
                <a:rPr lang="ja-JP" altLang="en-US" sz="2000" dirty="0"/>
                <a:t>下</a:t>
              </a:r>
              <a:endParaRPr kumimoji="1" lang="ja-JP" altLang="en-US" sz="2000" dirty="0"/>
            </a:p>
          </p:txBody>
        </p:sp>
      </p:grpSp>
      <p:grpSp>
        <p:nvGrpSpPr>
          <p:cNvPr id="90" name="left_ray"/>
          <p:cNvGrpSpPr/>
          <p:nvPr/>
        </p:nvGrpSpPr>
        <p:grpSpPr>
          <a:xfrm rot="10800000">
            <a:off x="967740" y="1813560"/>
            <a:ext cx="4170769" cy="1964690"/>
            <a:chOff x="968423" y="3511034"/>
            <a:chExt cx="4170769" cy="1964690"/>
          </a:xfrm>
        </p:grpSpPr>
        <p:cxnSp>
          <p:nvCxnSpPr>
            <p:cNvPr id="91" name="直線コネクタ 90"/>
            <p:cNvCxnSpPr/>
            <p:nvPr/>
          </p:nvCxnSpPr>
          <p:spPr>
            <a:xfrm rot="5400000" flipV="1">
              <a:off x="976976" y="4140528"/>
              <a:ext cx="1326644" cy="1343748"/>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rot="5400000" flipH="1" flipV="1">
              <a:off x="970755" y="3508703"/>
              <a:ext cx="638046" cy="642708"/>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rot="5400000" flipV="1">
              <a:off x="3053426" y="2064078"/>
              <a:ext cx="764" cy="417076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rot="5400000" flipH="1" flipV="1">
              <a:off x="1099660" y="3515688"/>
              <a:ext cx="502156" cy="76462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rot="5400000" flipH="1" flipV="1">
              <a:off x="1271110" y="3489018"/>
              <a:ext cx="357376" cy="96274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rot="5400000" flipH="1" flipV="1">
              <a:off x="1461610" y="3428058"/>
              <a:ext cx="227836" cy="121420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rot="5400000" flipV="1">
              <a:off x="1854760" y="3262744"/>
              <a:ext cx="1133274" cy="2905947"/>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rot="5400000" flipV="1">
              <a:off x="2399376" y="2718128"/>
              <a:ext cx="689104" cy="355100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rot="5400000" flipV="1">
              <a:off x="1307176" y="3810328"/>
              <a:ext cx="1235204" cy="1912708"/>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00" name="left_color"/>
          <p:cNvGrpSpPr/>
          <p:nvPr/>
        </p:nvGrpSpPr>
        <p:grpSpPr>
          <a:xfrm>
            <a:off x="4275773" y="2561369"/>
            <a:ext cx="329847" cy="1147378"/>
            <a:chOff x="4275773" y="2561369"/>
            <a:chExt cx="329847" cy="1147378"/>
          </a:xfrm>
        </p:grpSpPr>
        <p:sp>
          <p:nvSpPr>
            <p:cNvPr id="101" name="円/楕円 100"/>
            <p:cNvSpPr/>
            <p:nvPr/>
          </p:nvSpPr>
          <p:spPr>
            <a:xfrm>
              <a:off x="4368642" y="3425287"/>
              <a:ext cx="144016" cy="146397"/>
            </a:xfrm>
            <a:prstGeom prst="ellipse">
              <a:avLst/>
            </a:prstGeom>
            <a:solidFill>
              <a:srgbClr val="E3E3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円/楕円 101"/>
            <p:cNvSpPr/>
            <p:nvPr/>
          </p:nvSpPr>
          <p:spPr>
            <a:xfrm>
              <a:off x="4461604" y="3562350"/>
              <a:ext cx="144016" cy="146397"/>
            </a:xfrm>
            <a:prstGeom prst="ellipse">
              <a:avLst/>
            </a:prstGeom>
            <a:solidFill>
              <a:srgbClr val="FBFB0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円/楕円 102"/>
            <p:cNvSpPr/>
            <p:nvPr/>
          </p:nvSpPr>
          <p:spPr>
            <a:xfrm>
              <a:off x="4279107" y="3136203"/>
              <a:ext cx="144016" cy="146397"/>
            </a:xfrm>
            <a:prstGeom prst="ellipse">
              <a:avLst/>
            </a:prstGeom>
            <a:solidFill>
              <a:srgbClr val="91916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円/楕円 103"/>
            <p:cNvSpPr/>
            <p:nvPr/>
          </p:nvSpPr>
          <p:spPr>
            <a:xfrm>
              <a:off x="4304283" y="3282632"/>
              <a:ext cx="144016" cy="146397"/>
            </a:xfrm>
            <a:prstGeom prst="ellipse">
              <a:avLst/>
            </a:prstGeom>
            <a:solidFill>
              <a:srgbClr val="CBCB3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円/楕円 104"/>
            <p:cNvSpPr/>
            <p:nvPr/>
          </p:nvSpPr>
          <p:spPr>
            <a:xfrm>
              <a:off x="4275773" y="2981580"/>
              <a:ext cx="144016" cy="146397"/>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円/楕円 105"/>
            <p:cNvSpPr/>
            <p:nvPr/>
          </p:nvSpPr>
          <p:spPr>
            <a:xfrm>
              <a:off x="4301330" y="2830608"/>
              <a:ext cx="144016" cy="146397"/>
            </a:xfrm>
            <a:prstGeom prst="ellipse">
              <a:avLst/>
            </a:prstGeom>
            <a:solidFill>
              <a:srgbClr val="F708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円/楕円 106"/>
            <p:cNvSpPr/>
            <p:nvPr/>
          </p:nvSpPr>
          <p:spPr>
            <a:xfrm>
              <a:off x="4362926" y="2689321"/>
              <a:ext cx="144016" cy="146397"/>
            </a:xfrm>
            <a:prstGeom prst="ellipse">
              <a:avLst/>
            </a:prstGeom>
            <a:solidFill>
              <a:srgbClr val="D32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a:off x="4458177" y="2561369"/>
              <a:ext cx="144016" cy="146397"/>
            </a:xfrm>
            <a:prstGeom prst="ellipse">
              <a:avLst/>
            </a:prstGeom>
            <a:solidFill>
              <a:srgbClr val="B24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9" name="left_buffer"/>
          <p:cNvGrpSpPr/>
          <p:nvPr/>
        </p:nvGrpSpPr>
        <p:grpSpPr>
          <a:xfrm>
            <a:off x="6480212" y="3789040"/>
            <a:ext cx="2304256" cy="400110"/>
            <a:chOff x="6480212" y="3789040"/>
            <a:chExt cx="2304256" cy="400110"/>
          </a:xfrm>
        </p:grpSpPr>
        <p:sp>
          <p:nvSpPr>
            <p:cNvPr id="110" name="正方形/長方形 109"/>
            <p:cNvSpPr/>
            <p:nvPr/>
          </p:nvSpPr>
          <p:spPr>
            <a:xfrm>
              <a:off x="7372692" y="3881601"/>
              <a:ext cx="180020" cy="180020"/>
            </a:xfrm>
            <a:prstGeom prst="rect">
              <a:avLst/>
            </a:prstGeom>
            <a:solidFill>
              <a:srgbClr val="FBFB0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a:off x="7555189" y="3881601"/>
              <a:ext cx="180020" cy="180020"/>
            </a:xfrm>
            <a:prstGeom prst="rect">
              <a:avLst/>
            </a:prstGeom>
            <a:solidFill>
              <a:srgbClr val="E3E3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a:off x="7730066" y="3881601"/>
              <a:ext cx="180020" cy="180020"/>
            </a:xfrm>
            <a:prstGeom prst="rect">
              <a:avLst/>
            </a:prstGeom>
            <a:solidFill>
              <a:srgbClr val="CBCB3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a:off x="7904943" y="3881601"/>
              <a:ext cx="180020" cy="180020"/>
            </a:xfrm>
            <a:prstGeom prst="rect">
              <a:avLst/>
            </a:prstGeom>
            <a:solidFill>
              <a:srgbClr val="9191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a:off x="8079820" y="3881601"/>
              <a:ext cx="180020" cy="18002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p:cNvSpPr/>
            <p:nvPr/>
          </p:nvSpPr>
          <p:spPr>
            <a:xfrm>
              <a:off x="8254697" y="3881601"/>
              <a:ext cx="180020" cy="180020"/>
            </a:xfrm>
            <a:prstGeom prst="rect">
              <a:avLst/>
            </a:prstGeom>
            <a:solidFill>
              <a:srgbClr val="F708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p:cNvSpPr/>
            <p:nvPr/>
          </p:nvSpPr>
          <p:spPr>
            <a:xfrm>
              <a:off x="8429574" y="3881601"/>
              <a:ext cx="180020" cy="180020"/>
            </a:xfrm>
            <a:prstGeom prst="rect">
              <a:avLst/>
            </a:prstGeom>
            <a:solidFill>
              <a:srgbClr val="D32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a:off x="8604448" y="3881601"/>
              <a:ext cx="180020" cy="180020"/>
            </a:xfrm>
            <a:prstGeom prst="rect">
              <a:avLst/>
            </a:prstGeom>
            <a:solidFill>
              <a:srgbClr val="B24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テキスト ボックス 117"/>
            <p:cNvSpPr txBox="1"/>
            <p:nvPr/>
          </p:nvSpPr>
          <p:spPr>
            <a:xfrm>
              <a:off x="6480212" y="3789040"/>
              <a:ext cx="936104" cy="400110"/>
            </a:xfrm>
            <a:prstGeom prst="rect">
              <a:avLst/>
            </a:prstGeom>
            <a:noFill/>
          </p:spPr>
          <p:txBody>
            <a:bodyPr wrap="square" rtlCol="0">
              <a:spAutoFit/>
            </a:bodyPr>
            <a:lstStyle/>
            <a:p>
              <a:pPr algn="r"/>
              <a:r>
                <a:rPr kumimoji="1" lang="ja-JP" altLang="en-US" sz="2000" dirty="0" smtClean="0"/>
                <a:t>左</a:t>
              </a:r>
              <a:endParaRPr kumimoji="1" lang="ja-JP" altLang="en-US" sz="2000" dirty="0"/>
            </a:p>
          </p:txBody>
        </p:sp>
      </p:grpSp>
      <p:grpSp>
        <p:nvGrpSpPr>
          <p:cNvPr id="119" name="up_ray"/>
          <p:cNvGrpSpPr/>
          <p:nvPr/>
        </p:nvGrpSpPr>
        <p:grpSpPr>
          <a:xfrm rot="16200000">
            <a:off x="4239988" y="1441677"/>
            <a:ext cx="1292677" cy="2057400"/>
            <a:chOff x="968422" y="2845689"/>
            <a:chExt cx="1292677" cy="2057400"/>
          </a:xfrm>
        </p:grpSpPr>
        <p:cxnSp>
          <p:nvCxnSpPr>
            <p:cNvPr id="120" name="直線コネクタ 119"/>
            <p:cNvCxnSpPr/>
            <p:nvPr/>
          </p:nvCxnSpPr>
          <p:spPr>
            <a:xfrm rot="10800000" flipH="1" flipV="1">
              <a:off x="968425" y="4149079"/>
              <a:ext cx="754511" cy="754010"/>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rot="16200000">
              <a:off x="963065" y="2851046"/>
              <a:ext cx="1303391" cy="1292677"/>
            </a:xfrm>
            <a:prstGeom prst="line">
              <a:avLst/>
            </a:prstGeom>
            <a:ln w="3810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rot="10800000" flipH="1" flipV="1">
              <a:off x="968425" y="4149077"/>
              <a:ext cx="1078362" cy="1536"/>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flipV="1">
              <a:off x="968426" y="3336226"/>
              <a:ext cx="1278386" cy="812852"/>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flipV="1">
              <a:off x="968426" y="3688652"/>
              <a:ext cx="1216473" cy="460427"/>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V="1">
              <a:off x="968426" y="3931538"/>
              <a:ext cx="1168848" cy="217540"/>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rot="10800000" flipH="1" flipV="1">
              <a:off x="968425" y="4149079"/>
              <a:ext cx="983111" cy="392060"/>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rot="10800000" flipH="1" flipV="1">
              <a:off x="968426" y="4149077"/>
              <a:ext cx="1035497" cy="201561"/>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rot="10800000" flipH="1" flipV="1">
              <a:off x="968422" y="4149080"/>
              <a:ext cx="878337" cy="568274"/>
            </a:xfrm>
            <a:prstGeom prst="line">
              <a:avLst/>
            </a:prstGeom>
            <a:ln w="19050" cap="rnd">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129" name="up_color"/>
          <p:cNvGrpSpPr/>
          <p:nvPr/>
        </p:nvGrpSpPr>
        <p:grpSpPr>
          <a:xfrm rot="10800000">
            <a:off x="4593715" y="2245631"/>
            <a:ext cx="1139380" cy="332134"/>
            <a:chOff x="4596290" y="3709132"/>
            <a:chExt cx="1139380" cy="332134"/>
          </a:xfrm>
        </p:grpSpPr>
        <p:sp>
          <p:nvSpPr>
            <p:cNvPr id="130" name="円/楕円 129"/>
            <p:cNvSpPr/>
            <p:nvPr/>
          </p:nvSpPr>
          <p:spPr>
            <a:xfrm>
              <a:off x="4596290" y="3709132"/>
              <a:ext cx="144016" cy="146397"/>
            </a:xfrm>
            <a:prstGeom prst="ellipse">
              <a:avLst/>
            </a:prstGeom>
            <a:solidFill>
              <a:srgbClr val="38C7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p:nvPr/>
          </p:nvSpPr>
          <p:spPr>
            <a:xfrm>
              <a:off x="4724878" y="3809144"/>
              <a:ext cx="144016" cy="146397"/>
            </a:xfrm>
            <a:prstGeom prst="ellipse">
              <a:avLst/>
            </a:prstGeom>
            <a:solidFill>
              <a:srgbClr val="46BA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131"/>
            <p:cNvSpPr/>
            <p:nvPr/>
          </p:nvSpPr>
          <p:spPr>
            <a:xfrm>
              <a:off x="4867753" y="3861531"/>
              <a:ext cx="144016" cy="146397"/>
            </a:xfrm>
            <a:prstGeom prst="ellipse">
              <a:avLst/>
            </a:prstGeom>
            <a:solidFill>
              <a:srgbClr val="4FB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p:nvPr/>
          </p:nvSpPr>
          <p:spPr>
            <a:xfrm>
              <a:off x="5015391" y="3894869"/>
              <a:ext cx="144016" cy="146397"/>
            </a:xfrm>
            <a:prstGeom prst="ellipse">
              <a:avLst/>
            </a:prstGeom>
            <a:solidFill>
              <a:srgbClr val="5AA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p:nvPr/>
          </p:nvSpPr>
          <p:spPr>
            <a:xfrm>
              <a:off x="5172553" y="3894869"/>
              <a:ext cx="144016" cy="146397"/>
            </a:xfrm>
            <a:prstGeom prst="ellipse">
              <a:avLst/>
            </a:prstGeom>
            <a:solidFill>
              <a:srgbClr val="67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p:nvPr/>
          </p:nvSpPr>
          <p:spPr>
            <a:xfrm>
              <a:off x="5310666" y="3871057"/>
              <a:ext cx="144016" cy="146397"/>
            </a:xfrm>
            <a:prstGeom prst="ellipse">
              <a:avLst/>
            </a:prstGeom>
            <a:solidFill>
              <a:srgbClr val="738D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p:cNvSpPr/>
            <p:nvPr/>
          </p:nvSpPr>
          <p:spPr>
            <a:xfrm>
              <a:off x="5463067" y="3809144"/>
              <a:ext cx="144016" cy="146397"/>
            </a:xfrm>
            <a:prstGeom prst="ellipse">
              <a:avLst/>
            </a:prstGeom>
            <a:solidFill>
              <a:srgbClr val="7F81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36"/>
            <p:cNvSpPr/>
            <p:nvPr/>
          </p:nvSpPr>
          <p:spPr>
            <a:xfrm>
              <a:off x="5591654" y="3709132"/>
              <a:ext cx="144016" cy="146397"/>
            </a:xfrm>
            <a:prstGeom prst="ellipse">
              <a:avLst/>
            </a:prstGeom>
            <a:solidFill>
              <a:srgbClr val="976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8" name="up_buffer"/>
          <p:cNvGrpSpPr/>
          <p:nvPr/>
        </p:nvGrpSpPr>
        <p:grpSpPr>
          <a:xfrm>
            <a:off x="6480212" y="4185084"/>
            <a:ext cx="2304256" cy="400110"/>
            <a:chOff x="6480212" y="4185084"/>
            <a:chExt cx="2304256" cy="400110"/>
          </a:xfrm>
        </p:grpSpPr>
        <p:sp>
          <p:nvSpPr>
            <p:cNvPr id="139" name="正方形/長方形 138"/>
            <p:cNvSpPr/>
            <p:nvPr/>
          </p:nvSpPr>
          <p:spPr>
            <a:xfrm>
              <a:off x="7372692" y="4293096"/>
              <a:ext cx="180020" cy="180020"/>
            </a:xfrm>
            <a:prstGeom prst="rect">
              <a:avLst/>
            </a:prstGeom>
            <a:solidFill>
              <a:srgbClr val="976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正方形/長方形 139"/>
            <p:cNvSpPr/>
            <p:nvPr/>
          </p:nvSpPr>
          <p:spPr>
            <a:xfrm>
              <a:off x="7555189" y="4293096"/>
              <a:ext cx="180020" cy="180020"/>
            </a:xfrm>
            <a:prstGeom prst="rect">
              <a:avLst/>
            </a:prstGeom>
            <a:solidFill>
              <a:srgbClr val="7F8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p:cNvSpPr/>
            <p:nvPr/>
          </p:nvSpPr>
          <p:spPr>
            <a:xfrm>
              <a:off x="7730066" y="4293096"/>
              <a:ext cx="180020" cy="180020"/>
            </a:xfrm>
            <a:prstGeom prst="rect">
              <a:avLst/>
            </a:prstGeom>
            <a:solidFill>
              <a:srgbClr val="738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正方形/長方形 141"/>
            <p:cNvSpPr/>
            <p:nvPr/>
          </p:nvSpPr>
          <p:spPr>
            <a:xfrm>
              <a:off x="7904943" y="4293096"/>
              <a:ext cx="180020" cy="180020"/>
            </a:xfrm>
            <a:prstGeom prst="rect">
              <a:avLst/>
            </a:prstGeom>
            <a:solidFill>
              <a:srgbClr val="67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p:cNvSpPr/>
            <p:nvPr/>
          </p:nvSpPr>
          <p:spPr>
            <a:xfrm>
              <a:off x="8079820" y="4293096"/>
              <a:ext cx="180020" cy="180020"/>
            </a:xfrm>
            <a:prstGeom prst="rect">
              <a:avLst/>
            </a:prstGeom>
            <a:solidFill>
              <a:srgbClr val="5AA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p:cNvSpPr/>
            <p:nvPr/>
          </p:nvSpPr>
          <p:spPr>
            <a:xfrm>
              <a:off x="8254697" y="4293096"/>
              <a:ext cx="180020" cy="180020"/>
            </a:xfrm>
            <a:prstGeom prst="rect">
              <a:avLst/>
            </a:prstGeom>
            <a:solidFill>
              <a:srgbClr val="4FB1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p:cNvSpPr/>
            <p:nvPr/>
          </p:nvSpPr>
          <p:spPr>
            <a:xfrm>
              <a:off x="8429574" y="4293096"/>
              <a:ext cx="180020" cy="180020"/>
            </a:xfrm>
            <a:prstGeom prst="rect">
              <a:avLst/>
            </a:prstGeom>
            <a:solidFill>
              <a:srgbClr val="46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正方形/長方形 145"/>
            <p:cNvSpPr/>
            <p:nvPr/>
          </p:nvSpPr>
          <p:spPr>
            <a:xfrm>
              <a:off x="8604448" y="4293096"/>
              <a:ext cx="180020" cy="180020"/>
            </a:xfrm>
            <a:prstGeom prst="rect">
              <a:avLst/>
            </a:prstGeom>
            <a:solidFill>
              <a:srgbClr val="38C7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テキスト ボックス 146"/>
            <p:cNvSpPr txBox="1"/>
            <p:nvPr/>
          </p:nvSpPr>
          <p:spPr>
            <a:xfrm>
              <a:off x="6480212" y="4185084"/>
              <a:ext cx="936104" cy="400110"/>
            </a:xfrm>
            <a:prstGeom prst="rect">
              <a:avLst/>
            </a:prstGeom>
            <a:noFill/>
          </p:spPr>
          <p:txBody>
            <a:bodyPr wrap="square" rtlCol="0">
              <a:spAutoFit/>
            </a:bodyPr>
            <a:lstStyle/>
            <a:p>
              <a:pPr algn="r"/>
              <a:r>
                <a:rPr kumimoji="1" lang="ja-JP" altLang="en-US" sz="2000" dirty="0" smtClean="0"/>
                <a:t>上</a:t>
              </a:r>
              <a:endParaRPr kumimoji="1" lang="ja-JP" altLang="en-US" sz="2000" dirty="0"/>
            </a:p>
          </p:txBody>
        </p:sp>
      </p:grpSp>
      <p:sp>
        <p:nvSpPr>
          <p:cNvPr id="148" name="framebuffer"/>
          <p:cNvSpPr txBox="1"/>
          <p:nvPr/>
        </p:nvSpPr>
        <p:spPr>
          <a:xfrm>
            <a:off x="7057542" y="2627620"/>
            <a:ext cx="2050962" cy="400110"/>
          </a:xfrm>
          <a:prstGeom prst="rect">
            <a:avLst/>
          </a:prstGeom>
          <a:noFill/>
        </p:spPr>
        <p:txBody>
          <a:bodyPr wrap="square" rtlCol="0">
            <a:spAutoFit/>
          </a:bodyPr>
          <a:lstStyle/>
          <a:p>
            <a:r>
              <a:rPr kumimoji="1" lang="en-US" altLang="ja-JP" sz="2000" dirty="0" smtClean="0"/>
              <a:t>GPU</a:t>
            </a:r>
            <a:r>
              <a:rPr kumimoji="1" lang="ja-JP" altLang="en-US" sz="2000" dirty="0" smtClean="0"/>
              <a:t>上のバッファ</a:t>
            </a:r>
            <a:endParaRPr kumimoji="1" lang="ja-JP" altLang="en-US" sz="2000" dirty="0"/>
          </a:p>
        </p:txBody>
      </p:sp>
      <p:sp>
        <p:nvSpPr>
          <p:cNvPr id="149" name="point_white"/>
          <p:cNvSpPr/>
          <p:nvPr/>
        </p:nvSpPr>
        <p:spPr>
          <a:xfrm rot="10800000">
            <a:off x="5049576" y="3032956"/>
            <a:ext cx="216024" cy="21602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point"/>
          <p:cNvSpPr/>
          <p:nvPr/>
        </p:nvSpPr>
        <p:spPr>
          <a:xfrm rot="10800000">
            <a:off x="5049884" y="3032956"/>
            <a:ext cx="216024" cy="216024"/>
          </a:xfrm>
          <a:prstGeom prst="ellipse">
            <a:avLst/>
          </a:prstGeom>
          <a:solidFill>
            <a:srgbClr val="81A80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スライド番号プレースホルダー 150"/>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cxnSp>
        <p:nvCxnSpPr>
          <p:cNvPr id="152" name="直線矢印コネクタ 151"/>
          <p:cNvCxnSpPr/>
          <p:nvPr/>
        </p:nvCxnSpPr>
        <p:spPr>
          <a:xfrm flipH="1" flipV="1">
            <a:off x="5278466" y="3286389"/>
            <a:ext cx="2433095" cy="265471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9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6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7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9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0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129"/>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148" grpId="0"/>
      <p:bldP spid="15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PMVC</a:t>
            </a:r>
            <a:r>
              <a:rPr lang="ja-JP" altLang="en-US" dirty="0"/>
              <a:t>による色の拡散 </a:t>
            </a:r>
            <a:r>
              <a:rPr lang="en-US" altLang="ja-JP" dirty="0"/>
              <a:t>(2D)</a:t>
            </a:r>
            <a:endParaRPr kumimoji="1" lang="ja-JP" altLang="en-US" dirty="0"/>
          </a:p>
        </p:txBody>
      </p:sp>
      <p:grpSp>
        <p:nvGrpSpPr>
          <p:cNvPr id="3" name="curve"/>
          <p:cNvGrpSpPr/>
          <p:nvPr/>
        </p:nvGrpSpPr>
        <p:grpSpPr>
          <a:xfrm>
            <a:off x="0" y="1520034"/>
            <a:ext cx="6985534" cy="4932548"/>
            <a:chOff x="1691680" y="1844824"/>
            <a:chExt cx="5376863" cy="3651250"/>
          </a:xfrm>
        </p:grpSpPr>
        <p:sp>
          <p:nvSpPr>
            <p:cNvPr id="4" name="正方形/長方形 3"/>
            <p:cNvSpPr/>
            <p:nvPr/>
          </p:nvSpPr>
          <p:spPr>
            <a:xfrm>
              <a:off x="1943708" y="1880828"/>
              <a:ext cx="4716524" cy="3528392"/>
            </a:xfrm>
            <a:prstGeom prst="rect">
              <a:avLst/>
            </a:prstGeom>
            <a:gradFill flip="none" rotWithShape="1">
              <a:gsLst>
                <a:gs pos="20000">
                  <a:srgbClr val="FF0000"/>
                </a:gs>
                <a:gs pos="50000">
                  <a:srgbClr val="808000"/>
                </a:gs>
                <a:gs pos="80000">
                  <a:srgbClr val="00FF00"/>
                </a:gs>
              </a:gsLst>
              <a:lin ang="18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5" name="正方形/長方形 4"/>
            <p:cNvSpPr/>
            <p:nvPr/>
          </p:nvSpPr>
          <p:spPr>
            <a:xfrm>
              <a:off x="3023828" y="2996952"/>
              <a:ext cx="2655912" cy="1908212"/>
            </a:xfrm>
            <a:prstGeom prst="rect">
              <a:avLst/>
            </a:prstGeom>
            <a:gradFill flip="none" rotWithShape="1">
              <a:gsLst>
                <a:gs pos="20000">
                  <a:srgbClr val="0000FF"/>
                </a:gs>
                <a:gs pos="50000">
                  <a:srgbClr val="808080"/>
                </a:gs>
                <a:gs pos="80000">
                  <a:srgbClr val="FFFF0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pic>
          <p:nvPicPr>
            <p:cNvPr id="6" name="Picture 4" descr="C:\Users\kenshi\Desktop\図1.png"/>
            <p:cNvPicPr>
              <a:picLocks noChangeAspect="1" noChangeArrowheads="1"/>
            </p:cNvPicPr>
            <p:nvPr/>
          </p:nvPicPr>
          <p:blipFill>
            <a:blip r:embed="rId2">
              <a:clrChange>
                <a:clrFrom>
                  <a:srgbClr val="000000"/>
                </a:clrFrom>
                <a:clrTo>
                  <a:srgbClr val="000000">
                    <a:alpha val="0"/>
                  </a:srgbClr>
                </a:clrTo>
              </a:clrChange>
            </a:blip>
            <a:srcRect/>
            <a:stretch>
              <a:fillRect/>
            </a:stretch>
          </p:blipFill>
          <p:spPr bwMode="auto">
            <a:xfrm>
              <a:off x="1691680" y="1844824"/>
              <a:ext cx="5376863" cy="3651250"/>
            </a:xfrm>
            <a:prstGeom prst="rect">
              <a:avLst/>
            </a:prstGeom>
            <a:noFill/>
          </p:spPr>
        </p:pic>
      </p:grpSp>
      <p:grpSp>
        <p:nvGrpSpPr>
          <p:cNvPr id="7" name="edges"/>
          <p:cNvGrpSpPr/>
          <p:nvPr/>
        </p:nvGrpSpPr>
        <p:grpSpPr>
          <a:xfrm>
            <a:off x="651052" y="2284201"/>
            <a:ext cx="5174211" cy="2319785"/>
            <a:chOff x="651052" y="2284201"/>
            <a:chExt cx="5174211" cy="2319785"/>
          </a:xfrm>
          <a:solidFill>
            <a:schemeClr val="bg1">
              <a:lumMod val="85000"/>
            </a:schemeClr>
          </a:solidFill>
        </p:grpSpPr>
        <p:sp>
          <p:nvSpPr>
            <p:cNvPr id="8" name="角丸四角形 7"/>
            <p:cNvSpPr/>
            <p:nvPr/>
          </p:nvSpPr>
          <p:spPr>
            <a:xfrm rot="21163451">
              <a:off x="651052" y="4514260"/>
              <a:ext cx="6710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rot="21002551">
              <a:off x="1284659" y="4420914"/>
              <a:ext cx="65439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rot="20926635">
              <a:off x="1900249" y="4297890"/>
              <a:ext cx="63838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rot="20708802">
              <a:off x="2474395" y="414782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rot="20424494">
              <a:off x="3113339" y="3953714"/>
              <a:ext cx="69099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rot="20041435">
              <a:off x="3740190" y="3694657"/>
              <a:ext cx="635390"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rot="20041346">
              <a:off x="4291906" y="3464263"/>
              <a:ext cx="466566"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rot="19557417">
              <a:off x="4645289" y="3232811"/>
              <a:ext cx="572732"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rot="19277564">
              <a:off x="5075930" y="2916964"/>
              <a:ext cx="602739"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rot="18834761">
              <a:off x="5483858" y="2535880"/>
              <a:ext cx="593083" cy="89726"/>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edges_colored"/>
          <p:cNvGrpSpPr/>
          <p:nvPr/>
        </p:nvGrpSpPr>
        <p:grpSpPr>
          <a:xfrm>
            <a:off x="669336" y="2287758"/>
            <a:ext cx="5174211" cy="2319785"/>
            <a:chOff x="651052" y="2284201"/>
            <a:chExt cx="5174211" cy="2319785"/>
          </a:xfrm>
          <a:solidFill>
            <a:schemeClr val="bg1">
              <a:lumMod val="85000"/>
            </a:schemeClr>
          </a:solidFill>
        </p:grpSpPr>
        <p:sp>
          <p:nvSpPr>
            <p:cNvPr id="19" name="角丸四角形 18"/>
            <p:cNvSpPr/>
            <p:nvPr/>
          </p:nvSpPr>
          <p:spPr>
            <a:xfrm rot="21163451">
              <a:off x="651052" y="4514260"/>
              <a:ext cx="671090" cy="89726"/>
            </a:xfrm>
            <a:prstGeom prst="roundRect">
              <a:avLst>
                <a:gd name="adj" fmla="val 50000"/>
              </a:avLst>
            </a:prstGeom>
            <a:gradFill>
              <a:gsLst>
                <a:gs pos="20000">
                  <a:srgbClr val="D72900"/>
                </a:gs>
                <a:gs pos="80000">
                  <a:srgbClr val="7B1F5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rot="21002551">
              <a:off x="1284659" y="4420914"/>
              <a:ext cx="654399" cy="89726"/>
            </a:xfrm>
            <a:prstGeom prst="roundRect">
              <a:avLst>
                <a:gd name="adj" fmla="val 50000"/>
              </a:avLst>
            </a:prstGeom>
            <a:gradFill>
              <a:gsLst>
                <a:gs pos="20000">
                  <a:srgbClr val="7B1F50"/>
                </a:gs>
                <a:gs pos="80000">
                  <a:srgbClr val="0000F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rot="20926635">
              <a:off x="1900249" y="4297890"/>
              <a:ext cx="638389" cy="89726"/>
            </a:xfrm>
            <a:prstGeom prst="roundRect">
              <a:avLst>
                <a:gd name="adj" fmla="val 50000"/>
              </a:avLst>
            </a:prstGeom>
            <a:gradFill>
              <a:gsLst>
                <a:gs pos="20000">
                  <a:srgbClr val="0000FF"/>
                </a:gs>
                <a:gs pos="80000">
                  <a:srgbClr val="3A3AB3"/>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rot="20708802">
              <a:off x="2474395" y="4147824"/>
              <a:ext cx="690992" cy="89726"/>
            </a:xfrm>
            <a:prstGeom prst="roundRect">
              <a:avLst>
                <a:gd name="adj" fmla="val 50000"/>
              </a:avLst>
            </a:prstGeom>
            <a:gradFill>
              <a:gsLst>
                <a:gs pos="20000">
                  <a:srgbClr val="3A3AB3"/>
                </a:gs>
                <a:gs pos="80000">
                  <a:srgbClr val="75756F"/>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rot="20424494">
              <a:off x="3113339" y="3953714"/>
              <a:ext cx="690992" cy="89726"/>
            </a:xfrm>
            <a:prstGeom prst="roundRect">
              <a:avLst>
                <a:gd name="adj" fmla="val 50000"/>
              </a:avLst>
            </a:prstGeom>
            <a:gradFill>
              <a:gsLst>
                <a:gs pos="20000">
                  <a:srgbClr val="75756F"/>
                </a:gs>
                <a:gs pos="80000">
                  <a:srgbClr val="9B9B4C"/>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rot="20041435">
              <a:off x="3740190" y="3694657"/>
              <a:ext cx="635390" cy="89726"/>
            </a:xfrm>
            <a:prstGeom prst="roundRect">
              <a:avLst>
                <a:gd name="adj" fmla="val 50000"/>
              </a:avLst>
            </a:prstGeom>
            <a:gradFill>
              <a:gsLst>
                <a:gs pos="20000">
                  <a:srgbClr val="9B9B4C"/>
                </a:gs>
                <a:gs pos="80000">
                  <a:srgbClr val="E8E818"/>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rot="20041346">
              <a:off x="4291906" y="3464263"/>
              <a:ext cx="466566" cy="89726"/>
            </a:xfrm>
            <a:prstGeom prst="roundRect">
              <a:avLst>
                <a:gd name="adj" fmla="val 50000"/>
              </a:avLst>
            </a:prstGeom>
            <a:gradFill>
              <a:gsLst>
                <a:gs pos="20000">
                  <a:srgbClr val="E8E818"/>
                </a:gs>
                <a:gs pos="80000">
                  <a:srgbClr val="B6CA11"/>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p:cNvSpPr/>
            <p:nvPr/>
          </p:nvSpPr>
          <p:spPr>
            <a:xfrm rot="19557417">
              <a:off x="4645289" y="3232811"/>
              <a:ext cx="572732" cy="89726"/>
            </a:xfrm>
            <a:prstGeom prst="roundRect">
              <a:avLst>
                <a:gd name="adj" fmla="val 50000"/>
              </a:avLst>
            </a:prstGeom>
            <a:gradFill>
              <a:gsLst>
                <a:gs pos="20000">
                  <a:srgbClr val="B6CA11"/>
                </a:gs>
                <a:gs pos="80000">
                  <a:srgbClr val="81A80D"/>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rot="19277564">
              <a:off x="5075930" y="2916964"/>
              <a:ext cx="602739" cy="89726"/>
            </a:xfrm>
            <a:prstGeom prst="roundRect">
              <a:avLst>
                <a:gd name="adj" fmla="val 50000"/>
              </a:avLst>
            </a:prstGeom>
            <a:gradFill>
              <a:gsLst>
                <a:gs pos="20000">
                  <a:srgbClr val="81A80D"/>
                </a:gs>
                <a:gs pos="80000">
                  <a:srgbClr val="45B20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rot="18834761">
              <a:off x="5483858" y="2535880"/>
              <a:ext cx="593083" cy="89726"/>
            </a:xfrm>
            <a:prstGeom prst="roundRect">
              <a:avLst>
                <a:gd name="adj" fmla="val 50000"/>
              </a:avLst>
            </a:prstGeom>
            <a:gradFill>
              <a:gsLst>
                <a:gs pos="20000">
                  <a:srgbClr val="45B202"/>
                </a:gs>
                <a:gs pos="80000">
                  <a:srgbClr val="3AC50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points"/>
          <p:cNvGrpSpPr/>
          <p:nvPr/>
        </p:nvGrpSpPr>
        <p:grpSpPr>
          <a:xfrm>
            <a:off x="613014" y="2283465"/>
            <a:ext cx="5473824" cy="2414938"/>
            <a:chOff x="613014" y="2283465"/>
            <a:chExt cx="5473824" cy="2414938"/>
          </a:xfrm>
        </p:grpSpPr>
        <p:sp>
          <p:nvSpPr>
            <p:cNvPr id="30" name="円/楕円 29"/>
            <p:cNvSpPr/>
            <p:nvPr/>
          </p:nvSpPr>
          <p:spPr>
            <a:xfrm rot="10800000">
              <a:off x="5049884" y="3032956"/>
              <a:ext cx="216024" cy="216024"/>
            </a:xfrm>
            <a:prstGeom prst="ellipse">
              <a:avLst/>
            </a:prstGeom>
            <a:solidFill>
              <a:srgbClr val="81A80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rot="10800000">
              <a:off x="4608004" y="3320988"/>
              <a:ext cx="216024" cy="216024"/>
            </a:xfrm>
            <a:prstGeom prst="ellipse">
              <a:avLst/>
            </a:prstGeom>
            <a:solidFill>
              <a:srgbClr val="B6CA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rot="10800000">
              <a:off x="5472100" y="2672916"/>
              <a:ext cx="216024" cy="216024"/>
            </a:xfrm>
            <a:prstGeom prst="ellipse">
              <a:avLst/>
            </a:prstGeom>
            <a:solidFill>
              <a:srgbClr val="45B20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rot="10800000">
              <a:off x="3671900" y="3753036"/>
              <a:ext cx="216024" cy="216024"/>
            </a:xfrm>
            <a:prstGeom prst="ellipse">
              <a:avLst/>
            </a:prstGeom>
            <a:solidFill>
              <a:srgbClr val="9B9B4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rot="10800000">
              <a:off x="2390044" y="4168130"/>
              <a:ext cx="216024" cy="216024"/>
            </a:xfrm>
            <a:prstGeom prst="ellipse">
              <a:avLst/>
            </a:prstGeom>
            <a:solidFill>
              <a:srgbClr val="3A3AB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rot="10800000">
              <a:off x="3023828" y="4005064"/>
              <a:ext cx="216024" cy="216024"/>
            </a:xfrm>
            <a:prstGeom prst="ellipse">
              <a:avLst/>
            </a:prstGeom>
            <a:solidFill>
              <a:srgbClr val="75756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rot="10800000">
              <a:off x="1187624" y="4401108"/>
              <a:ext cx="216024" cy="216024"/>
            </a:xfrm>
            <a:prstGeom prst="ellipse">
              <a:avLst/>
            </a:prstGeom>
            <a:solidFill>
              <a:srgbClr val="7B1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rot="10800000">
              <a:off x="4194414" y="3524436"/>
              <a:ext cx="216024" cy="216024"/>
            </a:xfrm>
            <a:prstGeom prst="ellipse">
              <a:avLst/>
            </a:prstGeom>
            <a:solidFill>
              <a:srgbClr val="E8E81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rot="10800000">
              <a:off x="613014" y="4482379"/>
              <a:ext cx="216024" cy="216024"/>
            </a:xfrm>
            <a:prstGeom prst="ellipse">
              <a:avLst/>
            </a:prstGeom>
            <a:solidFill>
              <a:srgbClr val="D729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rot="10800000">
              <a:off x="5870814" y="2283465"/>
              <a:ext cx="216024" cy="216024"/>
            </a:xfrm>
            <a:prstGeom prst="ellipse">
              <a:avLst/>
            </a:prstGeom>
            <a:solidFill>
              <a:srgbClr val="3AC5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rot="10800000">
              <a:off x="1808110" y="4292251"/>
              <a:ext cx="216024" cy="216024"/>
            </a:xfrm>
            <a:prstGeom prst="ellips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1" name="スライド番号プレースホルダー 40"/>
          <p:cNvSpPr>
            <a:spLocks noGrp="1"/>
          </p:cNvSpPr>
          <p:nvPr>
            <p:ph type="sldNum" sz="quarter" idx="12"/>
          </p:nvPr>
        </p:nvSpPr>
        <p:spPr/>
        <p:txBody>
          <a:bodyPr/>
          <a:lstStyle/>
          <a:p>
            <a:fld id="{D2D8002D-B5B0-4BAC-B1F6-782DDCCE6D9C}" type="slidenum">
              <a:rPr kumimoji="1" lang="ja-JP" altLang="en-US" smtClean="0"/>
              <a:t>53</a:t>
            </a:fld>
            <a:endParaRPr kumimoji="1" lang="ja-JP" altLang="en-US"/>
          </a:p>
        </p:txBody>
      </p:sp>
    </p:spTree>
    <p:extLst>
      <p:ext uri="{BB962C8B-B14F-4D97-AF65-F5344CB8AC3E}">
        <p14:creationId xmlns:p14="http://schemas.microsoft.com/office/powerpoint/2010/main" val="37375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PMVC</a:t>
            </a:r>
            <a:r>
              <a:rPr lang="ja-JP" altLang="en-US" dirty="0"/>
              <a:t>による色の拡散 </a:t>
            </a:r>
            <a:r>
              <a:rPr lang="en-US" altLang="ja-JP" dirty="0" smtClean="0"/>
              <a:t>(3D</a:t>
            </a:r>
            <a:r>
              <a:rPr lang="en-US" altLang="ja-JP" dirty="0"/>
              <a:t>)</a:t>
            </a:r>
            <a:endParaRPr kumimoji="1" lang="ja-JP" altLang="en-US" dirty="0"/>
          </a:p>
        </p:txBody>
      </p:sp>
      <p:sp>
        <p:nvSpPr>
          <p:cNvPr id="70" name="スライド番号プレースホルダー 69"/>
          <p:cNvSpPr>
            <a:spLocks noGrp="1"/>
          </p:cNvSpPr>
          <p:nvPr>
            <p:ph type="sldNum" sz="quarter" idx="12"/>
          </p:nvPr>
        </p:nvSpPr>
        <p:spPr/>
        <p:txBody>
          <a:bodyPr/>
          <a:lstStyle/>
          <a:p>
            <a:fld id="{D2D8002D-B5B0-4BAC-B1F6-782DDCCE6D9C}" type="slidenum">
              <a:rPr kumimoji="1" lang="ja-JP" altLang="en-US" smtClean="0"/>
              <a:t>54</a:t>
            </a:fld>
            <a:endParaRPr kumimoji="1" lang="ja-JP" altLang="en-US"/>
          </a:p>
        </p:txBody>
      </p:sp>
      <p:pic>
        <p:nvPicPr>
          <p:cNvPr id="6" name="hollow_surfaces"/>
          <p:cNvPicPr>
            <a:picLocks noChangeAspect="1" noChangeArrowheads="1"/>
          </p:cNvPicPr>
          <p:nvPr/>
        </p:nvPicPr>
        <p:blipFill>
          <a:blip r:embed="rId2" cstate="print">
            <a:clrChange>
              <a:clrFrom>
                <a:srgbClr val="FFFFFF"/>
              </a:clrFrom>
              <a:clrTo>
                <a:srgbClr val="FFFFFF">
                  <a:alpha val="0"/>
                </a:srgbClr>
              </a:clrTo>
            </a:clrChange>
          </a:blip>
          <a:srcRect r="58000"/>
          <a:stretch>
            <a:fillRect/>
          </a:stretch>
        </p:blipFill>
        <p:spPr bwMode="auto">
          <a:xfrm>
            <a:off x="503548" y="1700808"/>
            <a:ext cx="4591428" cy="3528392"/>
          </a:xfrm>
          <a:prstGeom prst="rect">
            <a:avLst/>
          </a:prstGeom>
          <a:noFill/>
          <a:ln>
            <a:noFill/>
          </a:ln>
        </p:spPr>
      </p:pic>
      <p:pic>
        <p:nvPicPr>
          <p:cNvPr id="8" name="tessellated_mesh" descr="C:\Users\kenshi\Desktop\図1.png"/>
          <p:cNvPicPr>
            <a:picLocks noChangeAspect="1" noChangeArrowheads="1"/>
          </p:cNvPicPr>
          <p:nvPr/>
        </p:nvPicPr>
        <p:blipFill>
          <a:blip r:embed="rId3"/>
          <a:srcRect/>
          <a:stretch>
            <a:fillRect/>
          </a:stretch>
        </p:blipFill>
        <p:spPr bwMode="auto">
          <a:xfrm>
            <a:off x="641214" y="1768152"/>
            <a:ext cx="4234513" cy="1877053"/>
          </a:xfrm>
          <a:prstGeom prst="rect">
            <a:avLst/>
          </a:prstGeom>
          <a:noFill/>
        </p:spPr>
      </p:pic>
      <p:grpSp>
        <p:nvGrpSpPr>
          <p:cNvPr id="235" name="points_white"/>
          <p:cNvGrpSpPr/>
          <p:nvPr/>
        </p:nvGrpSpPr>
        <p:grpSpPr>
          <a:xfrm>
            <a:off x="996573" y="1838663"/>
            <a:ext cx="3511438" cy="1680806"/>
            <a:chOff x="996573" y="2018683"/>
            <a:chExt cx="3511438" cy="1680806"/>
          </a:xfrm>
        </p:grpSpPr>
        <p:sp>
          <p:nvSpPr>
            <p:cNvPr id="128" name="円/楕円 127"/>
            <p:cNvSpPr/>
            <p:nvPr/>
          </p:nvSpPr>
          <p:spPr>
            <a:xfrm>
              <a:off x="1043609" y="270275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2303749" y="2810771"/>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129"/>
            <p:cNvSpPr/>
            <p:nvPr/>
          </p:nvSpPr>
          <p:spPr>
            <a:xfrm>
              <a:off x="3230778" y="255874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p:nvPr/>
          </p:nvSpPr>
          <p:spPr>
            <a:xfrm>
              <a:off x="3229883" y="255874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円/楕円 131"/>
            <p:cNvSpPr/>
            <p:nvPr/>
          </p:nvSpPr>
          <p:spPr>
            <a:xfrm>
              <a:off x="3923929" y="2270711"/>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p:nvPr/>
          </p:nvSpPr>
          <p:spPr>
            <a:xfrm>
              <a:off x="2375757" y="201868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p:nvPr/>
          </p:nvSpPr>
          <p:spPr>
            <a:xfrm>
              <a:off x="3203849" y="349484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p:nvPr/>
          </p:nvSpPr>
          <p:spPr>
            <a:xfrm>
              <a:off x="3203849" y="349484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p:cNvSpPr/>
            <p:nvPr/>
          </p:nvSpPr>
          <p:spPr>
            <a:xfrm>
              <a:off x="2595523" y="232713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36"/>
            <p:cNvSpPr/>
            <p:nvPr/>
          </p:nvSpPr>
          <p:spPr>
            <a:xfrm>
              <a:off x="2412205" y="2370930"/>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p:nvPr/>
          </p:nvSpPr>
          <p:spPr>
            <a:xfrm>
              <a:off x="2517443" y="249220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p:nvPr/>
          </p:nvSpPr>
          <p:spPr>
            <a:xfrm>
              <a:off x="2544601" y="2721295"/>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p:nvPr/>
          </p:nvSpPr>
          <p:spPr>
            <a:xfrm>
              <a:off x="2761868" y="2461890"/>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140"/>
            <p:cNvSpPr/>
            <p:nvPr/>
          </p:nvSpPr>
          <p:spPr>
            <a:xfrm>
              <a:off x="2877290" y="260675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141"/>
            <p:cNvSpPr/>
            <p:nvPr/>
          </p:nvSpPr>
          <p:spPr>
            <a:xfrm>
              <a:off x="2581944" y="293353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142"/>
            <p:cNvSpPr/>
            <p:nvPr/>
          </p:nvSpPr>
          <p:spPr>
            <a:xfrm>
              <a:off x="2935003" y="291332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143"/>
            <p:cNvSpPr/>
            <p:nvPr/>
          </p:nvSpPr>
          <p:spPr>
            <a:xfrm>
              <a:off x="3257509" y="2903216"/>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144"/>
            <p:cNvSpPr/>
            <p:nvPr/>
          </p:nvSpPr>
          <p:spPr>
            <a:xfrm>
              <a:off x="3417065" y="2704450"/>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145"/>
            <p:cNvSpPr/>
            <p:nvPr/>
          </p:nvSpPr>
          <p:spPr>
            <a:xfrm>
              <a:off x="3499638" y="2572868"/>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146"/>
            <p:cNvSpPr/>
            <p:nvPr/>
          </p:nvSpPr>
          <p:spPr>
            <a:xfrm>
              <a:off x="3060610" y="2451781"/>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147"/>
            <p:cNvSpPr/>
            <p:nvPr/>
          </p:nvSpPr>
          <p:spPr>
            <a:xfrm>
              <a:off x="3070793" y="2724664"/>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148"/>
            <p:cNvSpPr/>
            <p:nvPr/>
          </p:nvSpPr>
          <p:spPr>
            <a:xfrm>
              <a:off x="2795815" y="2771828"/>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149"/>
            <p:cNvSpPr/>
            <p:nvPr/>
          </p:nvSpPr>
          <p:spPr>
            <a:xfrm>
              <a:off x="2211910" y="2509054"/>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150"/>
            <p:cNvSpPr/>
            <p:nvPr/>
          </p:nvSpPr>
          <p:spPr>
            <a:xfrm>
              <a:off x="2025196" y="2690976"/>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151"/>
            <p:cNvSpPr/>
            <p:nvPr/>
          </p:nvSpPr>
          <p:spPr>
            <a:xfrm>
              <a:off x="996573" y="2984070"/>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152"/>
            <p:cNvSpPr/>
            <p:nvPr/>
          </p:nvSpPr>
          <p:spPr>
            <a:xfrm>
              <a:off x="1441290" y="2936904"/>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153"/>
            <p:cNvSpPr/>
            <p:nvPr/>
          </p:nvSpPr>
          <p:spPr>
            <a:xfrm>
              <a:off x="1950509" y="313903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154"/>
            <p:cNvSpPr/>
            <p:nvPr/>
          </p:nvSpPr>
          <p:spPr>
            <a:xfrm>
              <a:off x="1424315" y="323336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155"/>
            <p:cNvSpPr/>
            <p:nvPr/>
          </p:nvSpPr>
          <p:spPr>
            <a:xfrm>
              <a:off x="2011613" y="346582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156"/>
            <p:cNvSpPr/>
            <p:nvPr/>
          </p:nvSpPr>
          <p:spPr>
            <a:xfrm>
              <a:off x="2283197" y="3240106"/>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楕円 157"/>
            <p:cNvSpPr/>
            <p:nvPr/>
          </p:nvSpPr>
          <p:spPr>
            <a:xfrm>
              <a:off x="2418988" y="354667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158"/>
            <p:cNvSpPr/>
            <p:nvPr/>
          </p:nvSpPr>
          <p:spPr>
            <a:xfrm>
              <a:off x="2646440" y="3317591"/>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159"/>
            <p:cNvSpPr/>
            <p:nvPr/>
          </p:nvSpPr>
          <p:spPr>
            <a:xfrm>
              <a:off x="2982525" y="326705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p:cNvSpPr/>
            <p:nvPr/>
          </p:nvSpPr>
          <p:spPr>
            <a:xfrm>
              <a:off x="3359348" y="324010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161"/>
            <p:cNvSpPr/>
            <p:nvPr/>
          </p:nvSpPr>
          <p:spPr>
            <a:xfrm>
              <a:off x="3739565" y="3384971"/>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p:nvPr/>
          </p:nvSpPr>
          <p:spPr>
            <a:xfrm>
              <a:off x="3695433" y="311208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p:nvPr/>
          </p:nvSpPr>
          <p:spPr>
            <a:xfrm>
              <a:off x="4068861" y="311208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p:cNvSpPr/>
            <p:nvPr/>
          </p:nvSpPr>
          <p:spPr>
            <a:xfrm>
              <a:off x="3983991" y="2721295"/>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p:cNvSpPr/>
            <p:nvPr/>
          </p:nvSpPr>
          <p:spPr>
            <a:xfrm>
              <a:off x="4354025" y="292679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p:cNvSpPr/>
            <p:nvPr/>
          </p:nvSpPr>
          <p:spPr>
            <a:xfrm>
              <a:off x="4299708" y="2562956"/>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p:nvPr/>
          </p:nvSpPr>
          <p:spPr>
            <a:xfrm>
              <a:off x="3895729" y="2424831"/>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168"/>
            <p:cNvSpPr/>
            <p:nvPr/>
          </p:nvSpPr>
          <p:spPr>
            <a:xfrm>
              <a:off x="4214839" y="236082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p:nvPr/>
          </p:nvSpPr>
          <p:spPr>
            <a:xfrm>
              <a:off x="3586802" y="2239542"/>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70"/>
            <p:cNvSpPr/>
            <p:nvPr/>
          </p:nvSpPr>
          <p:spPr>
            <a:xfrm>
              <a:off x="3338982" y="2219328"/>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171"/>
            <p:cNvSpPr/>
            <p:nvPr/>
          </p:nvSpPr>
          <p:spPr>
            <a:xfrm>
              <a:off x="3430642" y="2104786"/>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172"/>
            <p:cNvSpPr/>
            <p:nvPr/>
          </p:nvSpPr>
          <p:spPr>
            <a:xfrm>
              <a:off x="3138691" y="2098048"/>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p:nvPr/>
          </p:nvSpPr>
          <p:spPr>
            <a:xfrm>
              <a:off x="2893606" y="214838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p:cNvSpPr/>
            <p:nvPr/>
          </p:nvSpPr>
          <p:spPr>
            <a:xfrm>
              <a:off x="2789467" y="2037602"/>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p:cNvSpPr/>
            <p:nvPr/>
          </p:nvSpPr>
          <p:spPr>
            <a:xfrm>
              <a:off x="2575154" y="2067729"/>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p:nvPr/>
          </p:nvSpPr>
          <p:spPr>
            <a:xfrm>
              <a:off x="2283202" y="2128370"/>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8" name="円/楕円 177"/>
            <p:cNvSpPr/>
            <p:nvPr/>
          </p:nvSpPr>
          <p:spPr>
            <a:xfrm>
              <a:off x="2011619" y="2212592"/>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p:nvPr/>
          </p:nvSpPr>
          <p:spPr>
            <a:xfrm>
              <a:off x="1879221" y="2087941"/>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p:cNvSpPr/>
            <p:nvPr/>
          </p:nvSpPr>
          <p:spPr>
            <a:xfrm>
              <a:off x="1723061" y="2209222"/>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p:cNvSpPr/>
            <p:nvPr/>
          </p:nvSpPr>
          <p:spPr>
            <a:xfrm>
              <a:off x="1515979" y="230018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181"/>
            <p:cNvSpPr/>
            <p:nvPr/>
          </p:nvSpPr>
          <p:spPr>
            <a:xfrm>
              <a:off x="1183289" y="239114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182"/>
            <p:cNvSpPr/>
            <p:nvPr/>
          </p:nvSpPr>
          <p:spPr>
            <a:xfrm>
              <a:off x="1353029" y="2589908"/>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8" name="points_color"/>
          <p:cNvGrpSpPr/>
          <p:nvPr/>
        </p:nvGrpSpPr>
        <p:grpSpPr>
          <a:xfrm>
            <a:off x="569840" y="1711412"/>
            <a:ext cx="4353189" cy="1991149"/>
            <a:chOff x="569840" y="1891432"/>
            <a:chExt cx="4353189" cy="1991149"/>
          </a:xfrm>
        </p:grpSpPr>
        <p:sp>
          <p:nvSpPr>
            <p:cNvPr id="184" name="円/楕円 183"/>
            <p:cNvSpPr/>
            <p:nvPr/>
          </p:nvSpPr>
          <p:spPr>
            <a:xfrm>
              <a:off x="793676" y="3009470"/>
              <a:ext cx="153986" cy="152812"/>
            </a:xfrm>
            <a:prstGeom prst="ellipse">
              <a:avLst/>
            </a:prstGeom>
            <a:solidFill>
              <a:srgbClr val="D822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5" name="円/楕円 184"/>
            <p:cNvSpPr/>
            <p:nvPr/>
          </p:nvSpPr>
          <p:spPr>
            <a:xfrm>
              <a:off x="660326" y="2827536"/>
              <a:ext cx="153986" cy="152812"/>
            </a:xfrm>
            <a:prstGeom prst="ellipse">
              <a:avLst/>
            </a:prstGeom>
            <a:solidFill>
              <a:srgbClr val="E514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6" name="円/楕円 185"/>
            <p:cNvSpPr/>
            <p:nvPr/>
          </p:nvSpPr>
          <p:spPr>
            <a:xfrm>
              <a:off x="569840" y="2651770"/>
              <a:ext cx="153986" cy="152812"/>
            </a:xfrm>
            <a:prstGeom prst="ellipse">
              <a:avLst/>
            </a:prstGeom>
            <a:solidFill>
              <a:srgbClr val="F5090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7" name="円/楕円 186"/>
            <p:cNvSpPr/>
            <p:nvPr/>
          </p:nvSpPr>
          <p:spPr>
            <a:xfrm>
              <a:off x="664518" y="2465338"/>
              <a:ext cx="153986" cy="152812"/>
            </a:xfrm>
            <a:prstGeom prst="ellipse">
              <a:avLst/>
            </a:prstGeom>
            <a:solidFill>
              <a:srgbClr val="EA11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8" name="円/楕円 187"/>
            <p:cNvSpPr/>
            <p:nvPr/>
          </p:nvSpPr>
          <p:spPr>
            <a:xfrm>
              <a:off x="842318" y="2317130"/>
              <a:ext cx="153986" cy="152812"/>
            </a:xfrm>
            <a:prstGeom prst="ellipse">
              <a:avLst/>
            </a:prstGeom>
            <a:solidFill>
              <a:srgbClr val="D723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円/楕円 188"/>
            <p:cNvSpPr/>
            <p:nvPr/>
          </p:nvSpPr>
          <p:spPr>
            <a:xfrm>
              <a:off x="1026468" y="2185814"/>
              <a:ext cx="153986" cy="152812"/>
            </a:xfrm>
            <a:prstGeom prst="ellipse">
              <a:avLst/>
            </a:prstGeom>
            <a:solidFill>
              <a:srgbClr val="CD2F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円/楕円 189"/>
            <p:cNvSpPr/>
            <p:nvPr/>
          </p:nvSpPr>
          <p:spPr>
            <a:xfrm>
              <a:off x="1340148" y="2075706"/>
              <a:ext cx="153986" cy="152812"/>
            </a:xfrm>
            <a:prstGeom prst="ellipse">
              <a:avLst/>
            </a:prstGeom>
            <a:solidFill>
              <a:srgbClr val="BE3D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1" name="円/楕円 190"/>
            <p:cNvSpPr/>
            <p:nvPr/>
          </p:nvSpPr>
          <p:spPr>
            <a:xfrm>
              <a:off x="1671044" y="1982490"/>
              <a:ext cx="153986" cy="152812"/>
            </a:xfrm>
            <a:prstGeom prst="ellipse">
              <a:avLst/>
            </a:prstGeom>
            <a:solidFill>
              <a:srgbClr val="A953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2" name="円/楕円 191"/>
            <p:cNvSpPr/>
            <p:nvPr/>
          </p:nvSpPr>
          <p:spPr>
            <a:xfrm>
              <a:off x="2072928" y="1942232"/>
              <a:ext cx="153986" cy="152812"/>
            </a:xfrm>
            <a:prstGeom prst="ellipse">
              <a:avLst/>
            </a:prstGeom>
            <a:solidFill>
              <a:srgbClr val="9766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3" name="円/楕円 192"/>
            <p:cNvSpPr/>
            <p:nvPr/>
          </p:nvSpPr>
          <p:spPr>
            <a:xfrm>
              <a:off x="2555776" y="1891432"/>
              <a:ext cx="153986" cy="152812"/>
            </a:xfrm>
            <a:prstGeom prst="ellipse">
              <a:avLst/>
            </a:prstGeom>
            <a:solidFill>
              <a:srgbClr val="7190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4" name="円/楕円 193"/>
            <p:cNvSpPr/>
            <p:nvPr/>
          </p:nvSpPr>
          <p:spPr>
            <a:xfrm>
              <a:off x="2896766" y="1897782"/>
              <a:ext cx="153986" cy="152812"/>
            </a:xfrm>
            <a:prstGeom prst="ellipse">
              <a:avLst/>
            </a:prstGeom>
            <a:solidFill>
              <a:srgbClr val="5BA6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5" name="円/楕円 194"/>
            <p:cNvSpPr/>
            <p:nvPr/>
          </p:nvSpPr>
          <p:spPr>
            <a:xfrm>
              <a:off x="3278586" y="1942232"/>
              <a:ext cx="153986" cy="152812"/>
            </a:xfrm>
            <a:prstGeom prst="ellipse">
              <a:avLst/>
            </a:prstGeom>
            <a:solidFill>
              <a:srgbClr val="44C0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6" name="円/楕円 195"/>
            <p:cNvSpPr/>
            <p:nvPr/>
          </p:nvSpPr>
          <p:spPr>
            <a:xfrm>
              <a:off x="3612654" y="2020590"/>
              <a:ext cx="153986" cy="152812"/>
            </a:xfrm>
            <a:prstGeom prst="ellipse">
              <a:avLst/>
            </a:prstGeom>
            <a:solidFill>
              <a:srgbClr val="1DE0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7" name="円/楕円 196"/>
            <p:cNvSpPr/>
            <p:nvPr/>
          </p:nvSpPr>
          <p:spPr>
            <a:xfrm>
              <a:off x="3968379" y="2075706"/>
              <a:ext cx="153986" cy="152812"/>
            </a:xfrm>
            <a:prstGeom prst="ellipse">
              <a:avLst/>
            </a:prstGeom>
            <a:solidFill>
              <a:srgbClr val="0DF0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8" name="円/楕円 197"/>
            <p:cNvSpPr/>
            <p:nvPr/>
          </p:nvSpPr>
          <p:spPr>
            <a:xfrm>
              <a:off x="4222715" y="2164318"/>
              <a:ext cx="153986" cy="152812"/>
            </a:xfrm>
            <a:prstGeom prst="ellipse">
              <a:avLst/>
            </a:prstGeom>
            <a:solidFill>
              <a:srgbClr val="10F3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円/楕円 198"/>
            <p:cNvSpPr/>
            <p:nvPr/>
          </p:nvSpPr>
          <p:spPr>
            <a:xfrm>
              <a:off x="4454452" y="2284759"/>
              <a:ext cx="153986" cy="152812"/>
            </a:xfrm>
            <a:prstGeom prst="ellipse">
              <a:avLst/>
            </a:prstGeom>
            <a:solidFill>
              <a:srgbClr val="0BF6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0" name="円/楕円 199"/>
            <p:cNvSpPr/>
            <p:nvPr/>
          </p:nvSpPr>
          <p:spPr>
            <a:xfrm>
              <a:off x="4609989" y="2416881"/>
              <a:ext cx="153986" cy="152812"/>
            </a:xfrm>
            <a:prstGeom prst="ellipse">
              <a:avLst/>
            </a:prstGeom>
            <a:solidFill>
              <a:srgbClr val="0CF4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1" name="円/楕円 200"/>
            <p:cNvSpPr/>
            <p:nvPr/>
          </p:nvSpPr>
          <p:spPr>
            <a:xfrm>
              <a:off x="4762693" y="2538804"/>
              <a:ext cx="153986" cy="152812"/>
            </a:xfrm>
            <a:prstGeom prst="ellipse">
              <a:avLst/>
            </a:prstGeom>
            <a:solidFill>
              <a:srgbClr val="18EE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2" name="円/楕円 201"/>
            <p:cNvSpPr/>
            <p:nvPr/>
          </p:nvSpPr>
          <p:spPr>
            <a:xfrm>
              <a:off x="4769043" y="2784092"/>
              <a:ext cx="153986" cy="152812"/>
            </a:xfrm>
            <a:prstGeom prst="ellipse">
              <a:avLst/>
            </a:prstGeom>
            <a:solidFill>
              <a:srgbClr val="1DE2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3" name="円/楕円 202"/>
            <p:cNvSpPr/>
            <p:nvPr/>
          </p:nvSpPr>
          <p:spPr>
            <a:xfrm>
              <a:off x="4721741" y="2958156"/>
              <a:ext cx="153986" cy="152812"/>
            </a:xfrm>
            <a:prstGeom prst="ellipse">
              <a:avLst/>
            </a:prstGeom>
            <a:solidFill>
              <a:srgbClr val="21DF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 name="円/楕円 203"/>
            <p:cNvSpPr/>
            <p:nvPr/>
          </p:nvSpPr>
          <p:spPr>
            <a:xfrm>
              <a:off x="4649816" y="3120250"/>
              <a:ext cx="153986" cy="152812"/>
            </a:xfrm>
            <a:prstGeom prst="ellipse">
              <a:avLst/>
            </a:prstGeom>
            <a:solidFill>
              <a:srgbClr val="36CB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 name="円/楕円 204"/>
            <p:cNvSpPr/>
            <p:nvPr/>
          </p:nvSpPr>
          <p:spPr>
            <a:xfrm>
              <a:off x="4377519" y="3308565"/>
              <a:ext cx="153986" cy="152812"/>
            </a:xfrm>
            <a:prstGeom prst="ellipse">
              <a:avLst/>
            </a:prstGeom>
            <a:solidFill>
              <a:srgbClr val="4AB80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6" name="円/楕円 205"/>
            <p:cNvSpPr/>
            <p:nvPr/>
          </p:nvSpPr>
          <p:spPr>
            <a:xfrm>
              <a:off x="4111750" y="3461377"/>
              <a:ext cx="153986" cy="152812"/>
            </a:xfrm>
            <a:prstGeom prst="ellipse">
              <a:avLst/>
            </a:prstGeom>
            <a:solidFill>
              <a:srgbClr val="55AA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7" name="円/楕円 206"/>
            <p:cNvSpPr/>
            <p:nvPr/>
          </p:nvSpPr>
          <p:spPr>
            <a:xfrm>
              <a:off x="3727073" y="3618635"/>
              <a:ext cx="153986" cy="152812"/>
            </a:xfrm>
            <a:prstGeom prst="ellipse">
              <a:avLst/>
            </a:prstGeom>
            <a:solidFill>
              <a:srgbClr val="6D930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8" name="円/楕円 207"/>
            <p:cNvSpPr/>
            <p:nvPr/>
          </p:nvSpPr>
          <p:spPr>
            <a:xfrm>
              <a:off x="3383869" y="3699489"/>
              <a:ext cx="153986" cy="152812"/>
            </a:xfrm>
            <a:prstGeom prst="ellipse">
              <a:avLst/>
            </a:prstGeom>
            <a:solidFill>
              <a:srgbClr val="7F7E0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9" name="円/楕円 208"/>
            <p:cNvSpPr/>
            <p:nvPr/>
          </p:nvSpPr>
          <p:spPr>
            <a:xfrm>
              <a:off x="2857431" y="3726791"/>
              <a:ext cx="153986" cy="152812"/>
            </a:xfrm>
            <a:prstGeom prst="ellipse">
              <a:avLst/>
            </a:prstGeom>
            <a:solidFill>
              <a:srgbClr val="8973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円/楕円 209"/>
            <p:cNvSpPr/>
            <p:nvPr/>
          </p:nvSpPr>
          <p:spPr>
            <a:xfrm>
              <a:off x="2391046" y="3729769"/>
              <a:ext cx="153986" cy="152812"/>
            </a:xfrm>
            <a:prstGeom prst="ellipse">
              <a:avLst/>
            </a:prstGeom>
            <a:solidFill>
              <a:srgbClr val="9865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円/楕円 210"/>
            <p:cNvSpPr/>
            <p:nvPr/>
          </p:nvSpPr>
          <p:spPr>
            <a:xfrm>
              <a:off x="1944681" y="3669440"/>
              <a:ext cx="153986" cy="152812"/>
            </a:xfrm>
            <a:prstGeom prst="ellipse">
              <a:avLst/>
            </a:prstGeom>
            <a:solidFill>
              <a:srgbClr val="A554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2" name="円/楕円 211"/>
            <p:cNvSpPr/>
            <p:nvPr/>
          </p:nvSpPr>
          <p:spPr>
            <a:xfrm>
              <a:off x="1569075" y="3518440"/>
              <a:ext cx="153986" cy="152812"/>
            </a:xfrm>
            <a:prstGeom prst="ellipse">
              <a:avLst/>
            </a:prstGeom>
            <a:solidFill>
              <a:srgbClr val="B846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円/楕円 212"/>
            <p:cNvSpPr/>
            <p:nvPr/>
          </p:nvSpPr>
          <p:spPr>
            <a:xfrm>
              <a:off x="977877" y="3187917"/>
              <a:ext cx="153986" cy="152812"/>
            </a:xfrm>
            <a:prstGeom prst="ellipse">
              <a:avLst/>
            </a:prstGeom>
            <a:solidFill>
              <a:srgbClr val="D12A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円/楕円 213"/>
            <p:cNvSpPr/>
            <p:nvPr/>
          </p:nvSpPr>
          <p:spPr>
            <a:xfrm>
              <a:off x="1725574" y="2746421"/>
              <a:ext cx="153986" cy="152812"/>
            </a:xfrm>
            <a:prstGeom prst="ellipse">
              <a:avLst/>
            </a:prstGeom>
            <a:solidFill>
              <a:srgbClr val="160AE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円/楕円 214"/>
            <p:cNvSpPr/>
            <p:nvPr/>
          </p:nvSpPr>
          <p:spPr>
            <a:xfrm>
              <a:off x="1719291" y="2530347"/>
              <a:ext cx="153986" cy="152812"/>
            </a:xfrm>
            <a:prstGeom prst="ellipse">
              <a:avLst/>
            </a:prstGeom>
            <a:solidFill>
              <a:srgbClr val="2214D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6" name="円/楕円 215"/>
            <p:cNvSpPr/>
            <p:nvPr/>
          </p:nvSpPr>
          <p:spPr>
            <a:xfrm>
              <a:off x="1857633" y="2460998"/>
              <a:ext cx="153986" cy="152812"/>
            </a:xfrm>
            <a:prstGeom prst="ellipse">
              <a:avLst/>
            </a:prstGeom>
            <a:solidFill>
              <a:srgbClr val="1E1ED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円/楕円 216"/>
            <p:cNvSpPr/>
            <p:nvPr/>
          </p:nvSpPr>
          <p:spPr>
            <a:xfrm>
              <a:off x="2033207" y="2375375"/>
              <a:ext cx="153986" cy="152812"/>
            </a:xfrm>
            <a:prstGeom prst="ellipse">
              <a:avLst/>
            </a:prstGeom>
            <a:solidFill>
              <a:srgbClr val="3A3AC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8" name="円/楕円 217"/>
            <p:cNvSpPr/>
            <p:nvPr/>
          </p:nvSpPr>
          <p:spPr>
            <a:xfrm>
              <a:off x="2258219" y="2294524"/>
              <a:ext cx="153986" cy="152812"/>
            </a:xfrm>
            <a:prstGeom prst="ellipse">
              <a:avLst/>
            </a:prstGeom>
            <a:solidFill>
              <a:srgbClr val="4A4AB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9" name="円/楕円 218"/>
            <p:cNvSpPr/>
            <p:nvPr/>
          </p:nvSpPr>
          <p:spPr>
            <a:xfrm>
              <a:off x="2470720" y="2222520"/>
              <a:ext cx="153986" cy="152812"/>
            </a:xfrm>
            <a:prstGeom prst="ellipse">
              <a:avLst/>
            </a:prstGeom>
            <a:solidFill>
              <a:srgbClr val="6F6F9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0" name="円/楕円 219"/>
            <p:cNvSpPr/>
            <p:nvPr/>
          </p:nvSpPr>
          <p:spPr>
            <a:xfrm>
              <a:off x="2761868" y="2243545"/>
              <a:ext cx="153986" cy="152812"/>
            </a:xfrm>
            <a:prstGeom prst="ellipse">
              <a:avLst/>
            </a:prstGeom>
            <a:solidFill>
              <a:srgbClr val="9B9B6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楕円 220"/>
            <p:cNvSpPr/>
            <p:nvPr/>
          </p:nvSpPr>
          <p:spPr>
            <a:xfrm>
              <a:off x="2989649" y="2267408"/>
              <a:ext cx="153986" cy="152812"/>
            </a:xfrm>
            <a:prstGeom prst="ellipse">
              <a:avLst/>
            </a:prstGeom>
            <a:solidFill>
              <a:srgbClr val="ADAD5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2" name="円/楕円 221"/>
            <p:cNvSpPr/>
            <p:nvPr/>
          </p:nvSpPr>
          <p:spPr>
            <a:xfrm>
              <a:off x="3203849" y="2305948"/>
              <a:ext cx="153986" cy="152812"/>
            </a:xfrm>
            <a:prstGeom prst="ellipse">
              <a:avLst/>
            </a:prstGeom>
            <a:solidFill>
              <a:srgbClr val="D4D4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3" name="円/楕円 222"/>
            <p:cNvSpPr/>
            <p:nvPr/>
          </p:nvSpPr>
          <p:spPr>
            <a:xfrm>
              <a:off x="3375925" y="2360823"/>
              <a:ext cx="153986" cy="152812"/>
            </a:xfrm>
            <a:prstGeom prst="ellipse">
              <a:avLst/>
            </a:prstGeom>
            <a:solidFill>
              <a:srgbClr val="E9E9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4" name="円/楕円 223"/>
            <p:cNvSpPr/>
            <p:nvPr/>
          </p:nvSpPr>
          <p:spPr>
            <a:xfrm>
              <a:off x="3570103" y="2434891"/>
              <a:ext cx="153986" cy="152812"/>
            </a:xfrm>
            <a:prstGeom prst="ellipse">
              <a:avLst/>
            </a:prstGeom>
            <a:solidFill>
              <a:srgbClr val="F6F6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円/楕円 224"/>
            <p:cNvSpPr/>
            <p:nvPr/>
          </p:nvSpPr>
          <p:spPr>
            <a:xfrm>
              <a:off x="3724089" y="2562956"/>
              <a:ext cx="153986" cy="152812"/>
            </a:xfrm>
            <a:prstGeom prst="ellipse">
              <a:avLst/>
            </a:prstGeom>
            <a:solidFill>
              <a:srgbClr val="F0F00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円/楕円 225"/>
            <p:cNvSpPr/>
            <p:nvPr/>
          </p:nvSpPr>
          <p:spPr>
            <a:xfrm>
              <a:off x="3701287" y="2742619"/>
              <a:ext cx="153986" cy="152812"/>
            </a:xfrm>
            <a:prstGeom prst="ellipse">
              <a:avLst/>
            </a:prstGeom>
            <a:solidFill>
              <a:srgbClr val="D0D0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7" name="円/楕円 226"/>
            <p:cNvSpPr/>
            <p:nvPr/>
          </p:nvSpPr>
          <p:spPr>
            <a:xfrm>
              <a:off x="3586802" y="2933064"/>
              <a:ext cx="153986" cy="152812"/>
            </a:xfrm>
            <a:prstGeom prst="ellipse">
              <a:avLst/>
            </a:prstGeom>
            <a:solidFill>
              <a:srgbClr val="B8B8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円/楕円 227"/>
            <p:cNvSpPr/>
            <p:nvPr/>
          </p:nvSpPr>
          <p:spPr>
            <a:xfrm>
              <a:off x="3408522" y="2986227"/>
              <a:ext cx="153986" cy="152812"/>
            </a:xfrm>
            <a:prstGeom prst="ellipse">
              <a:avLst/>
            </a:prstGeom>
            <a:solidFill>
              <a:srgbClr val="A7A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円/楕円 228"/>
            <p:cNvSpPr/>
            <p:nvPr/>
          </p:nvSpPr>
          <p:spPr>
            <a:xfrm>
              <a:off x="3117740" y="3060476"/>
              <a:ext cx="153986" cy="152812"/>
            </a:xfrm>
            <a:prstGeom prst="ellipse">
              <a:avLst/>
            </a:prstGeom>
            <a:solidFill>
              <a:srgbClr val="90906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円/楕円 229"/>
            <p:cNvSpPr/>
            <p:nvPr/>
          </p:nvSpPr>
          <p:spPr>
            <a:xfrm>
              <a:off x="2815764" y="3085531"/>
              <a:ext cx="153986" cy="152812"/>
            </a:xfrm>
            <a:prstGeom prst="ellipse">
              <a:avLst/>
            </a:prstGeom>
            <a:solidFill>
              <a:srgbClr val="7474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円/楕円 230"/>
            <p:cNvSpPr/>
            <p:nvPr/>
          </p:nvSpPr>
          <p:spPr>
            <a:xfrm>
              <a:off x="2498161" y="3111166"/>
              <a:ext cx="153986" cy="152812"/>
            </a:xfrm>
            <a:prstGeom prst="ellipse">
              <a:avLst/>
            </a:prstGeom>
            <a:solidFill>
              <a:srgbClr val="5353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円/楕円 231"/>
            <p:cNvSpPr/>
            <p:nvPr/>
          </p:nvSpPr>
          <p:spPr>
            <a:xfrm>
              <a:off x="2206209" y="3013310"/>
              <a:ext cx="153986" cy="152812"/>
            </a:xfrm>
            <a:prstGeom prst="ellipse">
              <a:avLst/>
            </a:prstGeom>
            <a:solidFill>
              <a:srgbClr val="4040B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3" name="円/楕円 232"/>
            <p:cNvSpPr/>
            <p:nvPr/>
          </p:nvSpPr>
          <p:spPr>
            <a:xfrm>
              <a:off x="1933981" y="2913323"/>
              <a:ext cx="153986" cy="152812"/>
            </a:xfrm>
            <a:prstGeom prst="ellipse">
              <a:avLst/>
            </a:prstGeom>
            <a:solidFill>
              <a:srgbClr val="2727D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6" name="円/楕円 235"/>
            <p:cNvSpPr/>
            <p:nvPr/>
          </p:nvSpPr>
          <p:spPr>
            <a:xfrm>
              <a:off x="1221532" y="3402712"/>
              <a:ext cx="153986" cy="152812"/>
            </a:xfrm>
            <a:prstGeom prst="ellipse">
              <a:avLst/>
            </a:prstGeom>
            <a:solidFill>
              <a:srgbClr val="C83B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5959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PMVC</a:t>
            </a:r>
            <a:r>
              <a:rPr lang="ja-JP" altLang="en-US" dirty="0"/>
              <a:t>による色の拡散 </a:t>
            </a:r>
            <a:r>
              <a:rPr lang="en-US" altLang="ja-JP" dirty="0" smtClean="0"/>
              <a:t>(3D</a:t>
            </a:r>
            <a:r>
              <a:rPr lang="en-US" altLang="ja-JP" dirty="0"/>
              <a:t>)</a:t>
            </a:r>
            <a:endParaRPr kumimoji="1" lang="ja-JP" altLang="en-US" dirty="0"/>
          </a:p>
        </p:txBody>
      </p:sp>
      <p:sp>
        <p:nvSpPr>
          <p:cNvPr id="69" name="コンテンツ プレースホルダー 68"/>
          <p:cNvSpPr>
            <a:spLocks noGrp="1"/>
          </p:cNvSpPr>
          <p:nvPr>
            <p:ph idx="1"/>
          </p:nvPr>
        </p:nvSpPr>
        <p:spPr>
          <a:xfrm>
            <a:off x="457200" y="5067182"/>
            <a:ext cx="8229600" cy="1638418"/>
          </a:xfrm>
        </p:spPr>
        <p:txBody>
          <a:bodyPr>
            <a:normAutofit fontScale="92500"/>
          </a:bodyPr>
          <a:lstStyle/>
          <a:p>
            <a:r>
              <a:rPr lang="ja-JP" altLang="en-US" dirty="0" smtClean="0"/>
              <a:t>一つ</a:t>
            </a:r>
            <a:r>
              <a:rPr lang="ja-JP" altLang="en-US" dirty="0"/>
              <a:t>の</a:t>
            </a:r>
            <a:r>
              <a:rPr lang="ja-JP" altLang="en-US" dirty="0" smtClean="0"/>
              <a:t>位置に対して一つの色が一意に決まる</a:t>
            </a:r>
            <a:endParaRPr lang="en-US" altLang="ja-JP" dirty="0"/>
          </a:p>
          <a:p>
            <a:r>
              <a:rPr lang="ja-JP" altLang="en-US" dirty="0" smtClean="0"/>
              <a:t>断面上の色だけを計算できる</a:t>
            </a:r>
            <a:endParaRPr lang="en-US" altLang="ja-JP" dirty="0" smtClean="0"/>
          </a:p>
          <a:p>
            <a:pPr lvl="1"/>
            <a:r>
              <a:rPr lang="ja-JP" altLang="en-US" dirty="0" smtClean="0"/>
              <a:t>色分布全体</a:t>
            </a:r>
            <a:r>
              <a:rPr lang="ja-JP" altLang="en-US" dirty="0" smtClean="0"/>
              <a:t>を一度に</a:t>
            </a:r>
            <a:r>
              <a:rPr lang="ja-JP" altLang="en-US" dirty="0" smtClean="0"/>
              <a:t>計算しなくて良い</a:t>
            </a:r>
            <a:endParaRPr lang="en-US" altLang="ja-JP" dirty="0" smtClean="0"/>
          </a:p>
        </p:txBody>
      </p:sp>
      <p:pic>
        <p:nvPicPr>
          <p:cNvPr id="3" name="cube_map" descr="C:\Users\kenshi\Documents\material - presentations\asia2010\bufferDebug3.png"/>
          <p:cNvPicPr>
            <a:picLocks noChangeAspect="1" noChangeArrowheads="1"/>
          </p:cNvPicPr>
          <p:nvPr/>
        </p:nvPicPr>
        <p:blipFill>
          <a:blip r:embed="rId2"/>
          <a:stretch>
            <a:fillRect/>
          </a:stretch>
        </p:blipFill>
        <p:spPr bwMode="auto">
          <a:xfrm>
            <a:off x="6394073" y="2204864"/>
            <a:ext cx="2678427" cy="2008820"/>
          </a:xfrm>
          <a:prstGeom prst="rect">
            <a:avLst/>
          </a:prstGeom>
          <a:noFill/>
          <a:ln>
            <a:noFill/>
          </a:ln>
        </p:spPr>
      </p:pic>
      <p:sp>
        <p:nvSpPr>
          <p:cNvPr id="4" name="average"/>
          <p:cNvSpPr/>
          <p:nvPr/>
        </p:nvSpPr>
        <p:spPr>
          <a:xfrm rot="5400000">
            <a:off x="6858254" y="4707142"/>
            <a:ext cx="111612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平均</a:t>
            </a:r>
            <a:endParaRPr kumimoji="1" lang="ja-JP" altLang="en-US" sz="2000" dirty="0"/>
          </a:p>
        </p:txBody>
      </p:sp>
      <p:sp>
        <p:nvSpPr>
          <p:cNvPr id="5" name="render"/>
          <p:cNvSpPr/>
          <p:nvPr/>
        </p:nvSpPr>
        <p:spPr>
          <a:xfrm>
            <a:off x="5112060" y="2835411"/>
            <a:ext cx="1116124" cy="720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t>render</a:t>
            </a:r>
            <a:endParaRPr kumimoji="1" lang="ja-JP" altLang="en-US" sz="2000" dirty="0"/>
          </a:p>
        </p:txBody>
      </p:sp>
      <p:pic>
        <p:nvPicPr>
          <p:cNvPr id="6" name="hollow_surfaces"/>
          <p:cNvPicPr>
            <a:picLocks noChangeAspect="1" noChangeArrowheads="1"/>
          </p:cNvPicPr>
          <p:nvPr/>
        </p:nvPicPr>
        <p:blipFill>
          <a:blip r:embed="rId3" cstate="print">
            <a:clrChange>
              <a:clrFrom>
                <a:srgbClr val="FFFFFF"/>
              </a:clrFrom>
              <a:clrTo>
                <a:srgbClr val="FFFFFF">
                  <a:alpha val="0"/>
                </a:srgbClr>
              </a:clrTo>
            </a:clrChange>
          </a:blip>
          <a:srcRect r="58000"/>
          <a:stretch>
            <a:fillRect/>
          </a:stretch>
        </p:blipFill>
        <p:spPr bwMode="auto">
          <a:xfrm>
            <a:off x="503548" y="1699833"/>
            <a:ext cx="4591428" cy="3528392"/>
          </a:xfrm>
          <a:prstGeom prst="rect">
            <a:avLst/>
          </a:prstGeom>
          <a:noFill/>
          <a:ln>
            <a:noFill/>
          </a:ln>
        </p:spPr>
      </p:pic>
      <p:pic>
        <p:nvPicPr>
          <p:cNvPr id="7" name="crosssection_color"/>
          <p:cNvPicPr>
            <a:picLocks noChangeAspect="1" noChangeArrowheads="1"/>
          </p:cNvPicPr>
          <p:nvPr/>
        </p:nvPicPr>
        <p:blipFill>
          <a:blip r:embed="rId3" cstate="print">
            <a:clrChange>
              <a:clrFrom>
                <a:srgbClr val="FFFFFF"/>
              </a:clrFrom>
              <a:clrTo>
                <a:srgbClr val="FFFFFF">
                  <a:alpha val="0"/>
                </a:srgbClr>
              </a:clrTo>
            </a:clrChange>
          </a:blip>
          <a:srcRect l="58065"/>
          <a:stretch>
            <a:fillRect/>
          </a:stretch>
        </p:blipFill>
        <p:spPr bwMode="auto">
          <a:xfrm>
            <a:off x="495039" y="1700808"/>
            <a:ext cx="4584352" cy="3528392"/>
          </a:xfrm>
          <a:prstGeom prst="rect">
            <a:avLst/>
          </a:prstGeom>
          <a:noFill/>
          <a:ln>
            <a:noFill/>
          </a:ln>
        </p:spPr>
      </p:pic>
      <p:pic>
        <p:nvPicPr>
          <p:cNvPr id="8" name="tessellated_mesh" descr="C:\Users\kenshi\Desktop\図1.png"/>
          <p:cNvPicPr>
            <a:picLocks noChangeAspect="1" noChangeArrowheads="1"/>
          </p:cNvPicPr>
          <p:nvPr/>
        </p:nvPicPr>
        <p:blipFill>
          <a:blip r:embed="rId4">
            <a:lum bright="70000" contrast="-70000"/>
          </a:blip>
          <a:srcRect/>
          <a:stretch>
            <a:fillRect/>
          </a:stretch>
        </p:blipFill>
        <p:spPr bwMode="auto">
          <a:xfrm>
            <a:off x="641214" y="1767177"/>
            <a:ext cx="4234513" cy="1877053"/>
          </a:xfrm>
          <a:prstGeom prst="rect">
            <a:avLst/>
          </a:prstGeom>
          <a:noFill/>
        </p:spPr>
      </p:pic>
      <p:sp>
        <p:nvSpPr>
          <p:cNvPr id="9" name="average_color"/>
          <p:cNvSpPr/>
          <p:nvPr/>
        </p:nvSpPr>
        <p:spPr>
          <a:xfrm rot="10800000">
            <a:off x="7102114" y="5867439"/>
            <a:ext cx="612068" cy="612068"/>
          </a:xfrm>
          <a:prstGeom prst="ellipse">
            <a:avLst/>
          </a:prstGeom>
          <a:solidFill>
            <a:srgbClr val="3EE00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points_gray"/>
          <p:cNvGrpSpPr/>
          <p:nvPr/>
        </p:nvGrpSpPr>
        <p:grpSpPr>
          <a:xfrm>
            <a:off x="996573" y="1837688"/>
            <a:ext cx="3511438" cy="1680806"/>
            <a:chOff x="996573" y="2018683"/>
            <a:chExt cx="3511438" cy="1680806"/>
          </a:xfrm>
        </p:grpSpPr>
        <p:sp>
          <p:nvSpPr>
            <p:cNvPr id="128" name="円/楕円 127"/>
            <p:cNvSpPr/>
            <p:nvPr/>
          </p:nvSpPr>
          <p:spPr>
            <a:xfrm>
              <a:off x="1043609" y="270275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9" name="円/楕円 128"/>
            <p:cNvSpPr/>
            <p:nvPr/>
          </p:nvSpPr>
          <p:spPr>
            <a:xfrm>
              <a:off x="2303749" y="2810771"/>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円/楕円 129"/>
            <p:cNvSpPr/>
            <p:nvPr/>
          </p:nvSpPr>
          <p:spPr>
            <a:xfrm>
              <a:off x="3230778" y="255874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円/楕円 130"/>
            <p:cNvSpPr/>
            <p:nvPr/>
          </p:nvSpPr>
          <p:spPr>
            <a:xfrm>
              <a:off x="3229883" y="255874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円/楕円 132"/>
            <p:cNvSpPr/>
            <p:nvPr/>
          </p:nvSpPr>
          <p:spPr>
            <a:xfrm>
              <a:off x="2375757" y="201868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円/楕円 133"/>
            <p:cNvSpPr/>
            <p:nvPr/>
          </p:nvSpPr>
          <p:spPr>
            <a:xfrm>
              <a:off x="3203849" y="3494847"/>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円/楕円 134"/>
            <p:cNvSpPr/>
            <p:nvPr/>
          </p:nvSpPr>
          <p:spPr>
            <a:xfrm>
              <a:off x="3203849" y="3494847"/>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p:cNvSpPr/>
            <p:nvPr/>
          </p:nvSpPr>
          <p:spPr>
            <a:xfrm>
              <a:off x="2595523" y="232713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円/楕円 136"/>
            <p:cNvSpPr/>
            <p:nvPr/>
          </p:nvSpPr>
          <p:spPr>
            <a:xfrm>
              <a:off x="2412205" y="2370930"/>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円/楕円 137"/>
            <p:cNvSpPr/>
            <p:nvPr/>
          </p:nvSpPr>
          <p:spPr>
            <a:xfrm>
              <a:off x="2517443" y="249220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円/楕円 138"/>
            <p:cNvSpPr/>
            <p:nvPr/>
          </p:nvSpPr>
          <p:spPr>
            <a:xfrm>
              <a:off x="2544601" y="2721295"/>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0" name="円/楕円 139"/>
            <p:cNvSpPr/>
            <p:nvPr/>
          </p:nvSpPr>
          <p:spPr>
            <a:xfrm>
              <a:off x="2761868" y="2461890"/>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円/楕円 140"/>
            <p:cNvSpPr/>
            <p:nvPr/>
          </p:nvSpPr>
          <p:spPr>
            <a:xfrm>
              <a:off x="2877290" y="260675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2" name="円/楕円 141"/>
            <p:cNvSpPr/>
            <p:nvPr/>
          </p:nvSpPr>
          <p:spPr>
            <a:xfrm>
              <a:off x="2581944" y="2933537"/>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円/楕円 142"/>
            <p:cNvSpPr/>
            <p:nvPr/>
          </p:nvSpPr>
          <p:spPr>
            <a:xfrm>
              <a:off x="2935003" y="291332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円/楕円 143"/>
            <p:cNvSpPr/>
            <p:nvPr/>
          </p:nvSpPr>
          <p:spPr>
            <a:xfrm>
              <a:off x="3257509" y="2903216"/>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円/楕円 144"/>
            <p:cNvSpPr/>
            <p:nvPr/>
          </p:nvSpPr>
          <p:spPr>
            <a:xfrm>
              <a:off x="3417065" y="2704450"/>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円/楕円 145"/>
            <p:cNvSpPr/>
            <p:nvPr/>
          </p:nvSpPr>
          <p:spPr>
            <a:xfrm>
              <a:off x="3499638" y="2572868"/>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円/楕円 146"/>
            <p:cNvSpPr/>
            <p:nvPr/>
          </p:nvSpPr>
          <p:spPr>
            <a:xfrm>
              <a:off x="3060610" y="2451781"/>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円/楕円 147"/>
            <p:cNvSpPr/>
            <p:nvPr/>
          </p:nvSpPr>
          <p:spPr>
            <a:xfrm>
              <a:off x="3070793" y="2724664"/>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円/楕円 148"/>
            <p:cNvSpPr/>
            <p:nvPr/>
          </p:nvSpPr>
          <p:spPr>
            <a:xfrm>
              <a:off x="2795815" y="2771828"/>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0" name="円/楕円 149"/>
            <p:cNvSpPr/>
            <p:nvPr/>
          </p:nvSpPr>
          <p:spPr>
            <a:xfrm>
              <a:off x="2211910" y="2509054"/>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円/楕円 150"/>
            <p:cNvSpPr/>
            <p:nvPr/>
          </p:nvSpPr>
          <p:spPr>
            <a:xfrm>
              <a:off x="2025196" y="2690976"/>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円/楕円 151"/>
            <p:cNvSpPr/>
            <p:nvPr/>
          </p:nvSpPr>
          <p:spPr>
            <a:xfrm>
              <a:off x="996573" y="2984070"/>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円/楕円 152"/>
            <p:cNvSpPr/>
            <p:nvPr/>
          </p:nvSpPr>
          <p:spPr>
            <a:xfrm>
              <a:off x="1441290" y="2936904"/>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円/楕円 153"/>
            <p:cNvSpPr/>
            <p:nvPr/>
          </p:nvSpPr>
          <p:spPr>
            <a:xfrm>
              <a:off x="1950509" y="313903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154"/>
            <p:cNvSpPr/>
            <p:nvPr/>
          </p:nvSpPr>
          <p:spPr>
            <a:xfrm>
              <a:off x="1424315" y="3233367"/>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円/楕円 155"/>
            <p:cNvSpPr/>
            <p:nvPr/>
          </p:nvSpPr>
          <p:spPr>
            <a:xfrm>
              <a:off x="2011613" y="346582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156"/>
            <p:cNvSpPr/>
            <p:nvPr/>
          </p:nvSpPr>
          <p:spPr>
            <a:xfrm>
              <a:off x="2283197" y="3240106"/>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8" name="円/楕円 157"/>
            <p:cNvSpPr/>
            <p:nvPr/>
          </p:nvSpPr>
          <p:spPr>
            <a:xfrm>
              <a:off x="2418988" y="3546677"/>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9" name="円/楕円 158"/>
            <p:cNvSpPr/>
            <p:nvPr/>
          </p:nvSpPr>
          <p:spPr>
            <a:xfrm>
              <a:off x="2646440" y="3317591"/>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円/楕円 159"/>
            <p:cNvSpPr/>
            <p:nvPr/>
          </p:nvSpPr>
          <p:spPr>
            <a:xfrm>
              <a:off x="2982525" y="3267057"/>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1" name="円/楕円 160"/>
            <p:cNvSpPr/>
            <p:nvPr/>
          </p:nvSpPr>
          <p:spPr>
            <a:xfrm>
              <a:off x="3359348" y="3240107"/>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円/楕円 161"/>
            <p:cNvSpPr/>
            <p:nvPr/>
          </p:nvSpPr>
          <p:spPr>
            <a:xfrm>
              <a:off x="3739565" y="3384971"/>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円/楕円 162"/>
            <p:cNvSpPr/>
            <p:nvPr/>
          </p:nvSpPr>
          <p:spPr>
            <a:xfrm>
              <a:off x="3695433" y="311208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円/楕円 163"/>
            <p:cNvSpPr/>
            <p:nvPr/>
          </p:nvSpPr>
          <p:spPr>
            <a:xfrm>
              <a:off x="4068861" y="311208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円/楕円 164"/>
            <p:cNvSpPr/>
            <p:nvPr/>
          </p:nvSpPr>
          <p:spPr>
            <a:xfrm>
              <a:off x="3983991" y="2721295"/>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円/楕円 165"/>
            <p:cNvSpPr/>
            <p:nvPr/>
          </p:nvSpPr>
          <p:spPr>
            <a:xfrm>
              <a:off x="4354025" y="292679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円/楕円 166"/>
            <p:cNvSpPr/>
            <p:nvPr/>
          </p:nvSpPr>
          <p:spPr>
            <a:xfrm>
              <a:off x="4299708" y="2562956"/>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円/楕円 167"/>
            <p:cNvSpPr/>
            <p:nvPr/>
          </p:nvSpPr>
          <p:spPr>
            <a:xfrm>
              <a:off x="3895729" y="2424831"/>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円/楕円 168"/>
            <p:cNvSpPr/>
            <p:nvPr/>
          </p:nvSpPr>
          <p:spPr>
            <a:xfrm>
              <a:off x="4214839" y="236082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円/楕円 169"/>
            <p:cNvSpPr/>
            <p:nvPr/>
          </p:nvSpPr>
          <p:spPr>
            <a:xfrm>
              <a:off x="3586802" y="2239542"/>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円/楕円 170"/>
            <p:cNvSpPr/>
            <p:nvPr/>
          </p:nvSpPr>
          <p:spPr>
            <a:xfrm>
              <a:off x="3338982" y="2219328"/>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円/楕円 171"/>
            <p:cNvSpPr/>
            <p:nvPr/>
          </p:nvSpPr>
          <p:spPr>
            <a:xfrm>
              <a:off x="3430642" y="2104786"/>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円/楕円 172"/>
            <p:cNvSpPr/>
            <p:nvPr/>
          </p:nvSpPr>
          <p:spPr>
            <a:xfrm>
              <a:off x="3138691" y="2098048"/>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円/楕円 173"/>
            <p:cNvSpPr/>
            <p:nvPr/>
          </p:nvSpPr>
          <p:spPr>
            <a:xfrm>
              <a:off x="2893606" y="214838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円/楕円 174"/>
            <p:cNvSpPr/>
            <p:nvPr/>
          </p:nvSpPr>
          <p:spPr>
            <a:xfrm>
              <a:off x="2789467" y="2037602"/>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円/楕円 175"/>
            <p:cNvSpPr/>
            <p:nvPr/>
          </p:nvSpPr>
          <p:spPr>
            <a:xfrm>
              <a:off x="2575154" y="2067729"/>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円/楕円 176"/>
            <p:cNvSpPr/>
            <p:nvPr/>
          </p:nvSpPr>
          <p:spPr>
            <a:xfrm>
              <a:off x="2283202" y="2128370"/>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8" name="円/楕円 177"/>
            <p:cNvSpPr/>
            <p:nvPr/>
          </p:nvSpPr>
          <p:spPr>
            <a:xfrm>
              <a:off x="2011619" y="2212592"/>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円/楕円 178"/>
            <p:cNvSpPr/>
            <p:nvPr/>
          </p:nvSpPr>
          <p:spPr>
            <a:xfrm>
              <a:off x="1879221" y="2087941"/>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円/楕円 179"/>
            <p:cNvSpPr/>
            <p:nvPr/>
          </p:nvSpPr>
          <p:spPr>
            <a:xfrm>
              <a:off x="1723061" y="2209222"/>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1" name="円/楕円 180"/>
            <p:cNvSpPr/>
            <p:nvPr/>
          </p:nvSpPr>
          <p:spPr>
            <a:xfrm>
              <a:off x="1515979" y="230018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2" name="円/楕円 181"/>
            <p:cNvSpPr/>
            <p:nvPr/>
          </p:nvSpPr>
          <p:spPr>
            <a:xfrm>
              <a:off x="1183289" y="2391143"/>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3" name="円/楕円 182"/>
            <p:cNvSpPr/>
            <p:nvPr/>
          </p:nvSpPr>
          <p:spPr>
            <a:xfrm>
              <a:off x="1353029" y="2589908"/>
              <a:ext cx="153986" cy="152812"/>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6" name="points"/>
          <p:cNvGrpSpPr/>
          <p:nvPr/>
        </p:nvGrpSpPr>
        <p:grpSpPr>
          <a:xfrm>
            <a:off x="996573" y="1837688"/>
            <a:ext cx="3511438" cy="1680806"/>
            <a:chOff x="996573" y="2018683"/>
            <a:chExt cx="3511438" cy="1680806"/>
          </a:xfrm>
        </p:grpSpPr>
        <p:sp>
          <p:nvSpPr>
            <p:cNvPr id="13" name="円/楕円 12"/>
            <p:cNvSpPr/>
            <p:nvPr/>
          </p:nvSpPr>
          <p:spPr>
            <a:xfrm>
              <a:off x="1043609" y="2702759"/>
              <a:ext cx="153986" cy="152812"/>
            </a:xfrm>
            <a:prstGeom prst="ellipse">
              <a:avLst/>
            </a:prstGeom>
            <a:solidFill>
              <a:srgbClr val="B61D2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303749" y="2810771"/>
              <a:ext cx="153986" cy="152812"/>
            </a:xfrm>
            <a:prstGeom prst="ellipse">
              <a:avLst/>
            </a:prstGeom>
            <a:solidFill>
              <a:srgbClr val="4F4FB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230778" y="2558743"/>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3229883" y="2558743"/>
              <a:ext cx="153986" cy="152812"/>
            </a:xfrm>
            <a:prstGeom prst="ellipse">
              <a:avLst/>
            </a:prstGeom>
            <a:solidFill>
              <a:srgbClr val="C8C83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3923929" y="2270711"/>
              <a:ext cx="153986" cy="152812"/>
            </a:xfrm>
            <a:prstGeom prst="ellipse">
              <a:avLst/>
            </a:prstGeom>
            <a:solidFill>
              <a:srgbClr val="3EE0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2375757" y="2018683"/>
              <a:ext cx="153986" cy="152812"/>
            </a:xfrm>
            <a:prstGeom prst="ellipse">
              <a:avLst/>
            </a:prstGeom>
            <a:solidFill>
              <a:srgbClr val="748C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3203849" y="3494847"/>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3203849" y="3494847"/>
              <a:ext cx="153986" cy="152812"/>
            </a:xfrm>
            <a:prstGeom prst="ellipse">
              <a:avLst/>
            </a:prstGeom>
            <a:solidFill>
              <a:srgbClr val="84780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2595523" y="2327133"/>
              <a:ext cx="153986" cy="152812"/>
            </a:xfrm>
            <a:prstGeom prst="ellipse">
              <a:avLst/>
            </a:prstGeom>
            <a:solidFill>
              <a:srgbClr val="8A8A7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2412205" y="2370930"/>
              <a:ext cx="153986" cy="152812"/>
            </a:xfrm>
            <a:prstGeom prst="ellipse">
              <a:avLst/>
            </a:prstGeom>
            <a:solidFill>
              <a:srgbClr val="6A6A9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2517443" y="2492209"/>
              <a:ext cx="153986" cy="152812"/>
            </a:xfrm>
            <a:prstGeom prst="ellipse">
              <a:avLst/>
            </a:prstGeom>
            <a:solidFill>
              <a:srgbClr val="74748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2544601" y="2721295"/>
              <a:ext cx="153986" cy="152812"/>
            </a:xfrm>
            <a:prstGeom prst="ellipse">
              <a:avLst/>
            </a:prstGeom>
            <a:solidFill>
              <a:srgbClr val="6D6D9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2761868" y="2461890"/>
              <a:ext cx="153986" cy="152812"/>
            </a:xfrm>
            <a:prstGeom prst="ellipse">
              <a:avLst/>
            </a:prstGeom>
            <a:solidFill>
              <a:srgbClr val="95956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2877290" y="2606753"/>
              <a:ext cx="153986" cy="152812"/>
            </a:xfrm>
            <a:prstGeom prst="ellipse">
              <a:avLst/>
            </a:prstGeom>
            <a:solidFill>
              <a:srgbClr val="94946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2581944" y="2933537"/>
              <a:ext cx="153986" cy="152812"/>
            </a:xfrm>
            <a:prstGeom prst="ellipse">
              <a:avLst/>
            </a:prstGeom>
            <a:solidFill>
              <a:srgbClr val="5B5BA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2935003" y="2913323"/>
              <a:ext cx="153986" cy="152812"/>
            </a:xfrm>
            <a:prstGeom prst="ellipse">
              <a:avLst/>
            </a:prstGeom>
            <a:solidFill>
              <a:srgbClr val="8181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3257509" y="2903216"/>
              <a:ext cx="153986" cy="152812"/>
            </a:xfrm>
            <a:prstGeom prst="ellipse">
              <a:avLst/>
            </a:prstGeom>
            <a:solidFill>
              <a:srgbClr val="A4A4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3417065" y="2704450"/>
              <a:ext cx="153986" cy="152812"/>
            </a:xfrm>
            <a:prstGeom prst="ellipse">
              <a:avLst/>
            </a:prstGeom>
            <a:solidFill>
              <a:srgbClr val="BCBC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3499638" y="2572868"/>
              <a:ext cx="153986" cy="152812"/>
            </a:xfrm>
            <a:prstGeom prst="ellipse">
              <a:avLst/>
            </a:prstGeom>
            <a:solidFill>
              <a:srgbClr val="E8E81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3060610" y="2451781"/>
              <a:ext cx="153986" cy="152812"/>
            </a:xfrm>
            <a:prstGeom prst="ellipse">
              <a:avLst/>
            </a:prstGeom>
            <a:solidFill>
              <a:srgbClr val="BBBB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3070793" y="2724664"/>
              <a:ext cx="153986" cy="152812"/>
            </a:xfrm>
            <a:prstGeom prst="ellipse">
              <a:avLst/>
            </a:prstGeom>
            <a:solidFill>
              <a:srgbClr val="9C9C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2795815" y="2771828"/>
              <a:ext cx="153986" cy="152812"/>
            </a:xfrm>
            <a:prstGeom prst="ellipse">
              <a:avLst/>
            </a:prstGeom>
            <a:solidFill>
              <a:srgbClr val="82827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2211910" y="2509054"/>
              <a:ext cx="153986" cy="152812"/>
            </a:xfrm>
            <a:prstGeom prst="ellipse">
              <a:avLst/>
            </a:prstGeom>
            <a:solidFill>
              <a:srgbClr val="5454A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2025196" y="2690976"/>
              <a:ext cx="153986" cy="152812"/>
            </a:xfrm>
            <a:prstGeom prst="ellipse">
              <a:avLst/>
            </a:prstGeom>
            <a:solidFill>
              <a:srgbClr val="27278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996573" y="2984070"/>
              <a:ext cx="153986" cy="152812"/>
            </a:xfrm>
            <a:prstGeom prst="ellipse">
              <a:avLst/>
            </a:prstGeom>
            <a:solidFill>
              <a:srgbClr val="D11B1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1441290" y="2936904"/>
              <a:ext cx="153986" cy="152812"/>
            </a:xfrm>
            <a:prstGeom prst="ellipse">
              <a:avLst/>
            </a:prstGeom>
            <a:solidFill>
              <a:srgbClr val="7A1F6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円/楕円 38"/>
            <p:cNvSpPr/>
            <p:nvPr/>
          </p:nvSpPr>
          <p:spPr>
            <a:xfrm>
              <a:off x="1950509" y="3139039"/>
              <a:ext cx="153986" cy="152812"/>
            </a:xfrm>
            <a:prstGeom prst="ellipse">
              <a:avLst/>
            </a:prstGeom>
            <a:solidFill>
              <a:srgbClr val="63388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1424315" y="3233367"/>
              <a:ext cx="153986" cy="152812"/>
            </a:xfrm>
            <a:prstGeom prst="ellipse">
              <a:avLst/>
            </a:prstGeom>
            <a:solidFill>
              <a:srgbClr val="B1302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円/楕円 40"/>
            <p:cNvSpPr/>
            <p:nvPr/>
          </p:nvSpPr>
          <p:spPr>
            <a:xfrm>
              <a:off x="2011613" y="3465823"/>
              <a:ext cx="153986" cy="152812"/>
            </a:xfrm>
            <a:prstGeom prst="ellipse">
              <a:avLst/>
            </a:prstGeom>
            <a:solidFill>
              <a:srgbClr val="A548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2283197" y="3240106"/>
              <a:ext cx="153986" cy="152812"/>
            </a:xfrm>
            <a:prstGeom prst="ellipse">
              <a:avLst/>
            </a:prstGeom>
            <a:solidFill>
              <a:srgbClr val="8B533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2418988" y="3546677"/>
              <a:ext cx="153986" cy="152812"/>
            </a:xfrm>
            <a:prstGeom prst="ellipse">
              <a:avLst/>
            </a:prstGeom>
            <a:solidFill>
              <a:srgbClr val="985F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p:cNvSpPr/>
            <p:nvPr/>
          </p:nvSpPr>
          <p:spPr>
            <a:xfrm>
              <a:off x="2646440" y="3317591"/>
              <a:ext cx="153986" cy="152812"/>
            </a:xfrm>
            <a:prstGeom prst="ellipse">
              <a:avLst/>
            </a:prstGeom>
            <a:solidFill>
              <a:srgbClr val="88613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2982525" y="3267057"/>
              <a:ext cx="153986" cy="152812"/>
            </a:xfrm>
            <a:prstGeom prst="ellipse">
              <a:avLst/>
            </a:prstGeom>
            <a:solidFill>
              <a:srgbClr val="8274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3359348" y="3240107"/>
              <a:ext cx="153986" cy="152812"/>
            </a:xfrm>
            <a:prstGeom prst="ellipse">
              <a:avLst/>
            </a:prstGeom>
            <a:solidFill>
              <a:srgbClr val="7D832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3739565" y="3384971"/>
              <a:ext cx="153986" cy="152812"/>
            </a:xfrm>
            <a:prstGeom prst="ellipse">
              <a:avLst/>
            </a:prstGeom>
            <a:solidFill>
              <a:srgbClr val="6F921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p:cNvSpPr/>
            <p:nvPr/>
          </p:nvSpPr>
          <p:spPr>
            <a:xfrm>
              <a:off x="3695433" y="3112089"/>
              <a:ext cx="153986" cy="152812"/>
            </a:xfrm>
            <a:prstGeom prst="ellipse">
              <a:avLst/>
            </a:prstGeom>
            <a:solidFill>
              <a:srgbClr val="729D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4068861" y="3112089"/>
              <a:ext cx="153986" cy="152812"/>
            </a:xfrm>
            <a:prstGeom prst="ellipse">
              <a:avLst/>
            </a:prstGeom>
            <a:solidFill>
              <a:srgbClr val="66B11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3983991" y="2721295"/>
              <a:ext cx="153986" cy="152812"/>
            </a:xfrm>
            <a:prstGeom prst="ellipse">
              <a:avLst/>
            </a:prstGeom>
            <a:solidFill>
              <a:srgbClr val="7AD10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4354025" y="2926799"/>
              <a:ext cx="153986" cy="152812"/>
            </a:xfrm>
            <a:prstGeom prst="ellipse">
              <a:avLst/>
            </a:prstGeom>
            <a:solidFill>
              <a:srgbClr val="4FBE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円/楕円 51"/>
            <p:cNvSpPr/>
            <p:nvPr/>
          </p:nvSpPr>
          <p:spPr>
            <a:xfrm>
              <a:off x="4299708" y="2562956"/>
              <a:ext cx="153986" cy="152812"/>
            </a:xfrm>
            <a:prstGeom prst="ellipse">
              <a:avLst/>
            </a:prstGeom>
            <a:solidFill>
              <a:srgbClr val="3BE20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円/楕円 52"/>
            <p:cNvSpPr/>
            <p:nvPr/>
          </p:nvSpPr>
          <p:spPr>
            <a:xfrm>
              <a:off x="3895729" y="2424831"/>
              <a:ext cx="153986" cy="152812"/>
            </a:xfrm>
            <a:prstGeom prst="ellipse">
              <a:avLst/>
            </a:prstGeom>
            <a:solidFill>
              <a:srgbClr val="74E1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4214839" y="2360823"/>
              <a:ext cx="153986" cy="152812"/>
            </a:xfrm>
            <a:prstGeom prst="ellipse">
              <a:avLst/>
            </a:prstGeom>
            <a:solidFill>
              <a:srgbClr val="39E50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円/楕円 54"/>
            <p:cNvSpPr/>
            <p:nvPr/>
          </p:nvSpPr>
          <p:spPr>
            <a:xfrm>
              <a:off x="3586802" y="2239542"/>
              <a:ext cx="153986" cy="152812"/>
            </a:xfrm>
            <a:prstGeom prst="ellipse">
              <a:avLst/>
            </a:prstGeom>
            <a:solidFill>
              <a:srgbClr val="53D20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3338982" y="2219328"/>
              <a:ext cx="153986" cy="152812"/>
            </a:xfrm>
            <a:prstGeom prst="ellipse">
              <a:avLst/>
            </a:prstGeom>
            <a:solidFill>
              <a:srgbClr val="6BC80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円/楕円 56"/>
            <p:cNvSpPr/>
            <p:nvPr/>
          </p:nvSpPr>
          <p:spPr>
            <a:xfrm>
              <a:off x="3430642" y="2104786"/>
              <a:ext cx="153986" cy="152812"/>
            </a:xfrm>
            <a:prstGeom prst="ellipse">
              <a:avLst/>
            </a:prstGeom>
            <a:solidFill>
              <a:srgbClr val="45CB0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円/楕円 57"/>
            <p:cNvSpPr/>
            <p:nvPr/>
          </p:nvSpPr>
          <p:spPr>
            <a:xfrm>
              <a:off x="3138691" y="2098048"/>
              <a:ext cx="153986" cy="152812"/>
            </a:xfrm>
            <a:prstGeom prst="ellipse">
              <a:avLst/>
            </a:prstGeom>
            <a:solidFill>
              <a:srgbClr val="56BA0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円/楕円 58"/>
            <p:cNvSpPr/>
            <p:nvPr/>
          </p:nvSpPr>
          <p:spPr>
            <a:xfrm>
              <a:off x="2893606" y="2148389"/>
              <a:ext cx="153986" cy="152812"/>
            </a:xfrm>
            <a:prstGeom prst="ellipse">
              <a:avLst/>
            </a:prstGeom>
            <a:solidFill>
              <a:srgbClr val="77AB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円/楕円 59"/>
            <p:cNvSpPr/>
            <p:nvPr/>
          </p:nvSpPr>
          <p:spPr>
            <a:xfrm>
              <a:off x="2789467" y="2037602"/>
              <a:ext cx="153986" cy="152812"/>
            </a:xfrm>
            <a:prstGeom prst="ellipse">
              <a:avLst/>
            </a:prstGeom>
            <a:solidFill>
              <a:srgbClr val="57900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2575154" y="2067729"/>
              <a:ext cx="153986" cy="152812"/>
            </a:xfrm>
            <a:prstGeom prst="ellipse">
              <a:avLst/>
            </a:prstGeom>
            <a:solidFill>
              <a:srgbClr val="7F943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円/楕円 61"/>
            <p:cNvSpPr/>
            <p:nvPr/>
          </p:nvSpPr>
          <p:spPr>
            <a:xfrm>
              <a:off x="2283202" y="2128370"/>
              <a:ext cx="153986" cy="152812"/>
            </a:xfrm>
            <a:prstGeom prst="ellipse">
              <a:avLst/>
            </a:prstGeom>
            <a:solidFill>
              <a:srgbClr val="7F81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3" name="円/楕円 62"/>
            <p:cNvSpPr/>
            <p:nvPr/>
          </p:nvSpPr>
          <p:spPr>
            <a:xfrm>
              <a:off x="2011619" y="2212592"/>
              <a:ext cx="153986" cy="152812"/>
            </a:xfrm>
            <a:prstGeom prst="ellipse">
              <a:avLst/>
            </a:prstGeom>
            <a:solidFill>
              <a:srgbClr val="836C3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円/楕円 63"/>
            <p:cNvSpPr/>
            <p:nvPr/>
          </p:nvSpPr>
          <p:spPr>
            <a:xfrm>
              <a:off x="1879221" y="2087941"/>
              <a:ext cx="153986" cy="152812"/>
            </a:xfrm>
            <a:prstGeom prst="ellipse">
              <a:avLst/>
            </a:prstGeom>
            <a:solidFill>
              <a:srgbClr val="906B0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円/楕円 64"/>
            <p:cNvSpPr/>
            <p:nvPr/>
          </p:nvSpPr>
          <p:spPr>
            <a:xfrm>
              <a:off x="1723061" y="2209222"/>
              <a:ext cx="153986" cy="152812"/>
            </a:xfrm>
            <a:prstGeom prst="ellipse">
              <a:avLst/>
            </a:prstGeom>
            <a:solidFill>
              <a:srgbClr val="985B1A"/>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円/楕円 65"/>
            <p:cNvSpPr/>
            <p:nvPr/>
          </p:nvSpPr>
          <p:spPr>
            <a:xfrm>
              <a:off x="1515979" y="2300183"/>
              <a:ext cx="153986" cy="152812"/>
            </a:xfrm>
            <a:prstGeom prst="ellipse">
              <a:avLst/>
            </a:prstGeom>
            <a:solidFill>
              <a:srgbClr val="7231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円/楕円 66"/>
            <p:cNvSpPr/>
            <p:nvPr/>
          </p:nvSpPr>
          <p:spPr>
            <a:xfrm>
              <a:off x="1183289" y="2391143"/>
              <a:ext cx="153986" cy="152812"/>
            </a:xfrm>
            <a:prstGeom prst="ellipse">
              <a:avLst/>
            </a:prstGeom>
            <a:solidFill>
              <a:srgbClr val="BC26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円/楕円 67"/>
            <p:cNvSpPr/>
            <p:nvPr/>
          </p:nvSpPr>
          <p:spPr>
            <a:xfrm>
              <a:off x="1353029" y="2589908"/>
              <a:ext cx="153986" cy="152812"/>
            </a:xfrm>
            <a:prstGeom prst="ellipse">
              <a:avLst/>
            </a:prstGeom>
            <a:solidFill>
              <a:srgbClr val="8A26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sample_white"/>
          <p:cNvSpPr/>
          <p:nvPr/>
        </p:nvSpPr>
        <p:spPr>
          <a:xfrm>
            <a:off x="3923928" y="2085680"/>
            <a:ext cx="153986" cy="15281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sample_diffused"/>
          <p:cNvSpPr/>
          <p:nvPr/>
        </p:nvSpPr>
        <p:spPr>
          <a:xfrm>
            <a:off x="3923928" y="2085680"/>
            <a:ext cx="153986" cy="152812"/>
          </a:xfrm>
          <a:prstGeom prst="ellipse">
            <a:avLst/>
          </a:prstGeom>
          <a:solidFill>
            <a:srgbClr val="3EE00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スライド番号プレースホルダー 69"/>
          <p:cNvSpPr>
            <a:spLocks noGrp="1"/>
          </p:cNvSpPr>
          <p:nvPr>
            <p:ph type="sldNum" sz="quarter" idx="12"/>
          </p:nvPr>
        </p:nvSpPr>
        <p:spPr/>
        <p:txBody>
          <a:bodyPr/>
          <a:lstStyle/>
          <a:p>
            <a:fld id="{D2D8002D-B5B0-4BAC-B1F6-782DDCCE6D9C}" type="slidenum">
              <a:rPr kumimoji="1" lang="ja-JP" altLang="en-US" smtClean="0"/>
              <a:t>55</a:t>
            </a:fld>
            <a:endParaRPr kumimoji="1" lang="ja-JP" altLang="en-US"/>
          </a:p>
        </p:txBody>
      </p:sp>
      <p:cxnSp>
        <p:nvCxnSpPr>
          <p:cNvPr id="236" name="直線矢印コネクタ 235"/>
          <p:cNvCxnSpPr/>
          <p:nvPr/>
        </p:nvCxnSpPr>
        <p:spPr>
          <a:xfrm flipH="1" flipV="1">
            <a:off x="4091940" y="2274570"/>
            <a:ext cx="3010173" cy="35928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4" name="テキスト ボックス 223"/>
          <p:cNvSpPr txBox="1"/>
          <p:nvPr/>
        </p:nvSpPr>
        <p:spPr>
          <a:xfrm>
            <a:off x="6084167" y="1700808"/>
            <a:ext cx="2952329" cy="400110"/>
          </a:xfrm>
          <a:prstGeom prst="rect">
            <a:avLst/>
          </a:prstGeom>
          <a:noFill/>
        </p:spPr>
        <p:txBody>
          <a:bodyPr wrap="square" rtlCol="0">
            <a:spAutoFit/>
          </a:bodyPr>
          <a:lstStyle/>
          <a:p>
            <a:r>
              <a:rPr lang="en-US" altLang="ja-JP" sz="2000" dirty="0" smtClean="0"/>
              <a:t>※</a:t>
            </a:r>
            <a:r>
              <a:rPr lang="ja-JP" altLang="en-US" sz="2000" dirty="0" smtClean="0"/>
              <a:t>ヘミキューブ法と類似</a:t>
            </a:r>
            <a:endParaRPr kumimoji="1" lang="ja-JP" altLang="en-US" sz="2000" dirty="0"/>
          </a:p>
        </p:txBody>
      </p:sp>
    </p:spTree>
    <p:extLst>
      <p:ext uri="{BB962C8B-B14F-4D97-AF65-F5344CB8AC3E}">
        <p14:creationId xmlns:p14="http://schemas.microsoft.com/office/powerpoint/2010/main" val="250201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8"/>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2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9">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9">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9" grpId="0" animBg="1"/>
      <p:bldP spid="9" grpId="1" animBg="1"/>
      <p:bldP spid="10" grpId="0" animBg="1"/>
      <p:bldP spid="11" grpId="0" animBg="1"/>
      <p:bldP spid="11" grpId="1" animBg="1"/>
      <p:bldP spid="224" grpId="0"/>
      <p:bldP spid="224"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835696" y="4082596"/>
            <a:ext cx="1148699" cy="461665"/>
          </a:xfrm>
          <a:prstGeom prst="rect">
            <a:avLst/>
          </a:prstGeom>
          <a:noFill/>
        </p:spPr>
        <p:txBody>
          <a:bodyPr wrap="square" rtlCol="0">
            <a:spAutoFit/>
          </a:bodyPr>
          <a:lstStyle/>
          <a:p>
            <a:pPr algn="ctr"/>
            <a:r>
              <a:rPr lang="en-US" altLang="ja-JP" sz="2400" dirty="0" smtClean="0"/>
              <a:t>13.8MB</a:t>
            </a:r>
          </a:p>
        </p:txBody>
      </p:sp>
      <p:sp>
        <p:nvSpPr>
          <p:cNvPr id="4" name="テキスト ボックス 3"/>
          <p:cNvSpPr txBox="1"/>
          <p:nvPr/>
        </p:nvSpPr>
        <p:spPr>
          <a:xfrm>
            <a:off x="6192180" y="4082596"/>
            <a:ext cx="1080120" cy="461665"/>
          </a:xfrm>
          <a:prstGeom prst="rect">
            <a:avLst/>
          </a:prstGeom>
          <a:noFill/>
        </p:spPr>
        <p:txBody>
          <a:bodyPr wrap="square" rtlCol="0">
            <a:spAutoFit/>
          </a:bodyPr>
          <a:lstStyle/>
          <a:p>
            <a:pPr algn="ctr"/>
            <a:r>
              <a:rPr lang="en-US" altLang="ja-JP" sz="2400" b="1" dirty="0" smtClean="0"/>
              <a:t>630KB</a:t>
            </a:r>
          </a:p>
        </p:txBody>
      </p:sp>
      <p:sp>
        <p:nvSpPr>
          <p:cNvPr id="5" name="テキスト ボックス 4"/>
          <p:cNvSpPr txBox="1"/>
          <p:nvPr/>
        </p:nvSpPr>
        <p:spPr>
          <a:xfrm>
            <a:off x="2015716" y="4460197"/>
            <a:ext cx="828092" cy="461665"/>
          </a:xfrm>
          <a:prstGeom prst="rect">
            <a:avLst/>
          </a:prstGeom>
          <a:noFill/>
        </p:spPr>
        <p:txBody>
          <a:bodyPr wrap="square" rtlCol="0">
            <a:spAutoFit/>
          </a:bodyPr>
          <a:lstStyle/>
          <a:p>
            <a:pPr algn="ctr"/>
            <a:r>
              <a:rPr lang="en-US" altLang="ja-JP" sz="2400" dirty="0" smtClean="0"/>
              <a:t>124s</a:t>
            </a:r>
          </a:p>
        </p:txBody>
      </p:sp>
      <p:sp>
        <p:nvSpPr>
          <p:cNvPr id="6" name="テキスト ボックス 5"/>
          <p:cNvSpPr txBox="1"/>
          <p:nvPr/>
        </p:nvSpPr>
        <p:spPr>
          <a:xfrm>
            <a:off x="6300192" y="4460197"/>
            <a:ext cx="828092" cy="461665"/>
          </a:xfrm>
          <a:prstGeom prst="rect">
            <a:avLst/>
          </a:prstGeom>
          <a:noFill/>
        </p:spPr>
        <p:txBody>
          <a:bodyPr wrap="square" rtlCol="0">
            <a:spAutoFit/>
          </a:bodyPr>
          <a:lstStyle/>
          <a:p>
            <a:pPr algn="ctr"/>
            <a:r>
              <a:rPr lang="en-US" altLang="ja-JP" sz="2400" b="1" dirty="0" smtClean="0"/>
              <a:t>–</a:t>
            </a:r>
          </a:p>
        </p:txBody>
      </p:sp>
      <p:sp>
        <p:nvSpPr>
          <p:cNvPr id="7" name="テキスト ボックス 6"/>
          <p:cNvSpPr txBox="1"/>
          <p:nvPr/>
        </p:nvSpPr>
        <p:spPr>
          <a:xfrm>
            <a:off x="1943708" y="4839543"/>
            <a:ext cx="864096" cy="461665"/>
          </a:xfrm>
          <a:prstGeom prst="rect">
            <a:avLst/>
          </a:prstGeom>
          <a:noFill/>
        </p:spPr>
        <p:txBody>
          <a:bodyPr wrap="square" rtlCol="0">
            <a:spAutoFit/>
          </a:bodyPr>
          <a:lstStyle/>
          <a:p>
            <a:pPr algn="ctr"/>
            <a:r>
              <a:rPr kumimoji="1" lang="en-US" altLang="ja-JP" sz="2400" dirty="0" smtClean="0"/>
              <a:t>3.4s</a:t>
            </a:r>
            <a:endParaRPr kumimoji="1" lang="ja-JP" altLang="en-US" sz="2400" dirty="0"/>
          </a:p>
        </p:txBody>
      </p:sp>
      <p:sp>
        <p:nvSpPr>
          <p:cNvPr id="8" name="テキスト ボックス 7"/>
          <p:cNvSpPr txBox="1"/>
          <p:nvPr/>
        </p:nvSpPr>
        <p:spPr>
          <a:xfrm>
            <a:off x="6228184" y="4839543"/>
            <a:ext cx="864096" cy="461665"/>
          </a:xfrm>
          <a:prstGeom prst="rect">
            <a:avLst/>
          </a:prstGeom>
          <a:noFill/>
        </p:spPr>
        <p:txBody>
          <a:bodyPr wrap="square" rtlCol="0">
            <a:spAutoFit/>
          </a:bodyPr>
          <a:lstStyle/>
          <a:p>
            <a:pPr algn="ctr"/>
            <a:r>
              <a:rPr kumimoji="1" lang="en-US" altLang="ja-JP" sz="2400" dirty="0" smtClean="0"/>
              <a:t>4.3s</a:t>
            </a:r>
            <a:endParaRPr kumimoji="1" lang="ja-JP" altLang="en-US" sz="2400" dirty="0"/>
          </a:p>
        </p:txBody>
      </p:sp>
      <p:sp>
        <p:nvSpPr>
          <p:cNvPr id="9" name="テキスト ボックス 8"/>
          <p:cNvSpPr txBox="1"/>
          <p:nvPr/>
        </p:nvSpPr>
        <p:spPr>
          <a:xfrm>
            <a:off x="1187624" y="332656"/>
            <a:ext cx="2398767" cy="461665"/>
          </a:xfrm>
          <a:prstGeom prst="rect">
            <a:avLst/>
          </a:prstGeom>
          <a:noFill/>
        </p:spPr>
        <p:txBody>
          <a:bodyPr wrap="square" rtlCol="0">
            <a:spAutoFit/>
          </a:bodyPr>
          <a:lstStyle/>
          <a:p>
            <a:pPr algn="ctr"/>
            <a:r>
              <a:rPr kumimoji="1" lang="ja-JP" altLang="en-US" sz="2400" dirty="0" smtClean="0"/>
              <a:t>ポアソン方程式</a:t>
            </a:r>
            <a:endParaRPr kumimoji="1" lang="ja-JP" altLang="en-US" sz="2400" dirty="0"/>
          </a:p>
        </p:txBody>
      </p:sp>
      <p:sp>
        <p:nvSpPr>
          <p:cNvPr id="10" name="テキスト ボックス 9"/>
          <p:cNvSpPr txBox="1"/>
          <p:nvPr/>
        </p:nvSpPr>
        <p:spPr>
          <a:xfrm>
            <a:off x="6084168" y="332656"/>
            <a:ext cx="1332148" cy="461665"/>
          </a:xfrm>
          <a:prstGeom prst="rect">
            <a:avLst/>
          </a:prstGeom>
          <a:noFill/>
        </p:spPr>
        <p:txBody>
          <a:bodyPr wrap="square" rtlCol="0">
            <a:spAutoFit/>
          </a:bodyPr>
          <a:lstStyle/>
          <a:p>
            <a:pPr algn="ctr"/>
            <a:r>
              <a:rPr kumimoji="1" lang="en-US" altLang="ja-JP" sz="2400" dirty="0" smtClean="0"/>
              <a:t>PMVC</a:t>
            </a:r>
            <a:endParaRPr kumimoji="1" lang="ja-JP" altLang="en-US" sz="2400" dirty="0"/>
          </a:p>
        </p:txBody>
      </p:sp>
      <p:pic>
        <p:nvPicPr>
          <p:cNvPr id="11" name="Picture 7"/>
          <p:cNvPicPr>
            <a:picLocks noChangeAspect="1" noChangeArrowheads="1"/>
          </p:cNvPicPr>
          <p:nvPr/>
        </p:nvPicPr>
        <p:blipFill>
          <a:blip r:embed="rId2" cstate="print">
            <a:clrChange>
              <a:clrFrom>
                <a:srgbClr val="FEFEFE"/>
              </a:clrFrom>
              <a:clrTo>
                <a:srgbClr val="FEFEFE">
                  <a:alpha val="0"/>
                </a:srgbClr>
              </a:clrTo>
            </a:clrChange>
          </a:blip>
          <a:stretch>
            <a:fillRect/>
          </a:stretch>
        </p:blipFill>
        <p:spPr bwMode="auto">
          <a:xfrm>
            <a:off x="5004048" y="580508"/>
            <a:ext cx="3453027" cy="3335309"/>
          </a:xfrm>
          <a:prstGeom prst="rect">
            <a:avLst/>
          </a:prstGeom>
          <a:noFill/>
          <a:ln>
            <a:noFill/>
          </a:ln>
        </p:spPr>
      </p:pic>
      <p:pic>
        <p:nvPicPr>
          <p:cNvPr id="12" name="Picture 8"/>
          <p:cNvPicPr>
            <a:picLocks noChangeAspect="1" noChangeArrowheads="1"/>
          </p:cNvPicPr>
          <p:nvPr/>
        </p:nvPicPr>
        <p:blipFill>
          <a:blip r:embed="rId3" cstate="print"/>
          <a:stretch>
            <a:fillRect/>
          </a:stretch>
        </p:blipFill>
        <p:spPr bwMode="auto">
          <a:xfrm>
            <a:off x="7020272" y="2615028"/>
            <a:ext cx="1536325" cy="1376095"/>
          </a:xfrm>
          <a:prstGeom prst="rect">
            <a:avLst/>
          </a:prstGeom>
          <a:noFill/>
          <a:ln w="28575">
            <a:solidFill>
              <a:schemeClr val="tx1">
                <a:lumMod val="65000"/>
                <a:lumOff val="35000"/>
              </a:schemeClr>
            </a:solidFill>
          </a:ln>
        </p:spPr>
      </p:pic>
      <p:pic>
        <p:nvPicPr>
          <p:cNvPr id="13" name="Picture 5"/>
          <p:cNvPicPr>
            <a:picLocks noChangeAspect="1" noChangeArrowheads="1"/>
          </p:cNvPicPr>
          <p:nvPr/>
        </p:nvPicPr>
        <p:blipFill>
          <a:blip r:embed="rId4" cstate="print">
            <a:clrChange>
              <a:clrFrom>
                <a:srgbClr val="FFFFFF"/>
              </a:clrFrom>
              <a:clrTo>
                <a:srgbClr val="FFFFFF">
                  <a:alpha val="0"/>
                </a:srgbClr>
              </a:clrTo>
            </a:clrChange>
          </a:blip>
          <a:stretch>
            <a:fillRect/>
          </a:stretch>
        </p:blipFill>
        <p:spPr bwMode="auto">
          <a:xfrm>
            <a:off x="683568" y="527109"/>
            <a:ext cx="3456384" cy="3393110"/>
          </a:xfrm>
          <a:prstGeom prst="rect">
            <a:avLst/>
          </a:prstGeom>
          <a:noFill/>
          <a:ln>
            <a:noFill/>
          </a:ln>
        </p:spPr>
      </p:pic>
      <p:pic>
        <p:nvPicPr>
          <p:cNvPr id="14" name="Picture 6"/>
          <p:cNvPicPr>
            <a:picLocks noChangeAspect="1" noChangeArrowheads="1"/>
          </p:cNvPicPr>
          <p:nvPr/>
        </p:nvPicPr>
        <p:blipFill>
          <a:blip r:embed="rId5" cstate="print"/>
          <a:stretch>
            <a:fillRect/>
          </a:stretch>
        </p:blipFill>
        <p:spPr bwMode="auto">
          <a:xfrm>
            <a:off x="2699791" y="2610836"/>
            <a:ext cx="1545183" cy="1394228"/>
          </a:xfrm>
          <a:prstGeom prst="rect">
            <a:avLst/>
          </a:prstGeom>
          <a:noFill/>
          <a:ln w="28575">
            <a:solidFill>
              <a:schemeClr val="tx1">
                <a:lumMod val="65000"/>
                <a:lumOff val="35000"/>
              </a:schemeClr>
            </a:solidFill>
          </a:ln>
        </p:spPr>
      </p:pic>
      <p:sp>
        <p:nvSpPr>
          <p:cNvPr id="15" name="テキスト ボックス 14"/>
          <p:cNvSpPr txBox="1"/>
          <p:nvPr/>
        </p:nvSpPr>
        <p:spPr>
          <a:xfrm>
            <a:off x="4031940" y="473767"/>
            <a:ext cx="1728192" cy="830997"/>
          </a:xfrm>
          <a:prstGeom prst="rect">
            <a:avLst/>
          </a:prstGeom>
          <a:noFill/>
        </p:spPr>
        <p:txBody>
          <a:bodyPr wrap="square" rtlCol="0">
            <a:spAutoFit/>
          </a:bodyPr>
          <a:lstStyle/>
          <a:p>
            <a:pPr algn="ctr"/>
            <a:r>
              <a:rPr lang="ja-JP" altLang="en-US" sz="2400" dirty="0" smtClean="0"/>
              <a:t>同程度の</a:t>
            </a:r>
            <a:endParaRPr lang="en-US" altLang="ja-JP" sz="2400" dirty="0" smtClean="0"/>
          </a:p>
          <a:p>
            <a:pPr algn="ctr"/>
            <a:r>
              <a:rPr kumimoji="1" lang="ja-JP" altLang="en-US" sz="2400" dirty="0" smtClean="0"/>
              <a:t>品質</a:t>
            </a:r>
            <a:endParaRPr kumimoji="1" lang="ja-JP" altLang="en-US" sz="2400" dirty="0"/>
          </a:p>
        </p:txBody>
      </p:sp>
      <p:cxnSp>
        <p:nvCxnSpPr>
          <p:cNvPr id="16" name="直線矢印コネクタ 15"/>
          <p:cNvCxnSpPr/>
          <p:nvPr/>
        </p:nvCxnSpPr>
        <p:spPr>
          <a:xfrm rot="5400000">
            <a:off x="3833918" y="1718810"/>
            <a:ext cx="1188132" cy="432048"/>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a:off x="5040052" y="1268760"/>
            <a:ext cx="1872208" cy="1296144"/>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06583" y="4134551"/>
            <a:ext cx="1692188" cy="400110"/>
          </a:xfrm>
          <a:prstGeom prst="rect">
            <a:avLst/>
          </a:prstGeom>
          <a:noFill/>
        </p:spPr>
        <p:txBody>
          <a:bodyPr wrap="square" rtlCol="0">
            <a:spAutoFit/>
          </a:bodyPr>
          <a:lstStyle/>
          <a:p>
            <a:r>
              <a:rPr lang="ja-JP" altLang="en-US" sz="2000" dirty="0" smtClean="0"/>
              <a:t>メモリ使用</a:t>
            </a:r>
            <a:r>
              <a:rPr lang="ja-JP" altLang="en-US" sz="2000" dirty="0"/>
              <a:t>：</a:t>
            </a:r>
            <a:endParaRPr lang="en-US" altLang="ja-JP" sz="2000" dirty="0" smtClean="0"/>
          </a:p>
        </p:txBody>
      </p:sp>
      <p:sp>
        <p:nvSpPr>
          <p:cNvPr id="19" name="テキスト ボックス 18"/>
          <p:cNvSpPr txBox="1"/>
          <p:nvPr/>
        </p:nvSpPr>
        <p:spPr>
          <a:xfrm>
            <a:off x="206583" y="4512152"/>
            <a:ext cx="1404156" cy="400110"/>
          </a:xfrm>
          <a:prstGeom prst="rect">
            <a:avLst/>
          </a:prstGeom>
          <a:noFill/>
        </p:spPr>
        <p:txBody>
          <a:bodyPr wrap="square" rtlCol="0">
            <a:spAutoFit/>
          </a:bodyPr>
          <a:lstStyle/>
          <a:p>
            <a:r>
              <a:rPr kumimoji="1" lang="ja-JP" altLang="en-US" sz="2000" dirty="0" smtClean="0"/>
              <a:t>前計算：</a:t>
            </a:r>
            <a:endParaRPr lang="en-US" altLang="ja-JP" sz="2000" dirty="0" smtClean="0"/>
          </a:p>
        </p:txBody>
      </p:sp>
      <p:sp>
        <p:nvSpPr>
          <p:cNvPr id="20" name="テキスト ボックス 19"/>
          <p:cNvSpPr txBox="1"/>
          <p:nvPr/>
        </p:nvSpPr>
        <p:spPr>
          <a:xfrm>
            <a:off x="206583" y="4891498"/>
            <a:ext cx="2124236" cy="400110"/>
          </a:xfrm>
          <a:prstGeom prst="rect">
            <a:avLst/>
          </a:prstGeom>
          <a:noFill/>
        </p:spPr>
        <p:txBody>
          <a:bodyPr wrap="square" rtlCol="0">
            <a:spAutoFit/>
          </a:bodyPr>
          <a:lstStyle/>
          <a:p>
            <a:r>
              <a:rPr kumimoji="1" lang="ja-JP" altLang="en-US" sz="2000" dirty="0" smtClean="0"/>
              <a:t>切断時計算</a:t>
            </a:r>
            <a:r>
              <a:rPr lang="ja-JP" altLang="en-US" sz="2000" dirty="0"/>
              <a:t>：</a:t>
            </a:r>
            <a:endParaRPr kumimoji="1" lang="ja-JP" altLang="en-US" sz="2000" dirty="0"/>
          </a:p>
        </p:txBody>
      </p:sp>
      <p:cxnSp>
        <p:nvCxnSpPr>
          <p:cNvPr id="21" name="line1"/>
          <p:cNvCxnSpPr/>
          <p:nvPr/>
        </p:nvCxnSpPr>
        <p:spPr>
          <a:xfrm>
            <a:off x="108837" y="4520168"/>
            <a:ext cx="8917997"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line2"/>
          <p:cNvCxnSpPr/>
          <p:nvPr/>
        </p:nvCxnSpPr>
        <p:spPr>
          <a:xfrm>
            <a:off x="108837" y="4889924"/>
            <a:ext cx="8917997"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line3"/>
          <p:cNvCxnSpPr/>
          <p:nvPr/>
        </p:nvCxnSpPr>
        <p:spPr>
          <a:xfrm>
            <a:off x="108837" y="5265204"/>
            <a:ext cx="8917997"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467544" y="5805264"/>
            <a:ext cx="8208912" cy="584775"/>
          </a:xfrm>
          <a:prstGeom prst="rect">
            <a:avLst/>
          </a:prstGeom>
          <a:noFill/>
        </p:spPr>
        <p:txBody>
          <a:bodyPr wrap="square" rtlCol="0">
            <a:spAutoFit/>
          </a:bodyPr>
          <a:lstStyle/>
          <a:p>
            <a:pPr algn="ctr"/>
            <a:r>
              <a:rPr kumimoji="1" lang="en-US" altLang="ja-JP" sz="3200" dirty="0" smtClean="0">
                <a:sym typeface="Wingdings" pitchFamily="2" charset="2"/>
              </a:rPr>
              <a:t>PMVC</a:t>
            </a:r>
            <a:r>
              <a:rPr kumimoji="1" lang="ja-JP" altLang="en-US" sz="3200" dirty="0" smtClean="0">
                <a:sym typeface="Wingdings" pitchFamily="2" charset="2"/>
              </a:rPr>
              <a:t>の方が我々の目的により適している！</a:t>
            </a:r>
            <a:endParaRPr kumimoji="1" lang="ja-JP" altLang="en-US" sz="32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56</a:t>
            </a:fld>
            <a:endParaRPr kumimoji="1" lang="ja-JP" altLang="en-US"/>
          </a:p>
        </p:txBody>
      </p:sp>
    </p:spTree>
    <p:extLst>
      <p:ext uri="{BB962C8B-B14F-4D97-AF65-F5344CB8AC3E}">
        <p14:creationId xmlns:p14="http://schemas.microsoft.com/office/powerpoint/2010/main" val="59593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5" grpId="0"/>
      <p:bldP spid="18" grpId="0"/>
      <p:bldP spid="19" grpId="0"/>
      <p:bldP spid="20"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Diffusion Surfaces</a:t>
            </a:r>
            <a:r>
              <a:rPr lang="ja-JP" altLang="en-US" dirty="0"/>
              <a:t>を作成するための</a:t>
            </a:r>
            <a:r>
              <a:rPr lang="en-US" altLang="ja-JP" dirty="0"/>
              <a:t>UI</a:t>
            </a:r>
            <a:endParaRPr kumimoji="1" lang="ja-JP" altLang="en-US" dirty="0"/>
          </a:p>
        </p:txBody>
      </p:sp>
      <p:sp>
        <p:nvSpPr>
          <p:cNvPr id="3" name="コンテンツ プレースホルダ 2"/>
          <p:cNvSpPr>
            <a:spLocks noGrp="1"/>
          </p:cNvSpPr>
          <p:nvPr>
            <p:ph idx="1"/>
          </p:nvPr>
        </p:nvSpPr>
        <p:spPr/>
        <p:txBody>
          <a:bodyPr>
            <a:normAutofit/>
          </a:bodyPr>
          <a:lstStyle/>
          <a:p>
            <a:r>
              <a:rPr kumimoji="1" lang="ja-JP" altLang="en-US" dirty="0" smtClean="0"/>
              <a:t>既存のモデリングツールで作成可能</a:t>
            </a:r>
            <a:endParaRPr kumimoji="1" lang="en-US" altLang="ja-JP" dirty="0" smtClean="0"/>
          </a:p>
          <a:p>
            <a:endParaRPr lang="en-US" altLang="ja-JP" dirty="0" smtClean="0"/>
          </a:p>
          <a:p>
            <a:r>
              <a:rPr lang="ja-JP" altLang="en-US" dirty="0" smtClean="0"/>
              <a:t>たくさんの構造を手作業で作るのは大変</a:t>
            </a:r>
            <a:endParaRPr kumimoji="1" lang="en-US" altLang="ja-JP" dirty="0" smtClean="0"/>
          </a:p>
          <a:p>
            <a:endParaRPr lang="en-US" altLang="ja-JP" dirty="0" smtClean="0"/>
          </a:p>
          <a:p>
            <a:r>
              <a:rPr lang="ja-JP" altLang="en-US" dirty="0" smtClean="0"/>
              <a:t>構造</a:t>
            </a:r>
            <a:r>
              <a:rPr lang="ja-JP" altLang="en-US" dirty="0" smtClean="0"/>
              <a:t>の</a:t>
            </a:r>
            <a:r>
              <a:rPr lang="ja-JP" altLang="en-US" b="1" dirty="0" smtClean="0">
                <a:solidFill>
                  <a:schemeClr val="tx2"/>
                </a:solidFill>
              </a:rPr>
              <a:t>回転対称性</a:t>
            </a:r>
            <a:r>
              <a:rPr lang="ja-JP" altLang="en-US" dirty="0" smtClean="0"/>
              <a:t>を</a:t>
            </a:r>
            <a:r>
              <a:rPr lang="ja-JP" altLang="en-US" dirty="0" smtClean="0"/>
              <a:t>考慮することで、モデリングを効率化</a:t>
            </a:r>
            <a:endParaRPr lang="en-US" altLang="ja-JP" dirty="0" smtClean="0"/>
          </a:p>
        </p:txBody>
      </p:sp>
      <p:pic>
        <p:nvPicPr>
          <p:cNvPr id="7" name="Picture 4" descr="C:\Users\kenshi\Documents\projects\StructuredVolume\DiffusionSurfaces - result\ds_tomato\tomato-h.jpg"/>
          <p:cNvPicPr>
            <a:picLocks noChangeAspect="1" noChangeArrowheads="1"/>
          </p:cNvPicPr>
          <p:nvPr/>
        </p:nvPicPr>
        <p:blipFill>
          <a:blip r:embed="rId3"/>
          <a:srcRect/>
          <a:stretch>
            <a:fillRect/>
          </a:stretch>
        </p:blipFill>
        <p:spPr bwMode="auto">
          <a:xfrm>
            <a:off x="683568" y="5085185"/>
            <a:ext cx="1515750" cy="1512170"/>
          </a:xfrm>
          <a:prstGeom prst="rect">
            <a:avLst/>
          </a:prstGeom>
          <a:noFill/>
          <a:ln>
            <a:solidFill>
              <a:schemeClr val="tx1"/>
            </a:solidFill>
          </a:ln>
        </p:spPr>
      </p:pic>
      <p:pic>
        <p:nvPicPr>
          <p:cNvPr id="1029" name="Picture 5" descr="C:\Users\kenshi\Pictures\fruits\okra\okura_danmen.jpg"/>
          <p:cNvPicPr>
            <a:picLocks noChangeAspect="1" noChangeArrowheads="1"/>
          </p:cNvPicPr>
          <p:nvPr/>
        </p:nvPicPr>
        <p:blipFill>
          <a:blip r:embed="rId4"/>
          <a:srcRect/>
          <a:stretch>
            <a:fillRect/>
          </a:stretch>
        </p:blipFill>
        <p:spPr bwMode="auto">
          <a:xfrm>
            <a:off x="4940748" y="5085184"/>
            <a:ext cx="1512168" cy="1512168"/>
          </a:xfrm>
          <a:prstGeom prst="rect">
            <a:avLst/>
          </a:prstGeom>
          <a:noFill/>
          <a:ln>
            <a:solidFill>
              <a:schemeClr val="tx1"/>
            </a:solidFill>
          </a:ln>
        </p:spPr>
      </p:pic>
      <p:pic>
        <p:nvPicPr>
          <p:cNvPr id="12" name="Picture 2" descr="http://www.goodhousekeeping.com/cm/goodhousekeeping/images/pq/RedOnionHalf-fb.jpg"/>
          <p:cNvPicPr>
            <a:picLocks noChangeAspect="1" noChangeArrowheads="1"/>
          </p:cNvPicPr>
          <p:nvPr/>
        </p:nvPicPr>
        <p:blipFill>
          <a:blip r:embed="rId5"/>
          <a:srcRect/>
          <a:stretch>
            <a:fillRect/>
          </a:stretch>
        </p:blipFill>
        <p:spPr bwMode="auto">
          <a:xfrm>
            <a:off x="2816512" y="5085184"/>
            <a:ext cx="1512167" cy="1512167"/>
          </a:xfrm>
          <a:prstGeom prst="rect">
            <a:avLst/>
          </a:prstGeom>
          <a:noFill/>
          <a:ln>
            <a:solidFill>
              <a:schemeClr val="tx1"/>
            </a:solidFill>
          </a:ln>
        </p:spPr>
      </p:pic>
      <p:pic>
        <p:nvPicPr>
          <p:cNvPr id="32769" name="Picture 1"/>
          <p:cNvPicPr>
            <a:picLocks noChangeAspect="1" noChangeArrowheads="1"/>
          </p:cNvPicPr>
          <p:nvPr/>
        </p:nvPicPr>
        <p:blipFill>
          <a:blip r:embed="rId6"/>
          <a:srcRect/>
          <a:stretch>
            <a:fillRect/>
          </a:stretch>
        </p:blipFill>
        <p:spPr bwMode="auto">
          <a:xfrm>
            <a:off x="7064984" y="5085184"/>
            <a:ext cx="1512168" cy="1512168"/>
          </a:xfrm>
          <a:prstGeom prst="rect">
            <a:avLst/>
          </a:prstGeom>
          <a:noFill/>
          <a:ln w="9525">
            <a:solidFill>
              <a:schemeClr val="tx1"/>
            </a:solidFill>
            <a:miter lim="800000"/>
            <a:headEnd/>
            <a:tailEnd/>
          </a:ln>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57</a:t>
            </a:fld>
            <a:endParaRPr kumimoji="1" lang="ja-JP" altLang="en-US"/>
          </a:p>
        </p:txBody>
      </p:sp>
    </p:spTree>
    <p:extLst>
      <p:ext uri="{BB962C8B-B14F-4D97-AF65-F5344CB8AC3E}">
        <p14:creationId xmlns:p14="http://schemas.microsoft.com/office/powerpoint/2010/main" val="2666604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二種類の回転対称性を考慮</a:t>
            </a:r>
            <a:endParaRPr kumimoji="1" lang="ja-JP" altLang="en-US" dirty="0"/>
          </a:p>
        </p:txBody>
      </p:sp>
      <p:sp>
        <p:nvSpPr>
          <p:cNvPr id="6" name="コンテンツ プレースホルダ 5"/>
          <p:cNvSpPr>
            <a:spLocks noGrp="1"/>
          </p:cNvSpPr>
          <p:nvPr>
            <p:ph sz="half" idx="1"/>
          </p:nvPr>
        </p:nvSpPr>
        <p:spPr/>
        <p:txBody>
          <a:bodyPr/>
          <a:lstStyle/>
          <a:p>
            <a:r>
              <a:rPr kumimoji="1" lang="ja-JP" altLang="en-US" dirty="0" smtClean="0"/>
              <a:t>円筒対称性</a:t>
            </a:r>
            <a:endParaRPr kumimoji="1" lang="ja-JP" altLang="en-US" dirty="0"/>
          </a:p>
        </p:txBody>
      </p:sp>
      <p:sp>
        <p:nvSpPr>
          <p:cNvPr id="7" name="コンテンツ プレースホルダ 6"/>
          <p:cNvSpPr>
            <a:spLocks noGrp="1"/>
          </p:cNvSpPr>
          <p:nvPr>
            <p:ph sz="half" idx="2"/>
          </p:nvPr>
        </p:nvSpPr>
        <p:spPr/>
        <p:txBody>
          <a:bodyPr/>
          <a:lstStyle/>
          <a:p>
            <a:r>
              <a:rPr lang="en-US" altLang="ja-JP" dirty="0" smtClean="0"/>
              <a:t>N</a:t>
            </a:r>
            <a:r>
              <a:rPr lang="ja-JP" altLang="en-US" dirty="0" smtClean="0"/>
              <a:t>重対称性</a:t>
            </a:r>
            <a:endParaRPr kumimoji="1" lang="ja-JP" altLang="en-US" dirty="0"/>
          </a:p>
        </p:txBody>
      </p:sp>
      <p:sp>
        <p:nvSpPr>
          <p:cNvPr id="4" name="スライド番号プレースホルダ 3"/>
          <p:cNvSpPr>
            <a:spLocks noGrp="1"/>
          </p:cNvSpPr>
          <p:nvPr>
            <p:ph type="sldNum" sz="quarter" idx="12"/>
          </p:nvPr>
        </p:nvSpPr>
        <p:spPr/>
        <p:txBody>
          <a:bodyPr/>
          <a:lstStyle/>
          <a:p>
            <a:fld id="{BE387D97-BE28-4FFD-BA13-A9D9CEA3CCD0}" type="slidenum">
              <a:rPr kumimoji="1" lang="ja-JP" altLang="en-US" smtClean="0"/>
              <a:pPr/>
              <a:t>58</a:t>
            </a:fld>
            <a:endParaRPr kumimoji="1" lang="ja-JP" altLang="en-US" dirty="0"/>
          </a:p>
        </p:txBody>
      </p:sp>
      <p:pic>
        <p:nvPicPr>
          <p:cNvPr id="1026" name="onion_h" descr="http://www.goodhousekeeping.com/cm/goodhousekeeping/images/pq/RedOnionHalf-fb.jpg"/>
          <p:cNvPicPr>
            <a:picLocks noChangeAspect="1" noChangeArrowheads="1"/>
          </p:cNvPicPr>
          <p:nvPr/>
        </p:nvPicPr>
        <p:blipFill>
          <a:blip r:embed="rId3"/>
          <a:srcRect/>
          <a:stretch>
            <a:fillRect/>
          </a:stretch>
        </p:blipFill>
        <p:spPr bwMode="auto">
          <a:xfrm>
            <a:off x="635894" y="2228596"/>
            <a:ext cx="2016224" cy="2016224"/>
          </a:xfrm>
          <a:prstGeom prst="rect">
            <a:avLst/>
          </a:prstGeom>
          <a:noFill/>
          <a:ln>
            <a:solidFill>
              <a:schemeClr val="tx1"/>
            </a:solidFill>
          </a:ln>
        </p:spPr>
      </p:pic>
      <p:pic>
        <p:nvPicPr>
          <p:cNvPr id="2050" name="onion_v"/>
          <p:cNvPicPr>
            <a:picLocks noChangeAspect="1" noChangeArrowheads="1"/>
          </p:cNvPicPr>
          <p:nvPr/>
        </p:nvPicPr>
        <p:blipFill>
          <a:blip r:embed="rId4"/>
          <a:srcRect t="3073" b="9333"/>
          <a:stretch>
            <a:fillRect/>
          </a:stretch>
        </p:blipFill>
        <p:spPr bwMode="auto">
          <a:xfrm>
            <a:off x="2355992" y="3475769"/>
            <a:ext cx="1963980" cy="2240250"/>
          </a:xfrm>
          <a:prstGeom prst="rect">
            <a:avLst/>
          </a:prstGeom>
          <a:noFill/>
          <a:ln w="9525">
            <a:solidFill>
              <a:schemeClr val="tx1"/>
            </a:solidFill>
            <a:miter lim="800000"/>
            <a:headEnd/>
            <a:tailEnd/>
          </a:ln>
        </p:spPr>
      </p:pic>
      <p:sp>
        <p:nvSpPr>
          <p:cNvPr id="8" name="コンテンツ プレースホルダ 2"/>
          <p:cNvSpPr txBox="1">
            <a:spLocks/>
          </p:cNvSpPr>
          <p:nvPr/>
        </p:nvSpPr>
        <p:spPr>
          <a:xfrm>
            <a:off x="251520" y="5733256"/>
            <a:ext cx="8640960" cy="1008112"/>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対称性のタイプに従って</a:t>
            </a:r>
            <a:r>
              <a:rPr kumimoji="1" lang="en-US" altLang="ja-JP" sz="3200" b="0" i="0" u="none" strike="noStrike" kern="1200" cap="none" spc="0" normalizeH="0" baseline="0" noProof="0" dirty="0" smtClean="0">
                <a:ln>
                  <a:noFill/>
                </a:ln>
                <a:solidFill>
                  <a:schemeClr val="tx1"/>
                </a:solidFill>
                <a:effectLst/>
                <a:uLnTx/>
                <a:uFillTx/>
                <a:latin typeface="+mn-lt"/>
                <a:ea typeface="+mn-ea"/>
                <a:cs typeface="+mn-cs"/>
              </a:rPr>
              <a:t>UI</a:t>
            </a:r>
            <a:r>
              <a:rPr kumimoji="1" lang="ja-JP" altLang="en-US" sz="3200" b="0" i="0" u="none" strike="noStrike" kern="1200" cap="none" spc="0" normalizeH="0" baseline="0" noProof="0" dirty="0" smtClean="0">
                <a:ln>
                  <a:noFill/>
                </a:ln>
                <a:solidFill>
                  <a:schemeClr val="tx1"/>
                </a:solidFill>
                <a:effectLst/>
                <a:uLnTx/>
                <a:uFillTx/>
                <a:latin typeface="+mn-lt"/>
                <a:ea typeface="+mn-ea"/>
                <a:cs typeface="+mn-cs"/>
              </a:rPr>
              <a:t>を設計</a:t>
            </a:r>
            <a:endParaRPr kumimoji="1" lang="en-US" altLang="ja-JP" sz="32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tomato_h" descr="C:\Documents and Settings\kenshi\Desktop\csimages\tomato-h.jpg"/>
          <p:cNvPicPr>
            <a:picLocks noChangeAspect="1" noChangeArrowheads="1"/>
          </p:cNvPicPr>
          <p:nvPr/>
        </p:nvPicPr>
        <p:blipFill>
          <a:blip r:embed="rId5" cstate="print"/>
          <a:srcRect/>
          <a:stretch>
            <a:fillRect/>
          </a:stretch>
        </p:blipFill>
        <p:spPr bwMode="auto">
          <a:xfrm>
            <a:off x="4939858" y="2204864"/>
            <a:ext cx="1909625" cy="1863049"/>
          </a:xfrm>
          <a:prstGeom prst="rect">
            <a:avLst/>
          </a:prstGeom>
          <a:noFill/>
          <a:ln>
            <a:solidFill>
              <a:schemeClr val="tx1"/>
            </a:solidFill>
          </a:ln>
          <a:effectLst/>
        </p:spPr>
      </p:pic>
      <p:pic>
        <p:nvPicPr>
          <p:cNvPr id="10" name="tomato_v" descr="C:\Documents and Settings\kenshi\My Documents\material - writings\s10 - StructuredVolume\result\tomato\tomato-v.jpg"/>
          <p:cNvPicPr>
            <a:picLocks noChangeAspect="1" noChangeArrowheads="1"/>
          </p:cNvPicPr>
          <p:nvPr/>
        </p:nvPicPr>
        <p:blipFill>
          <a:blip r:embed="rId6" cstate="print"/>
          <a:srcRect/>
          <a:stretch>
            <a:fillRect/>
          </a:stretch>
        </p:blipFill>
        <p:spPr bwMode="auto">
          <a:xfrm>
            <a:off x="6398122" y="3845561"/>
            <a:ext cx="2258871" cy="1870457"/>
          </a:xfrm>
          <a:prstGeom prst="rect">
            <a:avLst/>
          </a:prstGeom>
          <a:noFill/>
          <a:ln>
            <a:solidFill>
              <a:schemeClr val="tx1"/>
            </a:solidFill>
          </a:ln>
          <a:effectLst/>
        </p:spPr>
      </p:pic>
    </p:spTree>
    <p:extLst>
      <p:ext uri="{BB962C8B-B14F-4D97-AF65-F5344CB8AC3E}">
        <p14:creationId xmlns:p14="http://schemas.microsoft.com/office/powerpoint/2010/main" val="96628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モデリングの流れ</a:t>
            </a:r>
            <a:endParaRPr lang="ja-JP" altLang="en-US" dirty="0"/>
          </a:p>
        </p:txBody>
      </p:sp>
      <p:sp>
        <p:nvSpPr>
          <p:cNvPr id="13" name="スライド番号プレースホルダ 12"/>
          <p:cNvSpPr>
            <a:spLocks noGrp="1"/>
          </p:cNvSpPr>
          <p:nvPr>
            <p:ph type="sldNum" sz="quarter" idx="12"/>
          </p:nvPr>
        </p:nvSpPr>
        <p:spPr/>
        <p:txBody>
          <a:bodyPr/>
          <a:lstStyle/>
          <a:p>
            <a:fld id="{D2D8002D-B5B0-4BAC-B1F6-782DDCCE6D9C}" type="slidenum">
              <a:rPr lang="ja-JP" altLang="en-US" smtClean="0"/>
              <a:pPr/>
              <a:t>59</a:t>
            </a:fld>
            <a:endParaRPr lang="ja-JP" altLang="en-US"/>
          </a:p>
        </p:txBody>
      </p:sp>
      <p:sp>
        <p:nvSpPr>
          <p:cNvPr id="4" name="テキスト ボックス 3"/>
          <p:cNvSpPr txBox="1"/>
          <p:nvPr/>
        </p:nvSpPr>
        <p:spPr>
          <a:xfrm>
            <a:off x="251519" y="1275147"/>
            <a:ext cx="5292589" cy="461665"/>
          </a:xfrm>
          <a:prstGeom prst="rect">
            <a:avLst/>
          </a:prstGeom>
          <a:noFill/>
        </p:spPr>
        <p:txBody>
          <a:bodyPr wrap="square" rtlCol="0">
            <a:spAutoFit/>
          </a:bodyPr>
          <a:lstStyle/>
          <a:p>
            <a:r>
              <a:rPr lang="en-US" altLang="ja-JP" sz="2400" dirty="0" smtClean="0"/>
              <a:t>2D</a:t>
            </a:r>
            <a:r>
              <a:rPr lang="ja-JP" altLang="en-US" sz="2400" dirty="0" smtClean="0"/>
              <a:t>スケッチによる</a:t>
            </a:r>
            <a:r>
              <a:rPr kumimoji="1" lang="en-US" altLang="ja-JP" sz="2400" dirty="0" smtClean="0"/>
              <a:t>3D</a:t>
            </a:r>
            <a:r>
              <a:rPr kumimoji="1" lang="ja-JP" altLang="en-US" sz="2400" dirty="0" smtClean="0"/>
              <a:t>形状の作成</a:t>
            </a:r>
            <a:endParaRPr kumimoji="1" lang="ja-JP" altLang="en-US" sz="2400" dirty="0"/>
          </a:p>
        </p:txBody>
      </p:sp>
      <p:sp>
        <p:nvSpPr>
          <p:cNvPr id="8" name="テキスト ボックス 7"/>
          <p:cNvSpPr txBox="1"/>
          <p:nvPr/>
        </p:nvSpPr>
        <p:spPr>
          <a:xfrm>
            <a:off x="4139952" y="5033922"/>
            <a:ext cx="2268252" cy="707886"/>
          </a:xfrm>
          <a:prstGeom prst="rect">
            <a:avLst/>
          </a:prstGeom>
          <a:noFill/>
        </p:spPr>
        <p:txBody>
          <a:bodyPr wrap="square" rtlCol="0">
            <a:spAutoFit/>
          </a:bodyPr>
          <a:lstStyle/>
          <a:p>
            <a:r>
              <a:rPr kumimoji="1" lang="ja-JP" altLang="en-US" sz="2000" dirty="0" smtClean="0"/>
              <a:t>スイープ</a:t>
            </a:r>
            <a:r>
              <a:rPr kumimoji="1" lang="ja-JP" altLang="en-US" sz="2000" dirty="0" smtClean="0"/>
              <a:t>で</a:t>
            </a:r>
            <a:r>
              <a:rPr kumimoji="1" lang="en-US" altLang="ja-JP" sz="2000" dirty="0" smtClean="0"/>
              <a:t/>
            </a:r>
            <a:br>
              <a:rPr kumimoji="1" lang="en-US" altLang="ja-JP" sz="2000" dirty="0" smtClean="0"/>
            </a:br>
            <a:r>
              <a:rPr kumimoji="1" lang="ja-JP" altLang="en-US" sz="2000" dirty="0" smtClean="0"/>
              <a:t>サーフェス</a:t>
            </a:r>
            <a:r>
              <a:rPr kumimoji="1" lang="ja-JP" altLang="en-US" sz="2000" dirty="0" smtClean="0"/>
              <a:t>を生成</a:t>
            </a:r>
            <a:endParaRPr kumimoji="1" lang="ja-JP" altLang="en-US" sz="2000" dirty="0"/>
          </a:p>
        </p:txBody>
      </p:sp>
      <p:sp>
        <p:nvSpPr>
          <p:cNvPr id="11" name="テキスト ボックス 10"/>
          <p:cNvSpPr txBox="1"/>
          <p:nvPr/>
        </p:nvSpPr>
        <p:spPr>
          <a:xfrm>
            <a:off x="6732240" y="1275147"/>
            <a:ext cx="2350115" cy="461665"/>
          </a:xfrm>
          <a:prstGeom prst="rect">
            <a:avLst/>
          </a:prstGeom>
          <a:noFill/>
        </p:spPr>
        <p:txBody>
          <a:bodyPr wrap="square" rtlCol="0">
            <a:spAutoFit/>
          </a:bodyPr>
          <a:lstStyle/>
          <a:p>
            <a:r>
              <a:rPr kumimoji="1" lang="en-US" altLang="ja-JP" sz="2400" dirty="0" smtClean="0"/>
              <a:t>3D</a:t>
            </a:r>
            <a:r>
              <a:rPr kumimoji="1" lang="ja-JP" altLang="en-US" sz="2400" dirty="0" err="1" smtClean="0"/>
              <a:t>での</a:t>
            </a:r>
            <a:r>
              <a:rPr kumimoji="1" lang="ja-JP" altLang="en-US" sz="2400" dirty="0" smtClean="0"/>
              <a:t>ペイント</a:t>
            </a:r>
            <a:endParaRPr kumimoji="1" lang="ja-JP" altLang="en-US" sz="2400" dirty="0"/>
          </a:p>
        </p:txBody>
      </p:sp>
      <p:grpSp>
        <p:nvGrpSpPr>
          <p:cNvPr id="32" name="グループ化 31"/>
          <p:cNvGrpSpPr/>
          <p:nvPr/>
        </p:nvGrpSpPr>
        <p:grpSpPr>
          <a:xfrm>
            <a:off x="4103948" y="1736812"/>
            <a:ext cx="2052228" cy="3384376"/>
            <a:chOff x="4103948" y="1736812"/>
            <a:chExt cx="2052228" cy="3384376"/>
          </a:xfrm>
        </p:grpSpPr>
        <p:pic>
          <p:nvPicPr>
            <p:cNvPr id="2051" name="Picture 3"/>
            <p:cNvPicPr>
              <a:picLocks noChangeAspect="1" noChangeArrowheads="1"/>
            </p:cNvPicPr>
            <p:nvPr/>
          </p:nvPicPr>
          <p:blipFill>
            <a:blip r:embed="rId3">
              <a:clrChange>
                <a:clrFrom>
                  <a:srgbClr val="FEFEFE"/>
                </a:clrFrom>
                <a:clrTo>
                  <a:srgbClr val="FEFEFE">
                    <a:alpha val="0"/>
                  </a:srgbClr>
                </a:clrTo>
              </a:clrChange>
              <a:lum bright="-20000" contrast="10000"/>
            </a:blip>
            <a:srcRect/>
            <a:stretch>
              <a:fillRect/>
            </a:stretch>
          </p:blipFill>
          <p:spPr bwMode="auto">
            <a:xfrm>
              <a:off x="4103948" y="1736812"/>
              <a:ext cx="2052228" cy="1899943"/>
            </a:xfrm>
            <a:prstGeom prst="rect">
              <a:avLst/>
            </a:prstGeom>
            <a:noFill/>
            <a:ln w="9525">
              <a:noFill/>
              <a:miter lim="800000"/>
              <a:headEnd/>
              <a:tailEnd/>
            </a:ln>
          </p:spPr>
        </p:pic>
        <p:pic>
          <p:nvPicPr>
            <p:cNvPr id="2053" name="Picture 5"/>
            <p:cNvPicPr>
              <a:picLocks noChangeAspect="1" noChangeArrowheads="1"/>
            </p:cNvPicPr>
            <p:nvPr/>
          </p:nvPicPr>
          <p:blipFill>
            <a:blip r:embed="rId4">
              <a:clrChange>
                <a:clrFrom>
                  <a:srgbClr val="FEFEFE"/>
                </a:clrFrom>
                <a:clrTo>
                  <a:srgbClr val="FEFEFE">
                    <a:alpha val="0"/>
                  </a:srgbClr>
                </a:clrTo>
              </a:clrChange>
              <a:lum bright="-20000" contrast="10000"/>
            </a:blip>
            <a:srcRect/>
            <a:stretch>
              <a:fillRect/>
            </a:stretch>
          </p:blipFill>
          <p:spPr bwMode="auto">
            <a:xfrm>
              <a:off x="4324962" y="3660282"/>
              <a:ext cx="1759206" cy="1460906"/>
            </a:xfrm>
            <a:prstGeom prst="rect">
              <a:avLst/>
            </a:prstGeom>
            <a:noFill/>
            <a:ln w="9525">
              <a:noFill/>
              <a:miter lim="800000"/>
              <a:headEnd/>
              <a:tailEnd/>
            </a:ln>
          </p:spPr>
        </p:pic>
      </p:grpSp>
      <p:sp>
        <p:nvSpPr>
          <p:cNvPr id="5" name="右矢印 4"/>
          <p:cNvSpPr/>
          <p:nvPr/>
        </p:nvSpPr>
        <p:spPr>
          <a:xfrm>
            <a:off x="4014852" y="3465004"/>
            <a:ext cx="393459"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rot="5400000">
            <a:off x="4301971" y="3483006"/>
            <a:ext cx="4284475" cy="0"/>
          </a:xfrm>
          <a:prstGeom prst="line">
            <a:avLst/>
          </a:prstGeom>
          <a:ln w="38100" cap="rnd">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右矢印 8"/>
          <p:cNvSpPr/>
          <p:nvPr/>
        </p:nvSpPr>
        <p:spPr>
          <a:xfrm>
            <a:off x="6372200" y="3465004"/>
            <a:ext cx="393459" cy="4680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p:cNvGrpSpPr/>
          <p:nvPr/>
        </p:nvGrpSpPr>
        <p:grpSpPr>
          <a:xfrm>
            <a:off x="6804248" y="2139130"/>
            <a:ext cx="2196244" cy="2642583"/>
            <a:chOff x="6804248" y="2139130"/>
            <a:chExt cx="2196244" cy="2642583"/>
          </a:xfrm>
        </p:grpSpPr>
        <p:pic>
          <p:nvPicPr>
            <p:cNvPr id="1029" name="Picture 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804248" y="2852936"/>
              <a:ext cx="2124236" cy="1928777"/>
            </a:xfrm>
            <a:prstGeom prst="rect">
              <a:avLst/>
            </a:prstGeom>
            <a:noFill/>
            <a:ln w="9525">
              <a:noFill/>
              <a:miter lim="800000"/>
              <a:headEnd/>
              <a:tailEnd/>
            </a:ln>
          </p:spPr>
        </p:pic>
        <p:pic>
          <p:nvPicPr>
            <p:cNvPr id="1035" name="Picture 11" descr="Photoshop-Paint-Brush-Logo-Icon3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rot="17508479">
              <a:off x="7985655" y="2291763"/>
              <a:ext cx="900100" cy="594834"/>
            </a:xfrm>
            <a:prstGeom prst="rect">
              <a:avLst/>
            </a:prstGeom>
            <a:noFill/>
          </p:spPr>
        </p:pic>
        <p:pic>
          <p:nvPicPr>
            <p:cNvPr id="20482" name="Picture 2" descr="Painter Color Palette Clip Art"/>
            <p:cNvPicPr>
              <a:picLocks noChangeAspect="1" noChangeArrowheads="1"/>
            </p:cNvPicPr>
            <p:nvPr/>
          </p:nvPicPr>
          <p:blipFill>
            <a:blip r:embed="rId7"/>
            <a:srcRect/>
            <a:stretch>
              <a:fillRect/>
            </a:stretch>
          </p:blipFill>
          <p:spPr bwMode="auto">
            <a:xfrm>
              <a:off x="8496436" y="2492896"/>
              <a:ext cx="504056" cy="546060"/>
            </a:xfrm>
            <a:prstGeom prst="rect">
              <a:avLst/>
            </a:prstGeom>
            <a:noFill/>
          </p:spPr>
        </p:pic>
      </p:grpSp>
      <p:grpSp>
        <p:nvGrpSpPr>
          <p:cNvPr id="29" name="グループ化 28"/>
          <p:cNvGrpSpPr/>
          <p:nvPr/>
        </p:nvGrpSpPr>
        <p:grpSpPr>
          <a:xfrm>
            <a:off x="2535228" y="3717032"/>
            <a:ext cx="1388700" cy="1872208"/>
            <a:chOff x="71500" y="3861048"/>
            <a:chExt cx="1388700" cy="1872208"/>
          </a:xfrm>
        </p:grpSpPr>
        <p:pic>
          <p:nvPicPr>
            <p:cNvPr id="3076" name="Picture 4"/>
            <p:cNvPicPr>
              <a:picLocks noChangeAspect="1" noChangeArrowheads="1"/>
            </p:cNvPicPr>
            <p:nvPr/>
          </p:nvPicPr>
          <p:blipFill>
            <a:blip r:embed="rId8"/>
            <a:srcRect/>
            <a:stretch>
              <a:fillRect/>
            </a:stretch>
          </p:blipFill>
          <p:spPr bwMode="auto">
            <a:xfrm>
              <a:off x="71500" y="3861048"/>
              <a:ext cx="1366446" cy="1872208"/>
            </a:xfrm>
            <a:prstGeom prst="rect">
              <a:avLst/>
            </a:prstGeom>
            <a:noFill/>
            <a:ln w="9525">
              <a:solidFill>
                <a:schemeClr val="tx1"/>
              </a:solidFill>
              <a:miter lim="800000"/>
              <a:headEnd/>
              <a:tailEnd/>
            </a:ln>
          </p:spPr>
        </p:pic>
        <p:pic>
          <p:nvPicPr>
            <p:cNvPr id="27" name="Picture 10" descr="C:\Alec\versioned\presentations\2010 SIGGRAPH 3D Modeling with Silhouettes\pencil.png"/>
            <p:cNvPicPr>
              <a:picLocks noChangeAspect="1" noChangeArrowheads="1"/>
            </p:cNvPicPr>
            <p:nvPr/>
          </p:nvPicPr>
          <p:blipFill>
            <a:blip r:embed="rId9" cstate="print"/>
            <a:srcRect/>
            <a:stretch>
              <a:fillRect/>
            </a:stretch>
          </p:blipFill>
          <p:spPr bwMode="auto">
            <a:xfrm>
              <a:off x="848132" y="3984516"/>
              <a:ext cx="612068" cy="612068"/>
            </a:xfrm>
            <a:prstGeom prst="rect">
              <a:avLst/>
            </a:prstGeom>
            <a:noFill/>
          </p:spPr>
        </p:pic>
      </p:grpSp>
      <p:pic>
        <p:nvPicPr>
          <p:cNvPr id="3" name="Picture 3" descr="C:\Users\kenshi\Documents\projects\StructuredVolume\DiffusionSurfaces - result\ds_tomato\tomato-v.jpg"/>
          <p:cNvPicPr>
            <a:picLocks noChangeAspect="1" noChangeArrowheads="1"/>
          </p:cNvPicPr>
          <p:nvPr/>
        </p:nvPicPr>
        <p:blipFill>
          <a:blip r:embed="rId10"/>
          <a:srcRect l="43263" b="657"/>
          <a:stretch>
            <a:fillRect/>
          </a:stretch>
        </p:blipFill>
        <p:spPr bwMode="auto">
          <a:xfrm>
            <a:off x="2535228" y="1700808"/>
            <a:ext cx="1368152" cy="1872208"/>
          </a:xfrm>
          <a:prstGeom prst="rect">
            <a:avLst/>
          </a:prstGeom>
          <a:noFill/>
          <a:ln>
            <a:solidFill>
              <a:schemeClr val="tx1"/>
            </a:solidFill>
          </a:ln>
        </p:spPr>
      </p:pic>
      <p:pic>
        <p:nvPicPr>
          <p:cNvPr id="2052" name="Picture 4" descr="C:\Users\kenshi\Documents\projects\StructuredVolume\DiffusionSurfaces - result\ds_tomato\tomato-h.jpg"/>
          <p:cNvPicPr>
            <a:picLocks noChangeAspect="1" noChangeArrowheads="1"/>
          </p:cNvPicPr>
          <p:nvPr/>
        </p:nvPicPr>
        <p:blipFill>
          <a:blip r:embed="rId11"/>
          <a:srcRect/>
          <a:stretch>
            <a:fillRect/>
          </a:stretch>
        </p:blipFill>
        <p:spPr bwMode="auto">
          <a:xfrm>
            <a:off x="251520" y="1700808"/>
            <a:ext cx="2016224" cy="1872208"/>
          </a:xfrm>
          <a:prstGeom prst="rect">
            <a:avLst/>
          </a:prstGeom>
          <a:noFill/>
          <a:ln>
            <a:solidFill>
              <a:schemeClr val="tx1"/>
            </a:solidFill>
          </a:ln>
        </p:spPr>
      </p:pic>
      <p:grpSp>
        <p:nvGrpSpPr>
          <p:cNvPr id="30" name="グループ化 29"/>
          <p:cNvGrpSpPr/>
          <p:nvPr/>
        </p:nvGrpSpPr>
        <p:grpSpPr>
          <a:xfrm>
            <a:off x="251520" y="3501008"/>
            <a:ext cx="2016224" cy="2088232"/>
            <a:chOff x="1403648" y="3645024"/>
            <a:chExt cx="2016224" cy="2088232"/>
          </a:xfrm>
        </p:grpSpPr>
        <p:pic>
          <p:nvPicPr>
            <p:cNvPr id="3075" name="Picture 3"/>
            <p:cNvPicPr>
              <a:picLocks noChangeAspect="1" noChangeArrowheads="1"/>
            </p:cNvPicPr>
            <p:nvPr/>
          </p:nvPicPr>
          <p:blipFill>
            <a:blip r:embed="rId12"/>
            <a:srcRect l="4355" r="4863"/>
            <a:stretch>
              <a:fillRect/>
            </a:stretch>
          </p:blipFill>
          <p:spPr bwMode="auto">
            <a:xfrm>
              <a:off x="1403648" y="3861048"/>
              <a:ext cx="2016224" cy="1872208"/>
            </a:xfrm>
            <a:prstGeom prst="rect">
              <a:avLst/>
            </a:prstGeom>
            <a:noFill/>
            <a:ln w="9525">
              <a:solidFill>
                <a:schemeClr val="tx1"/>
              </a:solidFill>
              <a:miter lim="800000"/>
              <a:headEnd/>
              <a:tailEnd/>
            </a:ln>
          </p:spPr>
        </p:pic>
        <p:pic>
          <p:nvPicPr>
            <p:cNvPr id="28" name="Picture 10" descr="C:\Alec\versioned\presentations\2010 SIGGRAPH 3D Modeling with Silhouettes\pencil.png"/>
            <p:cNvPicPr>
              <a:picLocks noChangeAspect="1" noChangeArrowheads="1"/>
            </p:cNvPicPr>
            <p:nvPr/>
          </p:nvPicPr>
          <p:blipFill>
            <a:blip r:embed="rId9" cstate="print"/>
            <a:srcRect/>
            <a:stretch>
              <a:fillRect/>
            </a:stretch>
          </p:blipFill>
          <p:spPr bwMode="auto">
            <a:xfrm>
              <a:off x="2735796" y="3645024"/>
              <a:ext cx="612068" cy="612068"/>
            </a:xfrm>
            <a:prstGeom prst="rect">
              <a:avLst/>
            </a:prstGeom>
            <a:noFill/>
          </p:spPr>
        </p:pic>
      </p:grpSp>
      <p:sp>
        <p:nvSpPr>
          <p:cNvPr id="31" name="テキスト ボックス 30"/>
          <p:cNvSpPr txBox="1"/>
          <p:nvPr/>
        </p:nvSpPr>
        <p:spPr>
          <a:xfrm>
            <a:off x="4458426" y="5838363"/>
            <a:ext cx="3929998" cy="830997"/>
          </a:xfrm>
          <a:prstGeom prst="rect">
            <a:avLst/>
          </a:prstGeom>
          <a:solidFill>
            <a:schemeClr val="bg1"/>
          </a:solidFill>
          <a:ln w="19050">
            <a:solidFill>
              <a:srgbClr val="FF0000"/>
            </a:solidFill>
          </a:ln>
        </p:spPr>
        <p:txBody>
          <a:bodyPr wrap="square" rtlCol="0">
            <a:spAutoFit/>
          </a:bodyPr>
          <a:lstStyle/>
          <a:p>
            <a:r>
              <a:rPr lang="ja-JP" altLang="en-US" sz="2400" b="1" dirty="0" smtClean="0">
                <a:solidFill>
                  <a:srgbClr val="FF0000"/>
                </a:solidFill>
              </a:rPr>
              <a:t>原則</a:t>
            </a:r>
            <a:r>
              <a:rPr lang="en-US" altLang="ja-JP" sz="2400" b="1" dirty="0" smtClean="0">
                <a:solidFill>
                  <a:srgbClr val="FF0000"/>
                </a:solidFill>
              </a:rPr>
              <a:t>1:</a:t>
            </a:r>
            <a:r>
              <a:rPr lang="en-US" altLang="ja-JP" sz="2400" dirty="0" smtClean="0"/>
              <a:t> </a:t>
            </a:r>
            <a:r>
              <a:rPr lang="ja-JP" altLang="en-US" sz="2400" dirty="0" smtClean="0"/>
              <a:t>サーフェス上</a:t>
            </a:r>
            <a:r>
              <a:rPr lang="ja-JP" altLang="en-US" sz="2400" dirty="0"/>
              <a:t>に情報を与えると、それが内部に</a:t>
            </a:r>
            <a:r>
              <a:rPr lang="ja-JP" altLang="en-US" sz="2400" dirty="0" smtClean="0"/>
              <a:t>伝播</a:t>
            </a:r>
            <a:endParaRPr lang="en-US" altLang="ja-JP" sz="2400" dirty="0"/>
          </a:p>
        </p:txBody>
      </p:sp>
      <p:sp>
        <p:nvSpPr>
          <p:cNvPr id="7" name="テキスト ボックス 6"/>
          <p:cNvSpPr txBox="1"/>
          <p:nvPr/>
        </p:nvSpPr>
        <p:spPr>
          <a:xfrm>
            <a:off x="179512" y="5899918"/>
            <a:ext cx="4194466" cy="707886"/>
          </a:xfrm>
          <a:prstGeom prst="rect">
            <a:avLst/>
          </a:prstGeom>
          <a:noFill/>
        </p:spPr>
        <p:txBody>
          <a:bodyPr wrap="square" rtlCol="0">
            <a:spAutoFit/>
          </a:bodyPr>
          <a:lstStyle/>
          <a:p>
            <a:r>
              <a:rPr kumimoji="1" lang="ja-JP" altLang="en-US" sz="2000" dirty="0" smtClean="0"/>
              <a:t>対称軸</a:t>
            </a:r>
            <a:r>
              <a:rPr kumimoji="1" lang="ja-JP" altLang="en-US" sz="2000" dirty="0" smtClean="0"/>
              <a:t>に沿う断面上に</a:t>
            </a:r>
            <a:r>
              <a:rPr kumimoji="1" lang="en-US" altLang="ja-JP" sz="2000" dirty="0" smtClean="0"/>
              <a:t>2D</a:t>
            </a:r>
            <a:r>
              <a:rPr kumimoji="1" lang="ja-JP" altLang="en-US" sz="2000" dirty="0" smtClean="0"/>
              <a:t>スケッチをすると、それが奥行き方向に伝播</a:t>
            </a:r>
            <a:endParaRPr kumimoji="1" lang="ja-JP" altLang="en-US" sz="2000" dirty="0"/>
          </a:p>
        </p:txBody>
      </p:sp>
      <p:sp>
        <p:nvSpPr>
          <p:cNvPr id="6" name="右矢印 5"/>
          <p:cNvSpPr/>
          <p:nvPr/>
        </p:nvSpPr>
        <p:spPr>
          <a:xfrm>
            <a:off x="4136182" y="6118120"/>
            <a:ext cx="270030" cy="2714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7632340" y="5104296"/>
            <a:ext cx="8640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t>デモ</a:t>
            </a:r>
            <a:endParaRPr kumimoji="1" lang="ja-JP" altLang="en-US" sz="2000" dirty="0"/>
          </a:p>
        </p:txBody>
      </p:sp>
    </p:spTree>
    <p:extLst>
      <p:ext uri="{BB962C8B-B14F-4D97-AF65-F5344CB8AC3E}">
        <p14:creationId xmlns:p14="http://schemas.microsoft.com/office/powerpoint/2010/main" val="1230392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5" grpId="0" animBg="1"/>
      <p:bldP spid="9" grpId="0" animBg="1"/>
      <p:bldP spid="31" grpId="0" animBg="1"/>
      <p:bldP spid="7" grpId="0"/>
      <p:bldP spid="6"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ボリューメトリックな表現の有用性</a:t>
            </a:r>
            <a:endParaRPr lang="ja-JP" altLang="en-US" dirty="0"/>
          </a:p>
        </p:txBody>
      </p:sp>
      <p:sp>
        <p:nvSpPr>
          <p:cNvPr id="3" name="コンテンツ プレースホルダー 2"/>
          <p:cNvSpPr>
            <a:spLocks noGrp="1"/>
          </p:cNvSpPr>
          <p:nvPr>
            <p:ph idx="1"/>
          </p:nvPr>
        </p:nvSpPr>
        <p:spPr/>
        <p:txBody>
          <a:bodyPr/>
          <a:lstStyle/>
          <a:p>
            <a:r>
              <a:rPr lang="ja-JP" altLang="en-US" dirty="0" smtClean="0"/>
              <a:t>切る・皮を剥く等、</a:t>
            </a:r>
            <a:r>
              <a:rPr lang="en-US" altLang="ja-JP" dirty="0" smtClean="0"/>
              <a:t/>
            </a:r>
            <a:br>
              <a:rPr lang="en-US" altLang="ja-JP" dirty="0" smtClean="0"/>
            </a:br>
            <a:r>
              <a:rPr lang="ja-JP" altLang="en-US" dirty="0" smtClean="0"/>
              <a:t>より自然で直感的</a:t>
            </a:r>
            <a:r>
              <a:rPr lang="en-US" altLang="ja-JP" dirty="0" smtClean="0"/>
              <a:t/>
            </a:r>
            <a:br>
              <a:rPr lang="en-US" altLang="ja-JP" dirty="0" smtClean="0"/>
            </a:br>
            <a:r>
              <a:rPr lang="ja-JP" altLang="en-US" dirty="0" smtClean="0"/>
              <a:t>なインタラクション</a:t>
            </a:r>
            <a:r>
              <a:rPr lang="en-US" altLang="ja-JP" dirty="0" smtClean="0"/>
              <a:t/>
            </a:r>
            <a:br>
              <a:rPr lang="en-US" altLang="ja-JP" dirty="0" smtClean="0"/>
            </a:br>
            <a:r>
              <a:rPr lang="ja-JP" altLang="en-US" dirty="0" smtClean="0"/>
              <a:t>が可能に</a:t>
            </a:r>
            <a:endParaRPr lang="en-US" altLang="ja-JP" dirty="0" smtClean="0"/>
          </a:p>
          <a:p>
            <a:endParaRPr lang="en-US" altLang="ja-JP" dirty="0" smtClean="0"/>
          </a:p>
          <a:p>
            <a:r>
              <a:rPr lang="ja-JP" altLang="en-US" dirty="0" smtClean="0"/>
              <a:t>写実的レンダリングや</a:t>
            </a:r>
            <a:r>
              <a:rPr lang="en-US" altLang="ja-JP" dirty="0" smtClean="0"/>
              <a:t/>
            </a:r>
            <a:br>
              <a:rPr lang="en-US" altLang="ja-JP" dirty="0" smtClean="0"/>
            </a:br>
            <a:r>
              <a:rPr lang="ja-JP" altLang="en-US" dirty="0" smtClean="0"/>
              <a:t>非均質物体の変形等</a:t>
            </a:r>
            <a:r>
              <a:rPr lang="en-US" altLang="ja-JP" dirty="0" smtClean="0"/>
              <a:t/>
            </a:r>
            <a:br>
              <a:rPr lang="en-US" altLang="ja-JP" dirty="0" smtClean="0"/>
            </a:br>
            <a:r>
              <a:rPr lang="ja-JP" altLang="en-US" dirty="0" smtClean="0"/>
              <a:t>を行うために重要</a:t>
            </a:r>
            <a:endParaRPr lang="en-US" altLang="ja-JP" dirty="0" smtClean="0"/>
          </a:p>
        </p:txBody>
      </p:sp>
      <p:pic>
        <p:nvPicPr>
          <p:cNvPr id="9" name="Picture 2"/>
          <p:cNvPicPr>
            <a:picLocks noChangeAspect="1" noChangeArrowheads="1"/>
          </p:cNvPicPr>
          <p:nvPr/>
        </p:nvPicPr>
        <p:blipFill>
          <a:blip r:embed="rId2" cstate="print"/>
          <a:srcRect t="49794"/>
          <a:stretch>
            <a:fillRect/>
          </a:stretch>
        </p:blipFill>
        <p:spPr bwMode="auto">
          <a:xfrm>
            <a:off x="4283968" y="1628800"/>
            <a:ext cx="2160241" cy="1615999"/>
          </a:xfrm>
          <a:prstGeom prst="rect">
            <a:avLst/>
          </a:prstGeom>
          <a:noFill/>
          <a:ln w="9525">
            <a:noFill/>
            <a:miter lim="800000"/>
            <a:headEnd/>
            <a:tailEnd/>
          </a:ln>
        </p:spPr>
      </p:pic>
      <p:pic>
        <p:nvPicPr>
          <p:cNvPr id="10" name="Picture 3"/>
          <p:cNvPicPr>
            <a:picLocks noChangeAspect="1" noChangeArrowheads="1"/>
          </p:cNvPicPr>
          <p:nvPr/>
        </p:nvPicPr>
        <p:blipFill>
          <a:blip r:embed="rId3" cstate="print"/>
          <a:srcRect/>
          <a:stretch>
            <a:fillRect/>
          </a:stretch>
        </p:blipFill>
        <p:spPr bwMode="auto">
          <a:xfrm>
            <a:off x="4825356" y="4077072"/>
            <a:ext cx="1941560" cy="2017699"/>
          </a:xfrm>
          <a:prstGeom prst="rect">
            <a:avLst/>
          </a:prstGeom>
          <a:noFill/>
          <a:ln w="9525">
            <a:noFill/>
            <a:miter lim="800000"/>
            <a:headEnd/>
            <a:tailEnd/>
          </a:ln>
        </p:spPr>
      </p:pic>
      <p:sp>
        <p:nvSpPr>
          <p:cNvPr id="8" name="テキスト ボックス 7"/>
          <p:cNvSpPr txBox="1"/>
          <p:nvPr/>
        </p:nvSpPr>
        <p:spPr>
          <a:xfrm>
            <a:off x="4406120" y="3194304"/>
            <a:ext cx="1915937" cy="646331"/>
          </a:xfrm>
          <a:prstGeom prst="rect">
            <a:avLst/>
          </a:prstGeom>
          <a:noFill/>
        </p:spPr>
        <p:txBody>
          <a:bodyPr wrap="square" rtlCol="0">
            <a:spAutoFit/>
          </a:bodyPr>
          <a:lstStyle/>
          <a:p>
            <a:pPr algn="ctr"/>
            <a:r>
              <a:rPr kumimoji="1" lang="ja-JP" altLang="en-US" dirty="0" smtClean="0"/>
              <a:t>タイトー</a:t>
            </a:r>
            <a:endParaRPr kumimoji="1" lang="en-US" altLang="ja-JP" dirty="0" smtClean="0"/>
          </a:p>
          <a:p>
            <a:pPr algn="ctr"/>
            <a:r>
              <a:rPr kumimoji="1" lang="ja-JP" altLang="en-US" dirty="0" smtClean="0"/>
              <a:t>「クッキングママ」</a:t>
            </a:r>
            <a:endParaRPr kumimoji="1" lang="ja-JP" altLang="en-US" dirty="0"/>
          </a:p>
        </p:txBody>
      </p:sp>
      <p:sp>
        <p:nvSpPr>
          <p:cNvPr id="14" name="テキスト ボックス 13"/>
          <p:cNvSpPr txBox="1"/>
          <p:nvPr/>
        </p:nvSpPr>
        <p:spPr>
          <a:xfrm>
            <a:off x="4211960" y="6084004"/>
            <a:ext cx="3168352" cy="646331"/>
          </a:xfrm>
          <a:prstGeom prst="rect">
            <a:avLst/>
          </a:prstGeom>
          <a:noFill/>
        </p:spPr>
        <p:txBody>
          <a:bodyPr wrap="square" rtlCol="0">
            <a:spAutoFit/>
          </a:bodyPr>
          <a:lstStyle/>
          <a:p>
            <a:pPr algn="ctr"/>
            <a:r>
              <a:rPr kumimoji="1" lang="ja-JP" altLang="en-US" dirty="0" smtClean="0"/>
              <a:t>ピクサー</a:t>
            </a:r>
            <a:endParaRPr kumimoji="1" lang="en-US" altLang="ja-JP" dirty="0" smtClean="0"/>
          </a:p>
          <a:p>
            <a:pPr algn="ctr"/>
            <a:r>
              <a:rPr kumimoji="1" lang="ja-JP" altLang="en-US" dirty="0" smtClean="0"/>
              <a:t>「レミーのおいしいレストラン」</a:t>
            </a:r>
            <a:endParaRPr kumimoji="1" lang="ja-JP" altLang="en-US" dirty="0"/>
          </a:p>
        </p:txBody>
      </p:sp>
      <p:sp>
        <p:nvSpPr>
          <p:cNvPr id="11" name="テキスト ボックス 10"/>
          <p:cNvSpPr txBox="1"/>
          <p:nvPr/>
        </p:nvSpPr>
        <p:spPr>
          <a:xfrm>
            <a:off x="7370321" y="6084004"/>
            <a:ext cx="1368152" cy="369332"/>
          </a:xfrm>
          <a:prstGeom prst="rect">
            <a:avLst/>
          </a:prstGeom>
          <a:noFill/>
        </p:spPr>
        <p:txBody>
          <a:bodyPr wrap="square" rtlCol="0">
            <a:spAutoFit/>
          </a:bodyPr>
          <a:lstStyle/>
          <a:p>
            <a:pPr algn="ctr"/>
            <a:r>
              <a:rPr kumimoji="1" lang="en-US" altLang="ja-JP" dirty="0" smtClean="0"/>
              <a:t>[Bickel09]</a:t>
            </a:r>
            <a:endParaRPr kumimoji="1" lang="ja-JP" altLang="en-US" dirty="0"/>
          </a:p>
        </p:txBody>
      </p:sp>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1700808"/>
            <a:ext cx="2641775" cy="155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7081019" y="3194304"/>
            <a:ext cx="1368152" cy="369332"/>
          </a:xfrm>
          <a:prstGeom prst="rect">
            <a:avLst/>
          </a:prstGeom>
          <a:noFill/>
        </p:spPr>
        <p:txBody>
          <a:bodyPr wrap="square" rtlCol="0">
            <a:spAutoFit/>
          </a:bodyPr>
          <a:lstStyle/>
          <a:p>
            <a:pPr algn="ctr"/>
            <a:r>
              <a:rPr kumimoji="1" lang="en-US" altLang="ja-JP" dirty="0" smtClean="0"/>
              <a:t>[Owada04]</a:t>
            </a:r>
            <a:endParaRPr kumimoji="1" lang="ja-JP" altLang="en-US" dirty="0"/>
          </a:p>
        </p:txBody>
      </p:sp>
      <p:pic>
        <p:nvPicPr>
          <p:cNvPr id="3075" name="Picture 3"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573" y="4261613"/>
            <a:ext cx="2332794" cy="151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4746" y="4077072"/>
            <a:ext cx="1539302" cy="2017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a:t>
            </a:fld>
            <a:endParaRPr kumimoji="1" lang="ja-JP" altLang="en-US"/>
          </a:p>
        </p:txBody>
      </p:sp>
    </p:spTree>
    <p:extLst>
      <p:ext uri="{BB962C8B-B14F-4D97-AF65-F5344CB8AC3E}">
        <p14:creationId xmlns:p14="http://schemas.microsoft.com/office/powerpoint/2010/main" val="15608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ランダムなバリエーションの自動生成</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対称性を明示的に考慮することにより実現</a:t>
            </a:r>
            <a:endParaRPr kumimoji="1" lang="en-US" altLang="ja-JP" dirty="0" smtClean="0"/>
          </a:p>
          <a:p>
            <a:pPr lvl="1"/>
            <a:r>
              <a:rPr lang="ja-JP" altLang="en-US" dirty="0"/>
              <a:t>主成分</a:t>
            </a:r>
            <a:r>
              <a:rPr lang="ja-JP" altLang="en-US" dirty="0" smtClean="0"/>
              <a:t>分析を利用 </a:t>
            </a:r>
            <a:r>
              <a:rPr lang="en-US" altLang="ja-JP" dirty="0" smtClean="0"/>
              <a:t>[Blanz99]</a:t>
            </a:r>
            <a:endParaRPr kumimoji="1" lang="ja-JP" altLang="en-US" dirty="0"/>
          </a:p>
        </p:txBody>
      </p:sp>
      <p:pic>
        <p:nvPicPr>
          <p:cNvPr id="2051" name="Picture 3" descr="C:\Users\kenshi\Documents\material - videos\asia2010 - DiffusionSurfaces\still\variation-tomato.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4204"/>
          <a:stretch/>
        </p:blipFill>
        <p:spPr bwMode="auto">
          <a:xfrm>
            <a:off x="738875" y="2725690"/>
            <a:ext cx="7666250" cy="401643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60</a:t>
            </a:fld>
            <a:endParaRPr kumimoji="1" lang="ja-JP" altLang="en-US"/>
          </a:p>
        </p:txBody>
      </p:sp>
    </p:spTree>
    <p:extLst>
      <p:ext uri="{BB962C8B-B14F-4D97-AF65-F5344CB8AC3E}">
        <p14:creationId xmlns:p14="http://schemas.microsoft.com/office/powerpoint/2010/main" val="1607597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リンゴ</a:t>
            </a:r>
            <a:endParaRPr kumimoji="1" lang="ja-JP" altLang="en-US" dirty="0"/>
          </a:p>
        </p:txBody>
      </p:sp>
      <p:pic>
        <p:nvPicPr>
          <p:cNvPr id="14340" name="Picture 4"/>
          <p:cNvPicPr>
            <a:picLocks noChangeAspect="1" noChangeArrowheads="1"/>
          </p:cNvPicPr>
          <p:nvPr/>
        </p:nvPicPr>
        <p:blipFill>
          <a:blip r:embed="rId4" cstate="print">
            <a:clrChange>
              <a:clrFrom>
                <a:srgbClr val="400040"/>
              </a:clrFrom>
              <a:clrTo>
                <a:srgbClr val="400040">
                  <a:alpha val="0"/>
                </a:srgbClr>
              </a:clrTo>
            </a:clrChange>
          </a:blip>
          <a:srcRect/>
          <a:stretch>
            <a:fillRect/>
          </a:stretch>
        </p:blipFill>
        <p:spPr bwMode="auto">
          <a:xfrm>
            <a:off x="4139952" y="980728"/>
            <a:ext cx="4671628" cy="5789194"/>
          </a:xfrm>
          <a:prstGeom prst="rect">
            <a:avLst/>
          </a:prstGeom>
          <a:noFill/>
          <a:ln w="9525">
            <a:noFill/>
            <a:miter lim="800000"/>
            <a:headEnd/>
            <a:tailEnd/>
          </a:ln>
        </p:spPr>
      </p:pic>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61</a:t>
            </a:fld>
            <a:endParaRPr kumimoji="1" lang="ja-JP" altLang="en-US"/>
          </a:p>
        </p:txBody>
      </p:sp>
      <p:pic>
        <p:nvPicPr>
          <p:cNvPr id="7" name="video_apple.avi">
            <a:hlinkClick r:id="" action="ppaction://media"/>
          </p:cNvPr>
          <p:cNvPicPr>
            <a:picLocks noRot="1" noChangeAspect="1"/>
          </p:cNvPicPr>
          <p:nvPr>
            <a:videoFile r:link="rId1"/>
          </p:nvPr>
        </p:nvPicPr>
        <p:blipFill>
          <a:blip r:embed="rId5"/>
          <a:stretch>
            <a:fillRect/>
          </a:stretch>
        </p:blipFill>
        <p:spPr>
          <a:xfrm>
            <a:off x="179512" y="1628800"/>
            <a:ext cx="4055699" cy="3816424"/>
          </a:xfrm>
          <a:prstGeom prst="rect">
            <a:avLst/>
          </a:prstGeom>
        </p:spPr>
      </p:pic>
    </p:spTree>
    <p:extLst>
      <p:ext uri="{BB962C8B-B14F-4D97-AF65-F5344CB8AC3E}">
        <p14:creationId xmlns:p14="http://schemas.microsoft.com/office/powerpoint/2010/main" val="37089577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イチゴ</a:t>
            </a:r>
            <a:endParaRPr kumimoji="1" lang="ja-JP" altLang="en-US" dirty="0"/>
          </a:p>
        </p:txBody>
      </p:sp>
      <p:pic>
        <p:nvPicPr>
          <p:cNvPr id="17413" name="Picture 5"/>
          <p:cNvPicPr>
            <a:picLocks noChangeAspect="1" noChangeArrowheads="1"/>
          </p:cNvPicPr>
          <p:nvPr/>
        </p:nvPicPr>
        <p:blipFill>
          <a:blip r:embed="rId3" cstate="print">
            <a:clrChange>
              <a:clrFrom>
                <a:srgbClr val="400040"/>
              </a:clrFrom>
              <a:clrTo>
                <a:srgbClr val="400040">
                  <a:alpha val="0"/>
                </a:srgbClr>
              </a:clrTo>
            </a:clrChange>
          </a:blip>
          <a:srcRect/>
          <a:stretch>
            <a:fillRect/>
          </a:stretch>
        </p:blipFill>
        <p:spPr bwMode="auto">
          <a:xfrm>
            <a:off x="4391980" y="944724"/>
            <a:ext cx="4428492" cy="5686587"/>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62</a:t>
            </a:fld>
            <a:endParaRPr kumimoji="1" lang="ja-JP" altLang="en-US"/>
          </a:p>
        </p:txBody>
      </p:sp>
      <p:pic>
        <p:nvPicPr>
          <p:cNvPr id="6" name="video_strawberry.avi">
            <a:hlinkClick r:id="" action="ppaction://media"/>
          </p:cNvPr>
          <p:cNvPicPr>
            <a:picLocks noRot="1" noChangeAspect="1"/>
          </p:cNvPicPr>
          <p:nvPr>
            <a:videoFile r:link="rId1"/>
          </p:nvPr>
        </p:nvPicPr>
        <p:blipFill>
          <a:blip r:embed="rId4"/>
          <a:stretch>
            <a:fillRect/>
          </a:stretch>
        </p:blipFill>
        <p:spPr>
          <a:xfrm>
            <a:off x="575556" y="1808820"/>
            <a:ext cx="3453930" cy="3917123"/>
          </a:xfrm>
          <a:prstGeom prst="rect">
            <a:avLst/>
          </a:prstGeom>
        </p:spPr>
      </p:pic>
    </p:spTree>
    <p:extLst>
      <p:ext uri="{BB962C8B-B14F-4D97-AF65-F5344CB8AC3E}">
        <p14:creationId xmlns:p14="http://schemas.microsoft.com/office/powerpoint/2010/main" val="372811206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lstStyle/>
          <a:p>
            <a:r>
              <a:rPr kumimoji="1" lang="ja-JP" altLang="en-US" dirty="0" smtClean="0"/>
              <a:t>キウイ</a:t>
            </a:r>
            <a:endParaRPr kumimoji="1" lang="ja-JP" altLang="en-US" dirty="0"/>
          </a:p>
        </p:txBody>
      </p:sp>
      <p:pic>
        <p:nvPicPr>
          <p:cNvPr id="12302" name="Picture 14"/>
          <p:cNvPicPr>
            <a:picLocks noChangeAspect="1" noChangeArrowheads="1"/>
          </p:cNvPicPr>
          <p:nvPr/>
        </p:nvPicPr>
        <p:blipFill>
          <a:blip r:embed="rId3" cstate="print">
            <a:clrChange>
              <a:clrFrom>
                <a:srgbClr val="400040"/>
              </a:clrFrom>
              <a:clrTo>
                <a:srgbClr val="400040">
                  <a:alpha val="0"/>
                </a:srgbClr>
              </a:clrTo>
            </a:clrChange>
          </a:blip>
          <a:srcRect/>
          <a:stretch>
            <a:fillRect/>
          </a:stretch>
        </p:blipFill>
        <p:spPr bwMode="auto">
          <a:xfrm>
            <a:off x="3887924" y="1484784"/>
            <a:ext cx="5206362" cy="4812460"/>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63</a:t>
            </a:fld>
            <a:endParaRPr kumimoji="1" lang="ja-JP" altLang="en-US"/>
          </a:p>
        </p:txBody>
      </p:sp>
      <p:pic>
        <p:nvPicPr>
          <p:cNvPr id="6" name="video_kiwi.avi">
            <a:hlinkClick r:id="" action="ppaction://media"/>
          </p:cNvPr>
          <p:cNvPicPr>
            <a:picLocks noRot="1" noChangeAspect="1"/>
          </p:cNvPicPr>
          <p:nvPr>
            <a:videoFile r:link="rId1"/>
          </p:nvPr>
        </p:nvPicPr>
        <p:blipFill>
          <a:blip r:embed="rId4"/>
          <a:stretch>
            <a:fillRect/>
          </a:stretch>
        </p:blipFill>
        <p:spPr>
          <a:xfrm>
            <a:off x="216023" y="1772816"/>
            <a:ext cx="3779913" cy="3876108"/>
          </a:xfrm>
          <a:prstGeom prst="rect">
            <a:avLst/>
          </a:prstGeom>
        </p:spPr>
      </p:pic>
      <p:pic>
        <p:nvPicPr>
          <p:cNvPr id="7" name="Picture 5"/>
          <p:cNvPicPr>
            <a:picLocks noChangeAspect="1" noChangeArrowheads="1"/>
          </p:cNvPicPr>
          <p:nvPr/>
        </p:nvPicPr>
        <p:blipFill>
          <a:blip r:embed="rId5"/>
          <a:srcRect/>
          <a:stretch>
            <a:fillRect/>
          </a:stretch>
        </p:blipFill>
        <p:spPr bwMode="auto">
          <a:xfrm>
            <a:off x="6948265" y="4826694"/>
            <a:ext cx="2182012" cy="2017422"/>
          </a:xfrm>
          <a:prstGeom prst="rect">
            <a:avLst/>
          </a:prstGeom>
          <a:noFill/>
          <a:ln w="19050">
            <a:solidFill>
              <a:schemeClr val="tx2"/>
            </a:solidFill>
          </a:ln>
        </p:spPr>
      </p:pic>
      <p:sp>
        <p:nvSpPr>
          <p:cNvPr id="2" name="テキスト ボックス 1"/>
          <p:cNvSpPr txBox="1"/>
          <p:nvPr/>
        </p:nvSpPr>
        <p:spPr>
          <a:xfrm>
            <a:off x="6948265" y="4826694"/>
            <a:ext cx="595107" cy="369332"/>
          </a:xfrm>
          <a:prstGeom prst="rect">
            <a:avLst/>
          </a:prstGeom>
          <a:solidFill>
            <a:schemeClr val="bg1"/>
          </a:solidFill>
          <a:ln w="19050">
            <a:solidFill>
              <a:schemeClr val="tx2"/>
            </a:solidFill>
          </a:ln>
        </p:spPr>
        <p:txBody>
          <a:bodyPr wrap="square" rtlCol="0">
            <a:spAutoFit/>
          </a:bodyPr>
          <a:lstStyle/>
          <a:p>
            <a:pPr algn="ctr"/>
            <a:r>
              <a:rPr kumimoji="1" lang="ja-JP" altLang="en-US" dirty="0" smtClean="0"/>
              <a:t>４章</a:t>
            </a:r>
            <a:endParaRPr kumimoji="1" lang="ja-JP" altLang="en-US" dirty="0"/>
          </a:p>
        </p:txBody>
      </p:sp>
    </p:spTree>
    <p:extLst>
      <p:ext uri="{BB962C8B-B14F-4D97-AF65-F5344CB8AC3E}">
        <p14:creationId xmlns:p14="http://schemas.microsoft.com/office/powerpoint/2010/main" val="3633532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パプリカ</a:t>
            </a:r>
            <a:endParaRPr kumimoji="1" lang="ja-JP" altLang="en-US" dirty="0"/>
          </a:p>
        </p:txBody>
      </p:sp>
      <p:pic>
        <p:nvPicPr>
          <p:cNvPr id="13317" name="Picture 5"/>
          <p:cNvPicPr>
            <a:picLocks noChangeAspect="1" noChangeArrowheads="1"/>
          </p:cNvPicPr>
          <p:nvPr/>
        </p:nvPicPr>
        <p:blipFill>
          <a:blip r:embed="rId3" cstate="print">
            <a:clrChange>
              <a:clrFrom>
                <a:srgbClr val="400040"/>
              </a:clrFrom>
              <a:clrTo>
                <a:srgbClr val="400040">
                  <a:alpha val="0"/>
                </a:srgbClr>
              </a:clrTo>
            </a:clrChange>
          </a:blip>
          <a:srcRect/>
          <a:stretch>
            <a:fillRect/>
          </a:stretch>
        </p:blipFill>
        <p:spPr bwMode="auto">
          <a:xfrm>
            <a:off x="3995936" y="1088740"/>
            <a:ext cx="4848246" cy="5446540"/>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64</a:t>
            </a:fld>
            <a:endParaRPr kumimoji="1" lang="ja-JP" altLang="en-US"/>
          </a:p>
        </p:txBody>
      </p:sp>
      <p:pic>
        <p:nvPicPr>
          <p:cNvPr id="6" name="video_pepper.avi">
            <a:hlinkClick r:id="" action="ppaction://media"/>
          </p:cNvPr>
          <p:cNvPicPr>
            <a:picLocks noRot="1" noChangeAspect="1"/>
          </p:cNvPicPr>
          <p:nvPr>
            <a:videoFile r:link="rId1"/>
          </p:nvPr>
        </p:nvPicPr>
        <p:blipFill>
          <a:blip r:embed="rId4"/>
          <a:stretch>
            <a:fillRect/>
          </a:stretch>
        </p:blipFill>
        <p:spPr>
          <a:xfrm>
            <a:off x="395536" y="1916832"/>
            <a:ext cx="3287069" cy="3727884"/>
          </a:xfrm>
          <a:prstGeom prst="rect">
            <a:avLst/>
          </a:prstGeom>
        </p:spPr>
      </p:pic>
    </p:spTree>
    <p:extLst>
      <p:ext uri="{BB962C8B-B14F-4D97-AF65-F5344CB8AC3E}">
        <p14:creationId xmlns:p14="http://schemas.microsoft.com/office/powerpoint/2010/main" val="3292227675"/>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ja-JP" altLang="en-US" dirty="0"/>
              <a:t>キュウリ</a:t>
            </a:r>
            <a:endParaRPr kumimoji="1" lang="ja-JP" altLang="en-US" dirty="0"/>
          </a:p>
        </p:txBody>
      </p:sp>
      <p:pic>
        <p:nvPicPr>
          <p:cNvPr id="15364" name="Picture 4"/>
          <p:cNvPicPr>
            <a:picLocks noChangeAspect="1" noChangeArrowheads="1"/>
          </p:cNvPicPr>
          <p:nvPr/>
        </p:nvPicPr>
        <p:blipFill>
          <a:blip r:embed="rId3" cstate="print">
            <a:clrChange>
              <a:clrFrom>
                <a:srgbClr val="400040"/>
              </a:clrFrom>
              <a:clrTo>
                <a:srgbClr val="400040">
                  <a:alpha val="0"/>
                </a:srgbClr>
              </a:clrTo>
            </a:clrChange>
          </a:blip>
          <a:srcRect/>
          <a:stretch>
            <a:fillRect/>
          </a:stretch>
        </p:blipFill>
        <p:spPr bwMode="auto">
          <a:xfrm>
            <a:off x="4067944" y="1004376"/>
            <a:ext cx="4428492" cy="5651373"/>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65</a:t>
            </a:fld>
            <a:endParaRPr kumimoji="1" lang="ja-JP" altLang="en-US"/>
          </a:p>
        </p:txBody>
      </p:sp>
      <p:pic>
        <p:nvPicPr>
          <p:cNvPr id="10" name="video_cucumber.avi">
            <a:hlinkClick r:id="" action="ppaction://media"/>
          </p:cNvPr>
          <p:cNvPicPr>
            <a:picLocks noRot="1" noChangeAspect="1"/>
          </p:cNvPicPr>
          <p:nvPr>
            <a:videoFile r:link="rId1"/>
          </p:nvPr>
        </p:nvPicPr>
        <p:blipFill>
          <a:blip r:embed="rId4"/>
          <a:stretch>
            <a:fillRect/>
          </a:stretch>
        </p:blipFill>
        <p:spPr>
          <a:xfrm>
            <a:off x="719572" y="1412776"/>
            <a:ext cx="2340260" cy="4594110"/>
          </a:xfrm>
          <a:prstGeom prst="rect">
            <a:avLst/>
          </a:prstGeom>
        </p:spPr>
      </p:pic>
    </p:spTree>
    <p:extLst>
      <p:ext uri="{BB962C8B-B14F-4D97-AF65-F5344CB8AC3E}">
        <p14:creationId xmlns:p14="http://schemas.microsoft.com/office/powerpoint/2010/main" val="4128918789"/>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オクラ</a:t>
            </a:r>
            <a:endParaRPr kumimoji="1" lang="ja-JP" altLang="en-US" dirty="0"/>
          </a:p>
        </p:txBody>
      </p:sp>
      <p:pic>
        <p:nvPicPr>
          <p:cNvPr id="16388" name="Picture 4"/>
          <p:cNvPicPr>
            <a:picLocks noChangeAspect="1" noChangeArrowheads="1"/>
          </p:cNvPicPr>
          <p:nvPr/>
        </p:nvPicPr>
        <p:blipFill>
          <a:blip r:embed="rId3" cstate="print">
            <a:clrChange>
              <a:clrFrom>
                <a:srgbClr val="400040"/>
              </a:clrFrom>
              <a:clrTo>
                <a:srgbClr val="400040">
                  <a:alpha val="0"/>
                </a:srgbClr>
              </a:clrTo>
            </a:clrChange>
          </a:blip>
          <a:srcRect/>
          <a:stretch>
            <a:fillRect/>
          </a:stretch>
        </p:blipFill>
        <p:spPr bwMode="auto">
          <a:xfrm>
            <a:off x="3707904" y="785825"/>
            <a:ext cx="5148572" cy="5481063"/>
          </a:xfrm>
          <a:prstGeom prst="rect">
            <a:avLst/>
          </a:prstGeom>
          <a:noFill/>
          <a:ln w="9525">
            <a:noFill/>
            <a:miter lim="800000"/>
            <a:headEnd/>
            <a:tailEnd/>
          </a:ln>
        </p:spPr>
      </p:pic>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66</a:t>
            </a:fld>
            <a:endParaRPr kumimoji="1" lang="ja-JP" altLang="en-US"/>
          </a:p>
        </p:txBody>
      </p:sp>
      <p:pic>
        <p:nvPicPr>
          <p:cNvPr id="6" name="video_okra.avi">
            <a:hlinkClick r:id="" action="ppaction://media"/>
          </p:cNvPr>
          <p:cNvPicPr>
            <a:picLocks noRot="1" noChangeAspect="1"/>
          </p:cNvPicPr>
          <p:nvPr>
            <a:videoFile r:link="rId1"/>
          </p:nvPr>
        </p:nvPicPr>
        <p:blipFill>
          <a:blip r:embed="rId4"/>
          <a:stretch>
            <a:fillRect/>
          </a:stretch>
        </p:blipFill>
        <p:spPr>
          <a:xfrm>
            <a:off x="755576" y="1232756"/>
            <a:ext cx="2232248" cy="5540179"/>
          </a:xfrm>
          <a:prstGeom prst="rect">
            <a:avLst/>
          </a:prstGeom>
        </p:spPr>
      </p:pic>
    </p:spTree>
    <p:extLst>
      <p:ext uri="{BB962C8B-B14F-4D97-AF65-F5344CB8AC3E}">
        <p14:creationId xmlns:p14="http://schemas.microsoft.com/office/powerpoint/2010/main" val="39253712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フルーツボウル</a:t>
            </a:r>
            <a:endParaRPr kumimoji="1" lang="ja-JP" altLang="en-US" dirty="0"/>
          </a:p>
        </p:txBody>
      </p:sp>
      <p:pic>
        <p:nvPicPr>
          <p:cNvPr id="10243" name="Picture 3"/>
          <p:cNvPicPr>
            <a:picLocks noChangeAspect="1" noChangeArrowheads="1"/>
          </p:cNvPicPr>
          <p:nvPr/>
        </p:nvPicPr>
        <p:blipFill>
          <a:blip r:embed="rId3" cstate="print">
            <a:clrChange>
              <a:clrFrom>
                <a:srgbClr val="400040"/>
              </a:clrFrom>
              <a:clrTo>
                <a:srgbClr val="400040">
                  <a:alpha val="0"/>
                </a:srgbClr>
              </a:clrTo>
            </a:clrChange>
          </a:blip>
          <a:srcRect/>
          <a:stretch>
            <a:fillRect/>
          </a:stretch>
        </p:blipFill>
        <p:spPr bwMode="auto">
          <a:xfrm>
            <a:off x="827584" y="1196752"/>
            <a:ext cx="7416824" cy="5532669"/>
          </a:xfrm>
          <a:prstGeom prst="rect">
            <a:avLst/>
          </a:prstGeom>
          <a:noFill/>
          <a:ln w="9525">
            <a:noFill/>
            <a:miter lim="800000"/>
            <a:headEnd/>
            <a:tailEnd/>
          </a:ln>
        </p:spPr>
      </p:pic>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67</a:t>
            </a:fld>
            <a:endParaRPr kumimoji="1" lang="ja-JP" altLang="en-US"/>
          </a:p>
        </p:txBody>
      </p:sp>
    </p:spTree>
    <p:extLst>
      <p:ext uri="{BB962C8B-B14F-4D97-AF65-F5344CB8AC3E}">
        <p14:creationId xmlns:p14="http://schemas.microsoft.com/office/powerpoint/2010/main" val="1164233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野菜・果物以外の例</a:t>
            </a:r>
            <a:endParaRPr lang="ja-JP" altLang="en-US" dirty="0"/>
          </a:p>
        </p:txBody>
      </p:sp>
      <p:sp>
        <p:nvSpPr>
          <p:cNvPr id="10" name="スライド番号プレースホルダ 9"/>
          <p:cNvSpPr>
            <a:spLocks noGrp="1"/>
          </p:cNvSpPr>
          <p:nvPr>
            <p:ph type="sldNum" sz="quarter" idx="12"/>
          </p:nvPr>
        </p:nvSpPr>
        <p:spPr/>
        <p:txBody>
          <a:bodyPr/>
          <a:lstStyle/>
          <a:p>
            <a:fld id="{D2D8002D-B5B0-4BAC-B1F6-782DDCCE6D9C}" type="slidenum">
              <a:rPr lang="ja-JP" altLang="en-US" smtClean="0"/>
              <a:pPr/>
              <a:t>68</a:t>
            </a:fld>
            <a:endParaRPr lang="ja-JP" altLang="en-US"/>
          </a:p>
        </p:txBody>
      </p:sp>
      <p:pic>
        <p:nvPicPr>
          <p:cNvPr id="7173" name="Picture 5"/>
          <p:cNvPicPr>
            <a:picLocks noChangeAspect="1" noChangeArrowheads="1"/>
          </p:cNvPicPr>
          <p:nvPr/>
        </p:nvPicPr>
        <p:blipFill>
          <a:blip r:embed="rId3" cstate="print">
            <a:clrChange>
              <a:clrFrom>
                <a:srgbClr val="FFFFFF"/>
              </a:clrFrom>
              <a:clrTo>
                <a:srgbClr val="FFFFFF">
                  <a:alpha val="0"/>
                </a:srgbClr>
              </a:clrTo>
            </a:clrChange>
          </a:blip>
          <a:srcRect r="68421"/>
          <a:stretch>
            <a:fillRect/>
          </a:stretch>
        </p:blipFill>
        <p:spPr bwMode="auto">
          <a:xfrm>
            <a:off x="2015716" y="3537012"/>
            <a:ext cx="2321455" cy="3250133"/>
          </a:xfrm>
          <a:prstGeom prst="rect">
            <a:avLst/>
          </a:prstGeom>
          <a:noFill/>
          <a:ln w="9525">
            <a:noFill/>
            <a:miter lim="800000"/>
            <a:headEnd/>
            <a:tailEnd/>
          </a:ln>
        </p:spPr>
      </p:pic>
      <p:sp>
        <p:nvSpPr>
          <p:cNvPr id="8" name="テキスト ボックス 7"/>
          <p:cNvSpPr txBox="1"/>
          <p:nvPr/>
        </p:nvSpPr>
        <p:spPr>
          <a:xfrm>
            <a:off x="251520" y="1249596"/>
            <a:ext cx="1584176" cy="523220"/>
          </a:xfrm>
          <a:prstGeom prst="rect">
            <a:avLst/>
          </a:prstGeom>
          <a:noFill/>
        </p:spPr>
        <p:txBody>
          <a:bodyPr wrap="square" rtlCol="0">
            <a:spAutoFit/>
          </a:bodyPr>
          <a:lstStyle/>
          <a:p>
            <a:r>
              <a:rPr kumimoji="1" lang="ja-JP" altLang="en-US" sz="2800" dirty="0" smtClean="0"/>
              <a:t>火山</a:t>
            </a:r>
          </a:p>
        </p:txBody>
      </p:sp>
      <p:sp>
        <p:nvSpPr>
          <p:cNvPr id="9" name="テキスト ボックス 8"/>
          <p:cNvSpPr txBox="1"/>
          <p:nvPr/>
        </p:nvSpPr>
        <p:spPr>
          <a:xfrm>
            <a:off x="251520" y="3841884"/>
            <a:ext cx="1512168" cy="523220"/>
          </a:xfrm>
          <a:prstGeom prst="rect">
            <a:avLst/>
          </a:prstGeom>
          <a:noFill/>
        </p:spPr>
        <p:txBody>
          <a:bodyPr wrap="square" rtlCol="0">
            <a:spAutoFit/>
          </a:bodyPr>
          <a:lstStyle/>
          <a:p>
            <a:r>
              <a:rPr kumimoji="1" lang="ja-JP" altLang="en-US" sz="2800" dirty="0" smtClean="0"/>
              <a:t>腎臓</a:t>
            </a:r>
          </a:p>
        </p:txBody>
      </p:sp>
      <p:pic>
        <p:nvPicPr>
          <p:cNvPr id="1026" name="Picture 2" descr="C:\Users\kenshi\Documents\material - presentations\asia2010\volcano_npr.pn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4860032" y="1081148"/>
            <a:ext cx="3960440" cy="2707892"/>
          </a:xfrm>
          <a:prstGeom prst="rect">
            <a:avLst/>
          </a:prstGeom>
          <a:noFill/>
        </p:spPr>
      </p:pic>
      <p:pic>
        <p:nvPicPr>
          <p:cNvPr id="1027"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331640" y="1274010"/>
            <a:ext cx="3492388" cy="2167689"/>
          </a:xfrm>
          <a:prstGeom prst="rect">
            <a:avLst/>
          </a:prstGeom>
          <a:noFill/>
          <a:ln w="9525">
            <a:noFill/>
            <a:miter lim="800000"/>
            <a:headEnd/>
            <a:tailEnd/>
          </a:ln>
        </p:spPr>
      </p:pic>
      <p:pic>
        <p:nvPicPr>
          <p:cNvPr id="11" name="Picture 5"/>
          <p:cNvPicPr>
            <a:picLocks noChangeAspect="1" noChangeArrowheads="1"/>
          </p:cNvPicPr>
          <p:nvPr/>
        </p:nvPicPr>
        <p:blipFill>
          <a:blip r:embed="rId3" cstate="print">
            <a:clrChange>
              <a:clrFrom>
                <a:srgbClr val="FFFFFF"/>
              </a:clrFrom>
              <a:clrTo>
                <a:srgbClr val="FFFFFF">
                  <a:alpha val="0"/>
                </a:srgbClr>
              </a:clrTo>
            </a:clrChange>
          </a:blip>
          <a:srcRect l="69474"/>
          <a:stretch>
            <a:fillRect/>
          </a:stretch>
        </p:blipFill>
        <p:spPr bwMode="auto">
          <a:xfrm>
            <a:off x="5604291" y="3537012"/>
            <a:ext cx="2244073" cy="3250133"/>
          </a:xfrm>
          <a:prstGeom prst="rect">
            <a:avLst/>
          </a:prstGeom>
          <a:noFill/>
          <a:ln w="9525">
            <a:noFill/>
            <a:miter lim="800000"/>
            <a:headEnd/>
            <a:tailEnd/>
          </a:ln>
        </p:spPr>
      </p:pic>
    </p:spTree>
    <p:extLst>
      <p:ext uri="{BB962C8B-B14F-4D97-AF65-F5344CB8AC3E}">
        <p14:creationId xmlns:p14="http://schemas.microsoft.com/office/powerpoint/2010/main" val="1216542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アウトライン</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lang="ja-JP" altLang="en-US" dirty="0"/>
              <a:t>（１章・２章）背景・関連研究</a:t>
            </a:r>
            <a:endParaRPr lang="en-US" altLang="ja-JP" dirty="0"/>
          </a:p>
          <a:p>
            <a:pPr marL="1771650" lvl="3" indent="-514350"/>
            <a:endParaRPr lang="en-US" altLang="ja-JP" dirty="0"/>
          </a:p>
          <a:p>
            <a:r>
              <a:rPr lang="ja-JP" altLang="en-US" dirty="0"/>
              <a:t>（３章）方向場モデリングのための</a:t>
            </a:r>
            <a:r>
              <a:rPr lang="en-US" altLang="ja-JP" dirty="0"/>
              <a:t>UI</a:t>
            </a:r>
            <a:r>
              <a:rPr lang="ja-JP" altLang="en-US" dirty="0"/>
              <a:t>とその応用</a:t>
            </a:r>
            <a:endParaRPr lang="en-US" altLang="ja-JP" dirty="0"/>
          </a:p>
          <a:p>
            <a:pPr marL="1257300" lvl="3" indent="0" algn="r">
              <a:buNone/>
            </a:pPr>
            <a:r>
              <a:rPr lang="en-US" altLang="ja-JP" dirty="0">
                <a:solidFill>
                  <a:schemeClr val="tx2"/>
                </a:solidFill>
              </a:rPr>
              <a:t>[Smart Graphics 2007, J. Physiol. Sci. 2008, Pacific Graphics 2009]</a:t>
            </a:r>
          </a:p>
          <a:p>
            <a:r>
              <a:rPr lang="ja-JP" altLang="en-US" dirty="0"/>
              <a:t>（４章） 異方性ソリッドテクスチャによる繰返しのある微細構造の表現</a:t>
            </a:r>
            <a:endParaRPr lang="en-US" altLang="ja-JP" dirty="0"/>
          </a:p>
          <a:p>
            <a:pPr marL="1257300" lvl="3" indent="0" algn="r">
              <a:buNone/>
            </a:pPr>
            <a:r>
              <a:rPr lang="en-US" altLang="ja-JP" dirty="0">
                <a:solidFill>
                  <a:schemeClr val="tx2"/>
                </a:solidFill>
              </a:rPr>
              <a:t>[SIGGRAPH 2008]</a:t>
            </a:r>
          </a:p>
          <a:p>
            <a:r>
              <a:rPr lang="ja-JP" altLang="en-US" dirty="0"/>
              <a:t>（５章）色付きサーフェスによる滑らかな三次元色分布の表現</a:t>
            </a:r>
            <a:endParaRPr lang="en-US" altLang="ja-JP" dirty="0"/>
          </a:p>
          <a:p>
            <a:pPr marL="1257300" lvl="3" indent="0" algn="r">
              <a:buNone/>
            </a:pPr>
            <a:r>
              <a:rPr lang="en-US" altLang="ja-JP" dirty="0">
                <a:solidFill>
                  <a:schemeClr val="tx2"/>
                </a:solidFill>
              </a:rPr>
              <a:t>[SIGGRAPH Asia 2010]</a:t>
            </a:r>
          </a:p>
          <a:p>
            <a:r>
              <a:rPr lang="ja-JP" altLang="en-US" dirty="0"/>
              <a:t>（６章）結論・将来課題</a:t>
            </a:r>
            <a:endParaRPr lang="ja-JP" altLang="en-US" dirty="0"/>
          </a:p>
        </p:txBody>
      </p:sp>
      <p:sp>
        <p:nvSpPr>
          <p:cNvPr id="5" name="正方形/長方形 4"/>
          <p:cNvSpPr/>
          <p:nvPr/>
        </p:nvSpPr>
        <p:spPr>
          <a:xfrm>
            <a:off x="323528" y="1528717"/>
            <a:ext cx="8496944" cy="4564579"/>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69</a:t>
            </a:fld>
            <a:endParaRPr kumimoji="1" lang="ja-JP" altLang="en-US"/>
          </a:p>
        </p:txBody>
      </p:sp>
    </p:spTree>
    <p:extLst>
      <p:ext uri="{BB962C8B-B14F-4D97-AF65-F5344CB8AC3E}">
        <p14:creationId xmlns:p14="http://schemas.microsoft.com/office/powerpoint/2010/main" val="2330772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ボリューメトリックな表現のための</a:t>
            </a:r>
            <a:r>
              <a:rPr kumimoji="1" lang="en-US" altLang="ja-JP" dirty="0" smtClean="0"/>
              <a:t/>
            </a:r>
            <a:br>
              <a:rPr kumimoji="1" lang="en-US" altLang="ja-JP" dirty="0" smtClean="0"/>
            </a:br>
            <a:r>
              <a:rPr lang="ja-JP" altLang="en-US" dirty="0"/>
              <a:t>三つ</a:t>
            </a:r>
            <a:r>
              <a:rPr kumimoji="1" lang="ja-JP" altLang="en-US" dirty="0" smtClean="0"/>
              <a:t>の主要な方法</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数式による方法</a:t>
            </a:r>
            <a:endParaRPr kumimoji="1" lang="en-US" altLang="ja-JP" dirty="0" smtClean="0"/>
          </a:p>
          <a:p>
            <a:endParaRPr lang="en-US" altLang="ja-JP" dirty="0" smtClean="0"/>
          </a:p>
          <a:p>
            <a:endParaRPr lang="en-US" altLang="ja-JP" dirty="0"/>
          </a:p>
          <a:p>
            <a:r>
              <a:rPr lang="ja-JP" altLang="en-US" dirty="0"/>
              <a:t>二</a:t>
            </a:r>
            <a:r>
              <a:rPr kumimoji="1" lang="ja-JP" altLang="en-US" dirty="0" smtClean="0"/>
              <a:t>次元画像の加工による方法</a:t>
            </a:r>
            <a:endParaRPr kumimoji="1" lang="en-US" altLang="ja-JP" dirty="0" smtClean="0"/>
          </a:p>
          <a:p>
            <a:endParaRPr lang="en-US" altLang="ja-JP" dirty="0" smtClean="0"/>
          </a:p>
          <a:p>
            <a:endParaRPr lang="en-US" altLang="ja-JP" dirty="0"/>
          </a:p>
          <a:p>
            <a:r>
              <a:rPr lang="ja-JP" altLang="en-US" dirty="0" smtClean="0"/>
              <a:t>明示的な</a:t>
            </a:r>
            <a:r>
              <a:rPr lang="ja-JP" altLang="en-US" dirty="0"/>
              <a:t>三次元</a:t>
            </a:r>
            <a:r>
              <a:rPr kumimoji="1" lang="ja-JP" altLang="en-US" dirty="0" smtClean="0"/>
              <a:t>ボリュームによる方法</a:t>
            </a:r>
            <a:endParaRPr kumimoji="1" lang="en-US" altLang="ja-JP" dirty="0" smtClean="0"/>
          </a:p>
          <a:p>
            <a:pPr lvl="1"/>
            <a:r>
              <a:rPr lang="ja-JP" altLang="en-US" dirty="0" smtClean="0"/>
              <a:t>本研究が取り組むもの</a:t>
            </a:r>
            <a:endParaRPr kumimoji="1" lang="ja-JP" altLang="en-US"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pic>
        <p:nvPicPr>
          <p:cNvPr id="5" name="Picture 7"/>
          <p:cNvPicPr>
            <a:picLocks noChangeAspect="1" noChangeArrowheads="1"/>
          </p:cNvPicPr>
          <p:nvPr/>
        </p:nvPicPr>
        <p:blipFill>
          <a:blip r:embed="rId2" cstate="print"/>
          <a:srcRect/>
          <a:stretch>
            <a:fillRect/>
          </a:stretch>
        </p:blipFill>
        <p:spPr bwMode="auto">
          <a:xfrm>
            <a:off x="5724128" y="1484784"/>
            <a:ext cx="1407689" cy="1661443"/>
          </a:xfrm>
          <a:prstGeom prst="rect">
            <a:avLst/>
          </a:prstGeom>
          <a:noFill/>
          <a:ln>
            <a:noFill/>
          </a:ln>
        </p:spPr>
      </p:pic>
      <p:pic>
        <p:nvPicPr>
          <p:cNvPr id="6" name="Picture 5"/>
          <p:cNvPicPr>
            <a:picLocks noChangeAspect="1" noChangeArrowheads="1"/>
          </p:cNvPicPr>
          <p:nvPr/>
        </p:nvPicPr>
        <p:blipFill>
          <a:blip r:embed="rId3" cstate="print">
            <a:clrChange>
              <a:clrFrom>
                <a:srgbClr val="9A9999"/>
              </a:clrFrom>
              <a:clrTo>
                <a:srgbClr val="9A9999">
                  <a:alpha val="0"/>
                </a:srgbClr>
              </a:clrTo>
            </a:clrChange>
          </a:blip>
          <a:srcRect/>
          <a:stretch>
            <a:fillRect/>
          </a:stretch>
        </p:blipFill>
        <p:spPr bwMode="auto">
          <a:xfrm>
            <a:off x="6156176" y="3347153"/>
            <a:ext cx="2863916" cy="1449999"/>
          </a:xfrm>
          <a:prstGeom prst="rect">
            <a:avLst/>
          </a:prstGeom>
          <a:noFill/>
          <a:ln w="9525">
            <a:noFill/>
            <a:miter lim="800000"/>
            <a:headEnd/>
            <a:tailEnd/>
          </a:ln>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7259" y="4864821"/>
            <a:ext cx="1736808" cy="167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042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コントリビューション</a:t>
            </a:r>
            <a:endParaRPr kumimoji="1" lang="ja-JP" altLang="en-US" dirty="0"/>
          </a:p>
        </p:txBody>
      </p:sp>
      <p:sp>
        <p:nvSpPr>
          <p:cNvPr id="22" name="コンテンツ プレースホルダー 21"/>
          <p:cNvSpPr>
            <a:spLocks noGrp="1"/>
          </p:cNvSpPr>
          <p:nvPr>
            <p:ph idx="1"/>
          </p:nvPr>
        </p:nvSpPr>
        <p:spPr/>
        <p:txBody>
          <a:bodyPr/>
          <a:lstStyle/>
          <a:p>
            <a:r>
              <a:rPr kumimoji="1" lang="ja-JP" altLang="en-US" dirty="0" smtClean="0"/>
              <a:t>ボリューメトリックなモデリングのための手法を、</a:t>
            </a:r>
            <a:r>
              <a:rPr kumimoji="1" lang="ja-JP" altLang="en-US" b="1" dirty="0" smtClean="0">
                <a:solidFill>
                  <a:schemeClr val="accent5">
                    <a:lumMod val="75000"/>
                  </a:schemeClr>
                </a:solidFill>
              </a:rPr>
              <a:t>ラスタ的アプローチ</a:t>
            </a:r>
            <a:r>
              <a:rPr kumimoji="1" lang="ja-JP" altLang="en-US" dirty="0" smtClean="0"/>
              <a:t>と</a:t>
            </a:r>
            <a:r>
              <a:rPr kumimoji="1" lang="ja-JP" altLang="en-US" b="1" dirty="0" smtClean="0">
                <a:solidFill>
                  <a:schemeClr val="accent6">
                    <a:lumMod val="75000"/>
                  </a:schemeClr>
                </a:solidFill>
              </a:rPr>
              <a:t>ベクタ的アプローチ</a:t>
            </a:r>
            <a:r>
              <a:rPr kumimoji="1" lang="ja-JP" altLang="en-US" dirty="0" smtClean="0"/>
              <a:t>のそれぞれについて一つずつ提案</a:t>
            </a:r>
            <a:endParaRPr kumimoji="1" lang="ja-JP" altLang="en-US" dirty="0"/>
          </a:p>
        </p:txBody>
      </p:sp>
      <p:sp>
        <p:nvSpPr>
          <p:cNvPr id="4" name="テキスト ボックス 3"/>
          <p:cNvSpPr txBox="1"/>
          <p:nvPr/>
        </p:nvSpPr>
        <p:spPr>
          <a:xfrm>
            <a:off x="937319" y="3255367"/>
            <a:ext cx="2880320" cy="461665"/>
          </a:xfrm>
          <a:prstGeom prst="rect">
            <a:avLst/>
          </a:prstGeom>
          <a:noFill/>
        </p:spPr>
        <p:txBody>
          <a:bodyPr wrap="square" rtlCol="0">
            <a:spAutoFit/>
          </a:bodyPr>
          <a:lstStyle/>
          <a:p>
            <a:pPr algn="ctr"/>
            <a:r>
              <a:rPr kumimoji="1" lang="ja-JP" altLang="en-US" sz="2400" b="1" dirty="0" smtClean="0">
                <a:solidFill>
                  <a:schemeClr val="accent5">
                    <a:lumMod val="75000"/>
                  </a:schemeClr>
                </a:solidFill>
              </a:rPr>
              <a:t>ラスタ的アプローチ</a:t>
            </a:r>
            <a:endParaRPr kumimoji="1" lang="ja-JP" altLang="en-US" sz="2400" b="1" dirty="0">
              <a:solidFill>
                <a:schemeClr val="accent5">
                  <a:lumMod val="75000"/>
                </a:schemeClr>
              </a:solidFill>
            </a:endParaRPr>
          </a:p>
        </p:txBody>
      </p:sp>
      <p:sp>
        <p:nvSpPr>
          <p:cNvPr id="20" name="テキスト ボックス 19"/>
          <p:cNvSpPr txBox="1"/>
          <p:nvPr/>
        </p:nvSpPr>
        <p:spPr>
          <a:xfrm>
            <a:off x="5438327" y="3255367"/>
            <a:ext cx="2880320" cy="461665"/>
          </a:xfrm>
          <a:prstGeom prst="rect">
            <a:avLst/>
          </a:prstGeom>
          <a:noFill/>
        </p:spPr>
        <p:txBody>
          <a:bodyPr wrap="square" rtlCol="0">
            <a:spAutoFit/>
          </a:bodyPr>
          <a:lstStyle/>
          <a:p>
            <a:pPr algn="ctr"/>
            <a:r>
              <a:rPr kumimoji="1" lang="ja-JP" altLang="en-US" sz="2400" b="1" dirty="0" smtClean="0">
                <a:solidFill>
                  <a:schemeClr val="accent6">
                    <a:lumMod val="75000"/>
                  </a:schemeClr>
                </a:solidFill>
              </a:rPr>
              <a:t>ベクタ的アプローチ</a:t>
            </a:r>
            <a:endParaRPr kumimoji="1" lang="ja-JP" altLang="en-US" sz="2400" b="1" dirty="0">
              <a:solidFill>
                <a:schemeClr val="accent6">
                  <a:lumMod val="75000"/>
                </a:schemeClr>
              </a:solidFill>
            </a:endParaRPr>
          </a:p>
        </p:txBody>
      </p:sp>
      <p:sp>
        <p:nvSpPr>
          <p:cNvPr id="33" name="正方形/長方形 32"/>
          <p:cNvSpPr/>
          <p:nvPr/>
        </p:nvSpPr>
        <p:spPr>
          <a:xfrm>
            <a:off x="4896544" y="3717032"/>
            <a:ext cx="3963887" cy="258756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4896543" y="3717032"/>
            <a:ext cx="3963887" cy="1200329"/>
          </a:xfrm>
          <a:prstGeom prst="rect">
            <a:avLst/>
          </a:prstGeom>
        </p:spPr>
        <p:txBody>
          <a:bodyPr wrap="square">
            <a:spAutoFit/>
          </a:bodyPr>
          <a:lstStyle/>
          <a:p>
            <a:r>
              <a:rPr lang="ja-JP" altLang="en-US" sz="2400" dirty="0"/>
              <a:t>（５章）色付きサーフェスによる滑らかな三次元色分布の表現</a:t>
            </a:r>
            <a:endParaRPr lang="en-US" altLang="ja-JP" sz="2400" dirty="0"/>
          </a:p>
        </p:txBody>
      </p:sp>
      <p:pic>
        <p:nvPicPr>
          <p:cNvPr id="38" name="Picture 5" descr="C:\Documents and Settings\kenshi\My Documents\material - videos\asia2010 - DiffusionSurfaces\still\capture_57890.bmp"/>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916215" y="4760300"/>
            <a:ext cx="1944216" cy="1458162"/>
          </a:xfrm>
          <a:prstGeom prst="rect">
            <a:avLst/>
          </a:prstGeom>
          <a:noFill/>
          <a:ln>
            <a:noFill/>
          </a:ln>
        </p:spPr>
      </p:pic>
      <p:pic>
        <p:nvPicPr>
          <p:cNvPr id="39" name="Picture 5" descr="C:\Documents and Settings\kenshi\My Documents\material - videos\asia2010 - DiffusionSurfaces\still\capture_581906.bmp"/>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136231" y="4832308"/>
            <a:ext cx="1944216" cy="1458162"/>
          </a:xfrm>
          <a:prstGeom prst="rect">
            <a:avLst/>
          </a:prstGeom>
          <a:noFill/>
        </p:spPr>
      </p:pic>
      <p:sp>
        <p:nvSpPr>
          <p:cNvPr id="34" name="正方形/長方形 33"/>
          <p:cNvSpPr/>
          <p:nvPr/>
        </p:nvSpPr>
        <p:spPr>
          <a:xfrm>
            <a:off x="395536" y="3717032"/>
            <a:ext cx="3963887" cy="258072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395536" y="3717032"/>
            <a:ext cx="4063289" cy="1200329"/>
          </a:xfrm>
          <a:prstGeom prst="rect">
            <a:avLst/>
          </a:prstGeom>
          <a:noFill/>
        </p:spPr>
        <p:txBody>
          <a:bodyPr wrap="square" rtlCol="0">
            <a:spAutoFit/>
          </a:bodyPr>
          <a:lstStyle/>
          <a:p>
            <a:r>
              <a:rPr lang="ja-JP" altLang="en-US" sz="2400" dirty="0" smtClean="0"/>
              <a:t>（４章</a:t>
            </a:r>
            <a:r>
              <a:rPr lang="ja-JP" altLang="en-US" sz="2400" dirty="0"/>
              <a:t>）異方性ソリッドテクスチャによる繰返しのある微細構造の表現</a:t>
            </a:r>
            <a:endParaRPr lang="en-US" altLang="ja-JP" sz="2400" dirty="0"/>
          </a:p>
        </p:txBody>
      </p:sp>
      <p:pic>
        <p:nvPicPr>
          <p:cNvPr id="37" name="Picture 5"/>
          <p:cNvPicPr>
            <a:picLocks noChangeAspect="1" noChangeArrowheads="1"/>
          </p:cNvPicPr>
          <p:nvPr/>
        </p:nvPicPr>
        <p:blipFill>
          <a:blip r:embed="rId5">
            <a:clrChange>
              <a:clrFrom>
                <a:srgbClr val="FFFFFF"/>
              </a:clrFrom>
              <a:clrTo>
                <a:srgbClr val="FFFFFF">
                  <a:alpha val="0"/>
                </a:srgbClr>
              </a:clrTo>
            </a:clrChange>
            <a:lum bright="-5000" contrast="5000"/>
          </a:blip>
          <a:srcRect/>
          <a:stretch>
            <a:fillRect/>
          </a:stretch>
        </p:blipFill>
        <p:spPr bwMode="auto">
          <a:xfrm>
            <a:off x="2487215" y="4773345"/>
            <a:ext cx="1656184" cy="1531256"/>
          </a:xfrm>
          <a:prstGeom prst="rect">
            <a:avLst/>
          </a:prstGeom>
          <a:noFill/>
          <a:ln w="9525">
            <a:noFill/>
            <a:miter lim="800000"/>
            <a:headEnd/>
            <a:tailEnd/>
          </a:ln>
          <a:effectLst/>
        </p:spPr>
      </p:pic>
      <p:pic>
        <p:nvPicPr>
          <p:cNvPr id="42"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801474" y="4965506"/>
            <a:ext cx="1169389" cy="121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70</a:t>
            </a:fld>
            <a:endParaRPr kumimoji="1" lang="ja-JP" altLang="en-US"/>
          </a:p>
        </p:txBody>
      </p:sp>
    </p:spTree>
    <p:extLst>
      <p:ext uri="{BB962C8B-B14F-4D97-AF65-F5344CB8AC3E}">
        <p14:creationId xmlns:p14="http://schemas.microsoft.com/office/powerpoint/2010/main" val="252960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33" grpId="0" animBg="1"/>
      <p:bldP spid="36" grpId="0"/>
      <p:bldP spid="34" grpId="0" animBg="1"/>
      <p:bldP spid="3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600" dirty="0" smtClean="0"/>
              <a:t>ボリューメトリックなモデリングの難しさに対処するための</a:t>
            </a:r>
            <a:r>
              <a:rPr kumimoji="1" lang="ja-JP" altLang="en-US" sz="3600" b="1" dirty="0" smtClean="0">
                <a:solidFill>
                  <a:srgbClr val="FF0000"/>
                </a:solidFill>
              </a:rPr>
              <a:t>二つの原則</a:t>
            </a:r>
            <a:r>
              <a:rPr kumimoji="1" lang="ja-JP" altLang="en-US" sz="3600" dirty="0" smtClean="0"/>
              <a:t>を提案</a:t>
            </a:r>
            <a:endParaRPr kumimoji="1" lang="ja-JP" altLang="en-US" sz="3600" dirty="0"/>
          </a:p>
        </p:txBody>
      </p:sp>
      <p:sp>
        <p:nvSpPr>
          <p:cNvPr id="3" name="コンテンツ プレースホルダー 2"/>
          <p:cNvSpPr>
            <a:spLocks noGrp="1"/>
          </p:cNvSpPr>
          <p:nvPr>
            <p:ph idx="1"/>
          </p:nvPr>
        </p:nvSpPr>
        <p:spPr/>
        <p:txBody>
          <a:bodyPr>
            <a:normAutofit/>
          </a:bodyPr>
          <a:lstStyle/>
          <a:p>
            <a:pPr marL="0" indent="0">
              <a:buNone/>
            </a:pPr>
            <a:r>
              <a:rPr kumimoji="1" lang="ja-JP" altLang="en-US" b="1" dirty="0" smtClean="0">
                <a:solidFill>
                  <a:srgbClr val="FF0000"/>
                </a:solidFill>
              </a:rPr>
              <a:t>原則</a:t>
            </a:r>
            <a:r>
              <a:rPr kumimoji="1" lang="en-US" altLang="ja-JP" b="1" dirty="0" smtClean="0">
                <a:solidFill>
                  <a:srgbClr val="FF0000"/>
                </a:solidFill>
              </a:rPr>
              <a:t>1: </a:t>
            </a:r>
            <a:r>
              <a:rPr lang="ja-JP" altLang="en-US" dirty="0" smtClean="0"/>
              <a:t>構造の特徴</a:t>
            </a:r>
            <a:r>
              <a:rPr lang="ja-JP" altLang="en-US" dirty="0"/>
              <a:t>を表すサーフェス上に情報を与えると、それが内部に伝播</a:t>
            </a:r>
            <a:endParaRPr kumimoji="1" lang="en-US" altLang="ja-JP" dirty="0" smtClean="0"/>
          </a:p>
          <a:p>
            <a:pPr marL="514350" indent="-514350"/>
            <a:endParaRPr kumimoji="1" lang="en-US" altLang="ja-JP" dirty="0" smtClean="0"/>
          </a:p>
          <a:p>
            <a:pPr marL="514350" indent="-514350"/>
            <a:endParaRPr lang="en-US" altLang="ja-JP" dirty="0"/>
          </a:p>
          <a:p>
            <a:pPr marL="0" indent="0">
              <a:buNone/>
            </a:pPr>
            <a:r>
              <a:rPr lang="ja-JP" altLang="en-US" b="1" dirty="0">
                <a:solidFill>
                  <a:srgbClr val="FF0000"/>
                </a:solidFill>
              </a:rPr>
              <a:t>原則</a:t>
            </a:r>
            <a:r>
              <a:rPr lang="en-US" altLang="ja-JP" b="1" dirty="0">
                <a:solidFill>
                  <a:srgbClr val="FF0000"/>
                </a:solidFill>
              </a:rPr>
              <a:t>2:</a:t>
            </a:r>
            <a:r>
              <a:rPr lang="en-US" altLang="ja-JP" dirty="0">
                <a:solidFill>
                  <a:srgbClr val="FF0000"/>
                </a:solidFill>
              </a:rPr>
              <a:t> </a:t>
            </a:r>
            <a:r>
              <a:rPr lang="ja-JP" altLang="en-US" dirty="0"/>
              <a:t>構造の規則性に</a:t>
            </a:r>
            <a:r>
              <a:rPr lang="ja-JP" altLang="en-US" dirty="0" smtClean="0"/>
              <a:t>基づく、コンパクトな表現</a:t>
            </a:r>
            <a:r>
              <a:rPr lang="ja-JP" altLang="en-US" dirty="0"/>
              <a:t>形式と高速なアルゴリズム</a:t>
            </a:r>
            <a:endParaRPr lang="en-US" altLang="ja-JP" dirty="0"/>
          </a:p>
        </p:txBody>
      </p:sp>
      <p:sp>
        <p:nvSpPr>
          <p:cNvPr id="9" name="スライド番号プレースホルダー 8"/>
          <p:cNvSpPr>
            <a:spLocks noGrp="1"/>
          </p:cNvSpPr>
          <p:nvPr>
            <p:ph type="sldNum" sz="quarter" idx="12"/>
          </p:nvPr>
        </p:nvSpPr>
        <p:spPr/>
        <p:txBody>
          <a:bodyPr/>
          <a:lstStyle/>
          <a:p>
            <a:fld id="{D2D8002D-B5B0-4BAC-B1F6-782DDCCE6D9C}" type="slidenum">
              <a:rPr kumimoji="1" lang="ja-JP" altLang="en-US" smtClean="0"/>
              <a:t>71</a:t>
            </a:fld>
            <a:endParaRPr kumimoji="1" lang="ja-JP" altLang="en-US"/>
          </a:p>
        </p:txBody>
      </p:sp>
    </p:spTree>
    <p:extLst>
      <p:ext uri="{BB962C8B-B14F-4D97-AF65-F5344CB8AC3E}">
        <p14:creationId xmlns:p14="http://schemas.microsoft.com/office/powerpoint/2010/main" val="295700639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marL="0" indent="0" algn="l"/>
            <a:r>
              <a:rPr lang="ja-JP" altLang="en-US" sz="3600" b="1" dirty="0">
                <a:solidFill>
                  <a:srgbClr val="FF0000"/>
                </a:solidFill>
              </a:rPr>
              <a:t>原則</a:t>
            </a:r>
            <a:r>
              <a:rPr lang="en-US" altLang="ja-JP" sz="3600" b="1" dirty="0">
                <a:solidFill>
                  <a:srgbClr val="FF0000"/>
                </a:solidFill>
              </a:rPr>
              <a:t>1: </a:t>
            </a:r>
            <a:r>
              <a:rPr lang="ja-JP" altLang="en-US" sz="3600" dirty="0"/>
              <a:t>構造の特徴を表すサーフェス上に情報を与えると、それが内部に伝播</a:t>
            </a:r>
            <a:endParaRPr lang="en-US" altLang="ja-JP" sz="3600" dirty="0"/>
          </a:p>
        </p:txBody>
      </p:sp>
      <p:sp>
        <p:nvSpPr>
          <p:cNvPr id="3" name="コンテンツ プレースホルダー 2"/>
          <p:cNvSpPr>
            <a:spLocks noGrp="1"/>
          </p:cNvSpPr>
          <p:nvPr>
            <p:ph sz="half" idx="1"/>
          </p:nvPr>
        </p:nvSpPr>
        <p:spPr>
          <a:xfrm>
            <a:off x="457200" y="1844824"/>
            <a:ext cx="4038600" cy="4824536"/>
          </a:xfrm>
          <a:solidFill>
            <a:schemeClr val="accent5">
              <a:lumMod val="20000"/>
              <a:lumOff val="80000"/>
            </a:schemeClr>
          </a:solidFill>
        </p:spPr>
        <p:txBody>
          <a:bodyPr>
            <a:normAutofit/>
          </a:bodyPr>
          <a:lstStyle/>
          <a:p>
            <a:pPr marL="0" indent="0">
              <a:buNone/>
            </a:pPr>
            <a:r>
              <a:rPr lang="ja-JP" altLang="en-US" sz="2000" dirty="0" smtClean="0"/>
              <a:t>（４章）</a:t>
            </a:r>
            <a:endParaRPr lang="en-US" altLang="ja-JP" sz="2000" dirty="0" smtClean="0"/>
          </a:p>
          <a:p>
            <a:r>
              <a:rPr lang="ja-JP" altLang="en-US" sz="2400" dirty="0" smtClean="0"/>
              <a:t>深さレイヤ上</a:t>
            </a:r>
            <a:r>
              <a:rPr lang="ja-JP" altLang="en-US" sz="2400" dirty="0"/>
              <a:t>で方向を指定</a:t>
            </a:r>
          </a:p>
          <a:p>
            <a:pPr lvl="1"/>
            <a:endParaRPr lang="en-US" altLang="ja-JP" sz="2000" dirty="0" smtClean="0"/>
          </a:p>
          <a:p>
            <a:pPr lvl="1"/>
            <a:endParaRPr lang="en-US" altLang="ja-JP" sz="2000" dirty="0" smtClean="0"/>
          </a:p>
          <a:p>
            <a:pPr lvl="1"/>
            <a:endParaRPr lang="en-US" altLang="ja-JP" sz="2000" dirty="0"/>
          </a:p>
          <a:p>
            <a:pPr lvl="1"/>
            <a:endParaRPr lang="en-US" altLang="ja-JP" sz="2000" dirty="0" smtClean="0"/>
          </a:p>
          <a:p>
            <a:pPr lvl="1"/>
            <a:endParaRPr lang="en-US" altLang="ja-JP" sz="2000" dirty="0" smtClean="0"/>
          </a:p>
          <a:p>
            <a:r>
              <a:rPr lang="ja-JP" altLang="en-US" sz="2400" dirty="0" smtClean="0"/>
              <a:t>指定</a:t>
            </a:r>
            <a:r>
              <a:rPr lang="ja-JP" altLang="en-US" sz="2400" dirty="0"/>
              <a:t>した方向がモデル内部全体に伝播</a:t>
            </a:r>
          </a:p>
          <a:p>
            <a:endParaRPr kumimoji="1" lang="ja-JP" altLang="en-US" dirty="0"/>
          </a:p>
        </p:txBody>
      </p:sp>
      <p:sp>
        <p:nvSpPr>
          <p:cNvPr id="6" name="コンテンツ プレースホルダー 5"/>
          <p:cNvSpPr>
            <a:spLocks noGrp="1"/>
          </p:cNvSpPr>
          <p:nvPr>
            <p:ph sz="half" idx="2"/>
          </p:nvPr>
        </p:nvSpPr>
        <p:spPr>
          <a:xfrm>
            <a:off x="4648200" y="1844824"/>
            <a:ext cx="4038600" cy="4824536"/>
          </a:xfrm>
          <a:solidFill>
            <a:schemeClr val="accent6">
              <a:lumMod val="20000"/>
              <a:lumOff val="80000"/>
            </a:schemeClr>
          </a:solidFill>
        </p:spPr>
        <p:txBody>
          <a:bodyPr>
            <a:normAutofit/>
          </a:bodyPr>
          <a:lstStyle/>
          <a:p>
            <a:pPr marL="0" indent="0">
              <a:buNone/>
            </a:pPr>
            <a:r>
              <a:rPr lang="ja-JP" altLang="en-US" sz="2000" dirty="0" smtClean="0"/>
              <a:t>（５章）</a:t>
            </a:r>
            <a:endParaRPr lang="en-US" altLang="ja-JP" sz="2000" dirty="0" smtClean="0"/>
          </a:p>
          <a:p>
            <a:r>
              <a:rPr lang="ja-JP" altLang="en-US" sz="2400" dirty="0" smtClean="0"/>
              <a:t>色</a:t>
            </a:r>
            <a:r>
              <a:rPr lang="ja-JP" altLang="en-US" sz="2400" dirty="0"/>
              <a:t>分布</a:t>
            </a:r>
            <a:r>
              <a:rPr lang="ja-JP" altLang="en-US" sz="2400" dirty="0" smtClean="0"/>
              <a:t>の大局的構造を</a:t>
            </a:r>
            <a:r>
              <a:rPr lang="ja-JP" altLang="en-US" sz="2400" dirty="0"/>
              <a:t>表す</a:t>
            </a:r>
            <a:r>
              <a:rPr lang="ja-JP" altLang="en-US" sz="2400" dirty="0" smtClean="0"/>
              <a:t>サーフェス上に</a:t>
            </a:r>
            <a:r>
              <a:rPr lang="ja-JP" altLang="en-US" sz="2400" dirty="0"/>
              <a:t>色</a:t>
            </a:r>
            <a:r>
              <a:rPr lang="ja-JP" altLang="en-US" sz="2400" dirty="0" smtClean="0"/>
              <a:t>を指定</a:t>
            </a:r>
            <a:endParaRPr lang="ja-JP" altLang="en-US" sz="2400" dirty="0"/>
          </a:p>
          <a:p>
            <a:endParaRPr lang="en-US" altLang="ja-JP" sz="2400" dirty="0" smtClean="0"/>
          </a:p>
          <a:p>
            <a:pPr lvl="1"/>
            <a:endParaRPr lang="en-US" altLang="ja-JP" sz="2000" dirty="0"/>
          </a:p>
          <a:p>
            <a:pPr lvl="1"/>
            <a:endParaRPr lang="en-US" altLang="ja-JP" sz="2000" dirty="0" smtClean="0"/>
          </a:p>
          <a:p>
            <a:pPr lvl="1"/>
            <a:endParaRPr lang="en-US" altLang="ja-JP" sz="2000" dirty="0"/>
          </a:p>
          <a:p>
            <a:r>
              <a:rPr lang="ja-JP" altLang="en-US" sz="2400" dirty="0" smtClean="0"/>
              <a:t>サーフェス上</a:t>
            </a:r>
            <a:r>
              <a:rPr lang="ja-JP" altLang="en-US" sz="2400" dirty="0"/>
              <a:t>の色がモデル内部全体に</a:t>
            </a:r>
            <a:r>
              <a:rPr lang="ja-JP" altLang="en-US" sz="2400" dirty="0" smtClean="0"/>
              <a:t>伝播</a:t>
            </a:r>
            <a:endParaRPr lang="ja-JP" altLang="en-US" sz="2400" dirty="0"/>
          </a:p>
        </p:txBody>
      </p:sp>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685168" y="2924904"/>
            <a:ext cx="1964664" cy="1434359"/>
          </a:xfrm>
          <a:prstGeom prst="rect">
            <a:avLst/>
          </a:prstGeom>
          <a:noFill/>
          <a:ln w="9525">
            <a:noFill/>
            <a:miter lim="800000"/>
            <a:headEnd/>
            <a:tailEnd/>
          </a:ln>
        </p:spPr>
      </p:pic>
      <p:pic>
        <p:nvPicPr>
          <p:cNvPr id="5"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671865" y="5234638"/>
            <a:ext cx="1991271" cy="1439309"/>
          </a:xfrm>
          <a:prstGeom prst="rect">
            <a:avLst/>
          </a:prstGeom>
          <a:noFill/>
          <a:ln w="9525">
            <a:noFill/>
            <a:miter lim="800000"/>
            <a:headEnd/>
            <a:tailEnd/>
          </a:ln>
        </p:spPr>
      </p:pic>
      <p:sp>
        <p:nvSpPr>
          <p:cNvPr id="8" name="下矢印 7"/>
          <p:cNvSpPr/>
          <p:nvPr/>
        </p:nvSpPr>
        <p:spPr>
          <a:xfrm>
            <a:off x="2247383" y="4149080"/>
            <a:ext cx="458234" cy="310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下矢印 12"/>
          <p:cNvSpPr/>
          <p:nvPr/>
        </p:nvSpPr>
        <p:spPr>
          <a:xfrm>
            <a:off x="6438383" y="4307196"/>
            <a:ext cx="458234" cy="3100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26" y="2708920"/>
            <a:ext cx="3745548" cy="126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726" y="5373742"/>
            <a:ext cx="3745548" cy="120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72</a:t>
            </a:fld>
            <a:endParaRPr kumimoji="1" lang="ja-JP" altLang="en-US"/>
          </a:p>
        </p:txBody>
      </p:sp>
    </p:spTree>
    <p:extLst>
      <p:ext uri="{BB962C8B-B14F-4D97-AF65-F5344CB8AC3E}">
        <p14:creationId xmlns:p14="http://schemas.microsoft.com/office/powerpoint/2010/main" val="14278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uiExpand="1" build="p" animBg="1"/>
      <p:bldP spid="8"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marL="0" indent="0" algn="l"/>
            <a:r>
              <a:rPr lang="ja-JP" altLang="en-US" sz="3600" b="1" dirty="0">
                <a:solidFill>
                  <a:srgbClr val="FF0000"/>
                </a:solidFill>
              </a:rPr>
              <a:t>原則</a:t>
            </a:r>
            <a:r>
              <a:rPr lang="en-US" altLang="ja-JP" sz="3600" b="1" dirty="0">
                <a:solidFill>
                  <a:srgbClr val="FF0000"/>
                </a:solidFill>
              </a:rPr>
              <a:t>2:</a:t>
            </a:r>
            <a:r>
              <a:rPr lang="en-US" altLang="ja-JP" sz="3600" dirty="0">
                <a:solidFill>
                  <a:srgbClr val="FF0000"/>
                </a:solidFill>
              </a:rPr>
              <a:t> </a:t>
            </a:r>
            <a:r>
              <a:rPr lang="ja-JP" altLang="en-US" sz="3600" dirty="0"/>
              <a:t>構造の規則性に</a:t>
            </a:r>
            <a:r>
              <a:rPr lang="ja-JP" altLang="en-US" sz="3600" dirty="0" smtClean="0"/>
              <a:t>基づく、コンパクトな表現</a:t>
            </a:r>
            <a:r>
              <a:rPr lang="ja-JP" altLang="en-US" sz="3600" dirty="0"/>
              <a:t>形式と高速なアルゴリズム</a:t>
            </a:r>
            <a:endParaRPr lang="en-US" altLang="ja-JP" sz="3600" dirty="0"/>
          </a:p>
        </p:txBody>
      </p:sp>
      <p:sp>
        <p:nvSpPr>
          <p:cNvPr id="3" name="コンテンツ プレースホルダー 2"/>
          <p:cNvSpPr>
            <a:spLocks noGrp="1"/>
          </p:cNvSpPr>
          <p:nvPr>
            <p:ph sz="half" idx="1"/>
          </p:nvPr>
        </p:nvSpPr>
        <p:spPr>
          <a:xfrm>
            <a:off x="457200" y="1844825"/>
            <a:ext cx="4038600" cy="4824536"/>
          </a:xfrm>
          <a:solidFill>
            <a:schemeClr val="accent5">
              <a:lumMod val="20000"/>
              <a:lumOff val="80000"/>
            </a:schemeClr>
          </a:solidFill>
        </p:spPr>
        <p:txBody>
          <a:bodyPr>
            <a:normAutofit/>
          </a:bodyPr>
          <a:lstStyle/>
          <a:p>
            <a:pPr marL="0" indent="0">
              <a:buNone/>
            </a:pPr>
            <a:r>
              <a:rPr lang="ja-JP" altLang="en-US" sz="2000" dirty="0" smtClean="0"/>
              <a:t>（４章）</a:t>
            </a:r>
            <a:endParaRPr lang="en-US" altLang="ja-JP" sz="2000" dirty="0" smtClean="0"/>
          </a:p>
          <a:p>
            <a:r>
              <a:rPr lang="ja-JP" altLang="en-US" sz="2400" dirty="0" smtClean="0"/>
              <a:t>規則性：微細構造</a:t>
            </a:r>
            <a:r>
              <a:rPr lang="ja-JP" altLang="en-US" sz="2400" dirty="0" smtClean="0"/>
              <a:t>の</a:t>
            </a:r>
            <a:r>
              <a:rPr lang="ja-JP" altLang="en-US" sz="2400" dirty="0" smtClean="0"/>
              <a:t>繰返し</a:t>
            </a:r>
            <a:endParaRPr lang="en-US" altLang="ja-JP" sz="2400" dirty="0" smtClean="0"/>
          </a:p>
          <a:p>
            <a:r>
              <a:rPr lang="ja-JP" altLang="en-US" sz="2400" dirty="0" smtClean="0"/>
              <a:t>同じ</a:t>
            </a:r>
            <a:r>
              <a:rPr lang="ja-JP" altLang="en-US" sz="2400" dirty="0" smtClean="0"/>
              <a:t>テクスチャを使い回す</a:t>
            </a:r>
            <a:r>
              <a:rPr lang="en-US" altLang="ja-JP" sz="2400" dirty="0"/>
              <a:t/>
            </a:r>
            <a:br>
              <a:rPr lang="en-US" altLang="ja-JP" sz="2400" dirty="0"/>
            </a:br>
            <a:r>
              <a:rPr lang="ja-JP" altLang="en-US" sz="2400" dirty="0"/>
              <a:t> </a:t>
            </a:r>
            <a:r>
              <a:rPr lang="ja-JP" altLang="en-US" sz="2400" dirty="0" smtClean="0"/>
              <a:t>   </a:t>
            </a:r>
            <a:r>
              <a:rPr lang="en-US" altLang="ja-JP" sz="2400" dirty="0" smtClean="0">
                <a:sym typeface="Wingdings" pitchFamily="2" charset="2"/>
              </a:rPr>
              <a:t></a:t>
            </a:r>
            <a:r>
              <a:rPr lang="ja-JP" altLang="en-US" sz="2400" dirty="0" smtClean="0">
                <a:sym typeface="Wingdings" pitchFamily="2" charset="2"/>
              </a:rPr>
              <a:t>コンパクト</a:t>
            </a:r>
            <a:endParaRPr lang="en-US" altLang="ja-JP" sz="2400" dirty="0" smtClean="0">
              <a:sym typeface="Wingdings" pitchFamily="2" charset="2"/>
            </a:endParaRPr>
          </a:p>
          <a:p>
            <a:r>
              <a:rPr lang="ja-JP" altLang="en-US" sz="2400" dirty="0" smtClean="0"/>
              <a:t>パッチベース</a:t>
            </a:r>
            <a:r>
              <a:rPr lang="ja-JP" altLang="en-US" sz="2400" dirty="0" smtClean="0"/>
              <a:t>のテクスチャ合成</a:t>
            </a:r>
            <a:r>
              <a:rPr lang="en-US" altLang="ja-JP" sz="2400" dirty="0" smtClean="0"/>
              <a:t/>
            </a:r>
            <a:br>
              <a:rPr lang="en-US" altLang="ja-JP" sz="2400" dirty="0" smtClean="0"/>
            </a:br>
            <a:r>
              <a:rPr lang="en-US" altLang="ja-JP" sz="2400" dirty="0" smtClean="0"/>
              <a:t>    </a:t>
            </a:r>
            <a:r>
              <a:rPr lang="en-US" altLang="ja-JP" sz="2400" dirty="0" smtClean="0">
                <a:sym typeface="Wingdings" pitchFamily="2" charset="2"/>
              </a:rPr>
              <a:t></a:t>
            </a:r>
            <a:r>
              <a:rPr lang="ja-JP" altLang="en-US" sz="2400" dirty="0" smtClean="0">
                <a:sym typeface="Wingdings" pitchFamily="2" charset="2"/>
              </a:rPr>
              <a:t>高速</a:t>
            </a:r>
            <a:endParaRPr lang="en-US" altLang="ja-JP" sz="2400" dirty="0" smtClean="0"/>
          </a:p>
        </p:txBody>
      </p:sp>
      <p:sp>
        <p:nvSpPr>
          <p:cNvPr id="6" name="コンテンツ プレースホルダー 5"/>
          <p:cNvSpPr>
            <a:spLocks noGrp="1"/>
          </p:cNvSpPr>
          <p:nvPr>
            <p:ph sz="half" idx="2"/>
          </p:nvPr>
        </p:nvSpPr>
        <p:spPr>
          <a:xfrm>
            <a:off x="4648200" y="1844825"/>
            <a:ext cx="4038600" cy="4824536"/>
          </a:xfrm>
          <a:solidFill>
            <a:schemeClr val="accent6">
              <a:lumMod val="20000"/>
              <a:lumOff val="80000"/>
            </a:schemeClr>
          </a:solidFill>
        </p:spPr>
        <p:txBody>
          <a:bodyPr>
            <a:normAutofit/>
          </a:bodyPr>
          <a:lstStyle/>
          <a:p>
            <a:pPr marL="0" indent="0">
              <a:buNone/>
            </a:pPr>
            <a:r>
              <a:rPr lang="ja-JP" altLang="en-US" sz="2000" dirty="0" smtClean="0"/>
              <a:t>（５章）</a:t>
            </a:r>
            <a:endParaRPr lang="en-US" altLang="ja-JP" sz="2000" dirty="0" smtClean="0"/>
          </a:p>
          <a:p>
            <a:r>
              <a:rPr lang="ja-JP" altLang="en-US" sz="2400" dirty="0" smtClean="0"/>
              <a:t>規則性：滑らか</a:t>
            </a:r>
            <a:r>
              <a:rPr lang="ja-JP" altLang="en-US" sz="2400" dirty="0" smtClean="0"/>
              <a:t>な色分</a:t>
            </a:r>
            <a:r>
              <a:rPr lang="ja-JP" altLang="en-US" sz="2400" dirty="0" smtClean="0"/>
              <a:t>布</a:t>
            </a:r>
            <a:endParaRPr lang="en-US" altLang="ja-JP" sz="2400" dirty="0" smtClean="0"/>
          </a:p>
          <a:p>
            <a:r>
              <a:rPr lang="ja-JP" altLang="en-US" sz="2400" dirty="0" smtClean="0"/>
              <a:t>色付きサーフェスを</a:t>
            </a:r>
            <a:r>
              <a:rPr lang="ja-JP" altLang="en-US" sz="2400" dirty="0" smtClean="0"/>
              <a:t>保持</a:t>
            </a:r>
            <a:r>
              <a:rPr lang="en-US" altLang="ja-JP" sz="2400" dirty="0" smtClean="0"/>
              <a:t/>
            </a:r>
            <a:br>
              <a:rPr lang="en-US" altLang="ja-JP" sz="2400" dirty="0" smtClean="0"/>
            </a:br>
            <a:r>
              <a:rPr lang="en-US" altLang="ja-JP" sz="2400" dirty="0" smtClean="0"/>
              <a:t>    </a:t>
            </a:r>
            <a:r>
              <a:rPr lang="en-US" altLang="ja-JP" sz="2400" dirty="0" smtClean="0">
                <a:sym typeface="Wingdings" pitchFamily="2" charset="2"/>
              </a:rPr>
              <a:t></a:t>
            </a:r>
            <a:r>
              <a:rPr lang="ja-JP" altLang="en-US" sz="2400" dirty="0" smtClean="0">
                <a:sym typeface="Wingdings" pitchFamily="2" charset="2"/>
              </a:rPr>
              <a:t>コンパクト</a:t>
            </a:r>
            <a:endParaRPr lang="en-US" altLang="ja-JP" sz="2400" dirty="0" smtClean="0">
              <a:sym typeface="Wingdings" pitchFamily="2" charset="2"/>
            </a:endParaRPr>
          </a:p>
          <a:p>
            <a:pPr lvl="1"/>
            <a:endParaRPr lang="en-US" altLang="ja-JP" sz="2000" dirty="0" smtClean="0"/>
          </a:p>
          <a:p>
            <a:pPr lvl="1"/>
            <a:endParaRPr lang="en-US" altLang="ja-JP" sz="2000" dirty="0" smtClean="0"/>
          </a:p>
          <a:p>
            <a:pPr lvl="1"/>
            <a:endParaRPr lang="en-US" altLang="ja-JP" sz="2000" dirty="0"/>
          </a:p>
          <a:p>
            <a:r>
              <a:rPr lang="ja-JP" altLang="en-US" sz="2400" dirty="0" smtClean="0"/>
              <a:t>色</a:t>
            </a:r>
            <a:r>
              <a:rPr lang="ja-JP" altLang="en-US" sz="2400" dirty="0" smtClean="0"/>
              <a:t>拡散</a:t>
            </a:r>
            <a:r>
              <a:rPr lang="ja-JP" altLang="en-US" sz="2400" dirty="0"/>
              <a:t>の</a:t>
            </a:r>
            <a:r>
              <a:rPr lang="ja-JP" altLang="en-US" sz="2400" dirty="0" smtClean="0"/>
              <a:t>局所的な計算法</a:t>
            </a:r>
            <a:r>
              <a:rPr lang="en-US" altLang="ja-JP" sz="2400" dirty="0" smtClean="0"/>
              <a:t/>
            </a:r>
            <a:br>
              <a:rPr lang="en-US" altLang="ja-JP" sz="2400" dirty="0" smtClean="0"/>
            </a:br>
            <a:r>
              <a:rPr lang="en-US" altLang="ja-JP" sz="2400" dirty="0" smtClean="0"/>
              <a:t>    </a:t>
            </a:r>
            <a:r>
              <a:rPr lang="en-US" altLang="ja-JP" sz="2400" dirty="0" smtClean="0">
                <a:sym typeface="Wingdings" pitchFamily="2" charset="2"/>
              </a:rPr>
              <a:t></a:t>
            </a:r>
            <a:r>
              <a:rPr lang="ja-JP" altLang="en-US" sz="2400" dirty="0" smtClean="0">
                <a:sym typeface="Wingdings" pitchFamily="2" charset="2"/>
              </a:rPr>
              <a:t>高速</a:t>
            </a:r>
            <a:endParaRPr lang="en-US" altLang="ja-JP" sz="2400" dirty="0" smtClean="0"/>
          </a:p>
        </p:txBody>
      </p:sp>
      <p:pic>
        <p:nvPicPr>
          <p:cNvPr id="11" name="Picture 4"/>
          <p:cNvPicPr>
            <a:picLocks noChangeAspect="1" noChangeArrowheads="1"/>
          </p:cNvPicPr>
          <p:nvPr/>
        </p:nvPicPr>
        <p:blipFill>
          <a:blip r:embed="rId3">
            <a:clrChange>
              <a:clrFrom>
                <a:srgbClr val="FFFFFF"/>
              </a:clrFrom>
              <a:clrTo>
                <a:srgbClr val="FFFFFF">
                  <a:alpha val="0"/>
                </a:srgbClr>
              </a:clrTo>
            </a:clrChange>
            <a:lum bright="-5000" contrast="5000"/>
          </a:blip>
          <a:srcRect/>
          <a:stretch>
            <a:fillRect/>
          </a:stretch>
        </p:blipFill>
        <p:spPr bwMode="auto">
          <a:xfrm>
            <a:off x="1556829" y="5214278"/>
            <a:ext cx="1575011" cy="1456206"/>
          </a:xfrm>
          <a:prstGeom prst="rect">
            <a:avLst/>
          </a:prstGeom>
          <a:noFill/>
          <a:ln w="9525">
            <a:noFill/>
            <a:miter lim="800000"/>
            <a:headEnd/>
            <a:tailEnd/>
          </a:ln>
          <a:effectLst/>
        </p:spPr>
      </p:pic>
      <p:pic>
        <p:nvPicPr>
          <p:cNvPr id="12" name="Picture 5"/>
          <p:cNvPicPr>
            <a:picLocks noChangeAspect="1" noChangeArrowheads="1"/>
          </p:cNvPicPr>
          <p:nvPr/>
        </p:nvPicPr>
        <p:blipFill>
          <a:blip r:embed="rId4">
            <a:clrChange>
              <a:clrFrom>
                <a:srgbClr val="FFFFFF"/>
              </a:clrFrom>
              <a:clrTo>
                <a:srgbClr val="FFFFFF">
                  <a:alpha val="0"/>
                </a:srgbClr>
              </a:clrTo>
            </a:clrChange>
            <a:lum bright="-5000" contrast="5000"/>
          </a:blip>
          <a:srcRect/>
          <a:stretch>
            <a:fillRect/>
          </a:stretch>
        </p:blipFill>
        <p:spPr bwMode="auto">
          <a:xfrm>
            <a:off x="2604059" y="3937035"/>
            <a:ext cx="1895933" cy="1752920"/>
          </a:xfrm>
          <a:prstGeom prst="rect">
            <a:avLst/>
          </a:prstGeom>
          <a:noFill/>
          <a:ln w="9525">
            <a:noFill/>
            <a:miter lim="800000"/>
            <a:headEnd/>
            <a:tailEnd/>
          </a:ln>
          <a:effectLst/>
        </p:spPr>
      </p:pic>
      <p:pic>
        <p:nvPicPr>
          <p:cNvPr id="17"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68326" y="4624847"/>
            <a:ext cx="1069220" cy="110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0316" y="5041529"/>
            <a:ext cx="1913554" cy="14620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5" descr="C:\Documents and Settings\kenshi\My Documents\material - videos\asia2010 - DiffusionSurfaces\still\capture_581906.bmp"/>
          <p:cNvPicPr>
            <a:picLocks noChangeAspect="1" noChangeArrowheads="1"/>
          </p:cNvPicPr>
          <p:nvPr/>
        </p:nvPicPr>
        <p:blipFill rotWithShape="1">
          <a:blip r:embed="rId7" cstate="print">
            <a:clrChange>
              <a:clrFrom>
                <a:srgbClr val="FFFFFF"/>
              </a:clrFrom>
              <a:clrTo>
                <a:srgbClr val="FFFFFF">
                  <a:alpha val="0"/>
                </a:srgbClr>
              </a:clrTo>
            </a:clrChange>
          </a:blip>
          <a:srcRect l="10445" t="5222" r="13439"/>
          <a:stretch/>
        </p:blipFill>
        <p:spPr bwMode="auto">
          <a:xfrm>
            <a:off x="6917907" y="3068960"/>
            <a:ext cx="1686541" cy="1575030"/>
          </a:xfrm>
          <a:prstGeom prst="rect">
            <a:avLst/>
          </a:prstGeom>
          <a:noFill/>
        </p:spPr>
      </p:pic>
      <p:cxnSp>
        <p:nvCxnSpPr>
          <p:cNvPr id="14" name="直線矢印コネクタ 13"/>
          <p:cNvCxnSpPr/>
          <p:nvPr/>
        </p:nvCxnSpPr>
        <p:spPr bwMode="auto">
          <a:xfrm>
            <a:off x="1499217" y="5214278"/>
            <a:ext cx="1353315" cy="535348"/>
          </a:xfrm>
          <a:prstGeom prst="straightConnector1">
            <a:avLst/>
          </a:prstGeom>
          <a:noFill/>
          <a:ln w="5715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cxnSp>
        <p:nvCxnSpPr>
          <p:cNvPr id="15" name="直線矢印コネクタ 14"/>
          <p:cNvCxnSpPr/>
          <p:nvPr/>
        </p:nvCxnSpPr>
        <p:spPr bwMode="auto">
          <a:xfrm>
            <a:off x="1331640" y="5299178"/>
            <a:ext cx="1012694" cy="635643"/>
          </a:xfrm>
          <a:prstGeom prst="straightConnector1">
            <a:avLst/>
          </a:prstGeom>
          <a:noFill/>
          <a:ln w="5715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cxnSp>
        <p:nvCxnSpPr>
          <p:cNvPr id="16" name="直線矢印コネクタ 15"/>
          <p:cNvCxnSpPr/>
          <p:nvPr/>
        </p:nvCxnSpPr>
        <p:spPr bwMode="auto">
          <a:xfrm>
            <a:off x="1187624" y="5392235"/>
            <a:ext cx="623186" cy="542586"/>
          </a:xfrm>
          <a:prstGeom prst="straightConnector1">
            <a:avLst/>
          </a:prstGeom>
          <a:noFill/>
          <a:ln w="57150" cap="rnd" algn="ctr">
            <a:solidFill>
              <a:schemeClr val="accent6"/>
            </a:solidFill>
            <a:round/>
            <a:headEnd type="none" w="med" len="med"/>
            <a:tailEnd type="triangle" w="med" len="med"/>
          </a:ln>
          <a:effectLst>
            <a:outerShdw blurRad="50800" dist="38100" dir="2700000" algn="tl" rotWithShape="0">
              <a:prstClr val="black">
                <a:alpha val="40000"/>
              </a:prstClr>
            </a:outerShdw>
          </a:effectLst>
        </p:spPr>
      </p:cxn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73</a:t>
            </a:fld>
            <a:endParaRPr kumimoji="1" lang="ja-JP" altLang="en-US"/>
          </a:p>
        </p:txBody>
      </p:sp>
    </p:spTree>
    <p:extLst>
      <p:ext uri="{BB962C8B-B14F-4D97-AF65-F5344CB8AC3E}">
        <p14:creationId xmlns:p14="http://schemas.microsoft.com/office/powerpoint/2010/main" val="320914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将来課題</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dirty="0" smtClean="0"/>
              <a:t>ラスタ表現とベクタ表現のハイブリッド</a:t>
            </a:r>
            <a:endParaRPr lang="en-US" altLang="ja-JP" dirty="0" smtClean="0"/>
          </a:p>
          <a:p>
            <a:pPr lvl="3"/>
            <a:endParaRPr kumimoji="1" lang="en-US" altLang="ja-JP" dirty="0" smtClean="0"/>
          </a:p>
          <a:p>
            <a:pPr lvl="3"/>
            <a:endParaRPr kumimoji="1" lang="en-US" altLang="ja-JP" dirty="0" smtClean="0"/>
          </a:p>
          <a:p>
            <a:r>
              <a:rPr kumimoji="1" lang="en-US" altLang="ja-JP" dirty="0" smtClean="0"/>
              <a:t>CT</a:t>
            </a:r>
            <a:r>
              <a:rPr lang="ja-JP" altLang="en-US" dirty="0"/>
              <a:t>・</a:t>
            </a:r>
            <a:r>
              <a:rPr kumimoji="1" lang="en-US" altLang="ja-JP" dirty="0" smtClean="0"/>
              <a:t>MRI</a:t>
            </a:r>
            <a:r>
              <a:rPr kumimoji="1" lang="ja-JP" altLang="en-US" dirty="0" smtClean="0"/>
              <a:t>等の計測データを</a:t>
            </a:r>
            <a:r>
              <a:rPr kumimoji="1" lang="en-US" altLang="ja-JP" dirty="0" smtClean="0"/>
              <a:t/>
            </a:r>
            <a:br>
              <a:rPr kumimoji="1" lang="en-US" altLang="ja-JP" dirty="0" smtClean="0"/>
            </a:br>
            <a:r>
              <a:rPr kumimoji="1" lang="ja-JP" altLang="en-US" dirty="0" smtClean="0"/>
              <a:t>利用したモデリング</a:t>
            </a:r>
            <a:endParaRPr kumimoji="1" lang="en-US" altLang="ja-JP" dirty="0" smtClean="0"/>
          </a:p>
          <a:p>
            <a:pPr lvl="4"/>
            <a:endParaRPr lang="en-US" altLang="ja-JP" dirty="0" smtClean="0"/>
          </a:p>
          <a:p>
            <a:pPr lvl="4"/>
            <a:endParaRPr lang="en-US" altLang="ja-JP" dirty="0" smtClean="0"/>
          </a:p>
          <a:p>
            <a:r>
              <a:rPr lang="ja-JP" altLang="en-US" dirty="0" smtClean="0"/>
              <a:t>生物学的</a:t>
            </a:r>
            <a:r>
              <a:rPr lang="ja-JP" altLang="en-US" dirty="0"/>
              <a:t>知識を利用した</a:t>
            </a:r>
            <a:r>
              <a:rPr lang="en-US" altLang="ja-JP" dirty="0"/>
              <a:t/>
            </a:r>
            <a:br>
              <a:rPr lang="en-US" altLang="ja-JP" dirty="0"/>
            </a:br>
            <a:r>
              <a:rPr lang="ja-JP" altLang="en-US" dirty="0" smtClean="0"/>
              <a:t>モデリング</a:t>
            </a:r>
            <a:endParaRPr lang="en-US" altLang="ja-JP" dirty="0"/>
          </a:p>
        </p:txBody>
      </p:sp>
      <p:grpSp>
        <p:nvGrpSpPr>
          <p:cNvPr id="15" name="グループ化 14"/>
          <p:cNvGrpSpPr/>
          <p:nvPr/>
        </p:nvGrpSpPr>
        <p:grpSpPr>
          <a:xfrm>
            <a:off x="5389327" y="4711453"/>
            <a:ext cx="3451129" cy="1309835"/>
            <a:chOff x="5508104" y="5270944"/>
            <a:chExt cx="2852173" cy="1082508"/>
          </a:xfrm>
        </p:grpSpPr>
        <p:pic>
          <p:nvPicPr>
            <p:cNvPr id="8"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1506" y="5270944"/>
              <a:ext cx="734394" cy="10825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508104" y="5270944"/>
              <a:ext cx="1096210" cy="10825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330882" y="5270944"/>
              <a:ext cx="1029395" cy="10825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3" name="テキスト ボックス 12"/>
          <p:cNvSpPr txBox="1"/>
          <p:nvPr/>
        </p:nvSpPr>
        <p:spPr>
          <a:xfrm>
            <a:off x="5350696" y="6011996"/>
            <a:ext cx="3528391" cy="369332"/>
          </a:xfrm>
          <a:prstGeom prst="rect">
            <a:avLst/>
          </a:prstGeom>
          <a:noFill/>
        </p:spPr>
        <p:txBody>
          <a:bodyPr wrap="square" rtlCol="0">
            <a:spAutoFit/>
          </a:bodyPr>
          <a:lstStyle/>
          <a:p>
            <a:pPr algn="ctr"/>
            <a:r>
              <a:rPr lang="en-US" altLang="ja-JP" dirty="0" smtClean="0"/>
              <a:t>Anatomy of Seed Plants </a:t>
            </a:r>
            <a:r>
              <a:rPr kumimoji="1" lang="en-US" altLang="ja-JP" dirty="0" smtClean="0"/>
              <a:t>[Esau77]</a:t>
            </a:r>
            <a:endParaRPr kumimoji="1" lang="ja-JP" altLang="en-US" dirty="0"/>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74</a:t>
            </a:fld>
            <a:endParaRPr kumimoji="1" lang="ja-JP" altLang="en-US"/>
          </a:p>
        </p:txBody>
      </p:sp>
      <p:pic>
        <p:nvPicPr>
          <p:cNvPr id="10" name="tomat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8319" t="10924" r="9645" b="14856"/>
          <a:stretch/>
        </p:blipFill>
        <p:spPr>
          <a:xfrm>
            <a:off x="6132043" y="2723178"/>
            <a:ext cx="1846477" cy="1725319"/>
          </a:xfrm>
          <a:prstGeom prst="rect">
            <a:avLst/>
          </a:prstGeom>
        </p:spPr>
      </p:pic>
    </p:spTree>
    <p:extLst>
      <p:ext uri="{BB962C8B-B14F-4D97-AF65-F5344CB8AC3E}">
        <p14:creationId xmlns:p14="http://schemas.microsoft.com/office/powerpoint/2010/main" val="947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mediacall" presetSubtype="0" fill="hold" nodeType="withEffect">
                                  <p:stCondLst>
                                    <p:cond delay="0"/>
                                  </p:stCondLst>
                                  <p:childTnLst>
                                    <p:cmd type="call" cmd="playFrom(0.0)">
                                      <p:cBhvr>
                                        <p:cTn id="10" dur="5200" fill="hold"/>
                                        <p:tgtEl>
                                          <p:spTgt spid="10"/>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548680"/>
            <a:ext cx="8480072" cy="6309320"/>
          </a:xfrm>
        </p:spPr>
        <p:txBody>
          <a:bodyPr>
            <a:normAutofit fontScale="55000" lnSpcReduction="20000"/>
          </a:bodyPr>
          <a:lstStyle/>
          <a:p>
            <a:r>
              <a:rPr lang="en-US" altLang="ja-JP" dirty="0" smtClean="0">
                <a:solidFill>
                  <a:schemeClr val="accent2"/>
                </a:solidFill>
              </a:rPr>
              <a:t>Takayama</a:t>
            </a:r>
            <a:r>
              <a:rPr lang="en-US" altLang="ja-JP" dirty="0"/>
              <a:t>, </a:t>
            </a:r>
            <a:r>
              <a:rPr lang="en-US" altLang="ja-JP" dirty="0" smtClean="0"/>
              <a:t>Igarashi</a:t>
            </a:r>
            <a:r>
              <a:rPr lang="en-US" altLang="ja-JP" dirty="0"/>
              <a:t>, </a:t>
            </a:r>
            <a:r>
              <a:rPr lang="en-US" altLang="ja-JP" dirty="0" smtClean="0"/>
              <a:t>Haraguchi</a:t>
            </a:r>
            <a:r>
              <a:rPr lang="en-US" altLang="ja-JP" dirty="0"/>
              <a:t>, </a:t>
            </a:r>
            <a:r>
              <a:rPr lang="en-US" altLang="ja-JP" dirty="0" smtClean="0"/>
              <a:t>Nakazawa</a:t>
            </a:r>
            <a:r>
              <a:rPr lang="en-US" altLang="ja-JP" dirty="0"/>
              <a:t>. A Sketch-Based Interface for Modeling Myocardial Fiber Orientation. </a:t>
            </a:r>
            <a:r>
              <a:rPr lang="en-US" altLang="ja-JP" dirty="0" smtClean="0">
                <a:solidFill>
                  <a:schemeClr val="accent1"/>
                </a:solidFill>
              </a:rPr>
              <a:t>[Smart </a:t>
            </a:r>
            <a:r>
              <a:rPr lang="en-US" altLang="ja-JP" dirty="0">
                <a:solidFill>
                  <a:schemeClr val="accent1"/>
                </a:solidFill>
              </a:rPr>
              <a:t>Graphics </a:t>
            </a:r>
            <a:r>
              <a:rPr lang="en-US" altLang="ja-JP" dirty="0" smtClean="0">
                <a:solidFill>
                  <a:schemeClr val="accent1"/>
                </a:solidFill>
              </a:rPr>
              <a:t>2007]</a:t>
            </a:r>
            <a:endParaRPr lang="en-US" altLang="ja-JP" dirty="0">
              <a:solidFill>
                <a:schemeClr val="accent1"/>
              </a:solidFill>
            </a:endParaRPr>
          </a:p>
          <a:p>
            <a:r>
              <a:rPr lang="en-US" altLang="ja-JP" dirty="0">
                <a:solidFill>
                  <a:schemeClr val="accent2"/>
                </a:solidFill>
              </a:rPr>
              <a:t>Takayama</a:t>
            </a:r>
            <a:r>
              <a:rPr lang="en-US" altLang="ja-JP" dirty="0"/>
              <a:t>, Ashihara, Ijiri, Igarashi, Haraguchi, Nakazawa. A Sketch-Based Interface for Modeling Myocardial Fiber Orientation that Considers the Layered Structure of the Ventricles. </a:t>
            </a:r>
            <a:r>
              <a:rPr lang="en-US" altLang="ja-JP" dirty="0">
                <a:solidFill>
                  <a:schemeClr val="accent1"/>
                </a:solidFill>
              </a:rPr>
              <a:t>[J. Physiol. Sci. 2008]</a:t>
            </a:r>
          </a:p>
          <a:p>
            <a:r>
              <a:rPr lang="en-US" altLang="ja-JP" dirty="0" smtClean="0"/>
              <a:t>Ijiri</a:t>
            </a:r>
            <a:r>
              <a:rPr lang="en-US" altLang="ja-JP" dirty="0"/>
              <a:t>, </a:t>
            </a:r>
            <a:r>
              <a:rPr lang="en-US" altLang="ja-JP" dirty="0" smtClean="0">
                <a:solidFill>
                  <a:schemeClr val="accent2"/>
                </a:solidFill>
              </a:rPr>
              <a:t>Takayama</a:t>
            </a:r>
            <a:r>
              <a:rPr lang="en-US" altLang="ja-JP" dirty="0"/>
              <a:t>, </a:t>
            </a:r>
            <a:r>
              <a:rPr lang="en-US" altLang="ja-JP" dirty="0" smtClean="0"/>
              <a:t>Yokota</a:t>
            </a:r>
            <a:r>
              <a:rPr lang="en-US" altLang="ja-JP" dirty="0"/>
              <a:t>, </a:t>
            </a:r>
            <a:r>
              <a:rPr lang="en-US" altLang="ja-JP" dirty="0" smtClean="0"/>
              <a:t>Igarashi</a:t>
            </a:r>
            <a:r>
              <a:rPr lang="en-US" altLang="ja-JP" dirty="0"/>
              <a:t>. ProcDef: Local-to-global Deformation for Skeleton-free Character Animation. </a:t>
            </a:r>
            <a:r>
              <a:rPr lang="en-US" altLang="ja-JP" b="1" dirty="0" smtClean="0">
                <a:solidFill>
                  <a:schemeClr val="tx2"/>
                </a:solidFill>
              </a:rPr>
              <a:t>[Pacific </a:t>
            </a:r>
            <a:r>
              <a:rPr lang="en-US" altLang="ja-JP" b="1" dirty="0">
                <a:solidFill>
                  <a:schemeClr val="tx2"/>
                </a:solidFill>
              </a:rPr>
              <a:t>Graphics </a:t>
            </a:r>
            <a:r>
              <a:rPr lang="en-US" altLang="ja-JP" b="1" dirty="0" smtClean="0">
                <a:solidFill>
                  <a:schemeClr val="tx2"/>
                </a:solidFill>
              </a:rPr>
              <a:t>2009]</a:t>
            </a:r>
            <a:endParaRPr lang="en-US" altLang="ja-JP" b="1" dirty="0">
              <a:solidFill>
                <a:schemeClr val="tx2"/>
              </a:solidFill>
            </a:endParaRPr>
          </a:p>
          <a:p>
            <a:pPr lvl="3"/>
            <a:endParaRPr lang="en-US" altLang="ja-JP" dirty="0" smtClean="0"/>
          </a:p>
          <a:p>
            <a:r>
              <a:rPr lang="en-US" altLang="ja-JP" dirty="0" smtClean="0">
                <a:solidFill>
                  <a:schemeClr val="accent2"/>
                </a:solidFill>
              </a:rPr>
              <a:t>Takayama</a:t>
            </a:r>
            <a:r>
              <a:rPr lang="en-US" altLang="ja-JP" dirty="0" smtClean="0"/>
              <a:t>, Okabe, Ijiri, Igarashi. Lapped Solid Textures: Filling a Model with Anisotropic Textures. </a:t>
            </a:r>
            <a:r>
              <a:rPr lang="en-US" altLang="ja-JP" b="1" dirty="0" smtClean="0">
                <a:solidFill>
                  <a:schemeClr val="tx2"/>
                </a:solidFill>
              </a:rPr>
              <a:t>[SIGGRAPH 2008]</a:t>
            </a:r>
          </a:p>
          <a:p>
            <a:pPr lvl="3"/>
            <a:endParaRPr lang="en-US" altLang="ja-JP" dirty="0" smtClean="0"/>
          </a:p>
          <a:p>
            <a:r>
              <a:rPr lang="en-US" altLang="ja-JP" dirty="0" smtClean="0">
                <a:solidFill>
                  <a:schemeClr val="accent2"/>
                </a:solidFill>
              </a:rPr>
              <a:t>Takayama</a:t>
            </a:r>
            <a:r>
              <a:rPr lang="en-US" altLang="ja-JP" dirty="0"/>
              <a:t>, </a:t>
            </a:r>
            <a:r>
              <a:rPr lang="en-US" altLang="ja-JP" dirty="0" smtClean="0"/>
              <a:t>Sorkine</a:t>
            </a:r>
            <a:r>
              <a:rPr lang="en-US" altLang="ja-JP" dirty="0"/>
              <a:t>, </a:t>
            </a:r>
            <a:r>
              <a:rPr lang="en-US" altLang="ja-JP" dirty="0" smtClean="0"/>
              <a:t>Nealen</a:t>
            </a:r>
            <a:r>
              <a:rPr lang="en-US" altLang="ja-JP" dirty="0"/>
              <a:t>, </a:t>
            </a:r>
            <a:r>
              <a:rPr lang="en-US" altLang="ja-JP" dirty="0" smtClean="0"/>
              <a:t>Igarashi</a:t>
            </a:r>
            <a:r>
              <a:rPr lang="en-US" altLang="ja-JP" dirty="0"/>
              <a:t>. Volumetric Modeling with Diffusion Surfaces. </a:t>
            </a:r>
            <a:r>
              <a:rPr lang="en-US" altLang="ja-JP" b="1" dirty="0" smtClean="0">
                <a:solidFill>
                  <a:schemeClr val="tx2"/>
                </a:solidFill>
              </a:rPr>
              <a:t>[SIGGRAPH </a:t>
            </a:r>
            <a:r>
              <a:rPr lang="en-US" altLang="ja-JP" b="1" dirty="0">
                <a:solidFill>
                  <a:schemeClr val="tx2"/>
                </a:solidFill>
              </a:rPr>
              <a:t>Asia </a:t>
            </a:r>
            <a:r>
              <a:rPr lang="en-US" altLang="ja-JP" b="1" dirty="0" smtClean="0">
                <a:solidFill>
                  <a:schemeClr val="tx2"/>
                </a:solidFill>
              </a:rPr>
              <a:t>2010]</a:t>
            </a:r>
            <a:endParaRPr lang="en-US" altLang="ja-JP" b="1" dirty="0">
              <a:solidFill>
                <a:schemeClr val="tx2"/>
              </a:solidFill>
            </a:endParaRPr>
          </a:p>
          <a:p>
            <a:pPr lvl="3"/>
            <a:endParaRPr lang="en-US" altLang="ja-JP" dirty="0" smtClean="0"/>
          </a:p>
          <a:p>
            <a:r>
              <a:rPr lang="en-US" altLang="ja-JP" dirty="0" smtClean="0">
                <a:solidFill>
                  <a:schemeClr val="accent2"/>
                </a:solidFill>
              </a:rPr>
              <a:t>Takayama</a:t>
            </a:r>
            <a:r>
              <a:rPr lang="en-US" altLang="ja-JP" dirty="0"/>
              <a:t>, </a:t>
            </a:r>
            <a:r>
              <a:rPr lang="en-US" altLang="ja-JP" dirty="0" smtClean="0"/>
              <a:t>Igarashi</a:t>
            </a:r>
            <a:r>
              <a:rPr lang="en-US" altLang="ja-JP" dirty="0"/>
              <a:t>. Layered Solid Texture Synthesis from a Single 2D Exemplar. </a:t>
            </a:r>
            <a:r>
              <a:rPr lang="en-US" altLang="ja-JP" dirty="0" smtClean="0">
                <a:solidFill>
                  <a:schemeClr val="accent1"/>
                </a:solidFill>
              </a:rPr>
              <a:t>[SIGGRAPH </a:t>
            </a:r>
            <a:r>
              <a:rPr lang="en-US" altLang="ja-JP" dirty="0">
                <a:solidFill>
                  <a:schemeClr val="accent1"/>
                </a:solidFill>
              </a:rPr>
              <a:t>2009 </a:t>
            </a:r>
            <a:r>
              <a:rPr lang="en-US" altLang="ja-JP" dirty="0" smtClean="0">
                <a:solidFill>
                  <a:schemeClr val="accent1"/>
                </a:solidFill>
              </a:rPr>
              <a:t>Poster]</a:t>
            </a:r>
          </a:p>
          <a:p>
            <a:pPr lvl="3"/>
            <a:endParaRPr lang="en-US" altLang="ja-JP" dirty="0" smtClean="0">
              <a:solidFill>
                <a:schemeClr val="accent1"/>
              </a:solidFill>
            </a:endParaRPr>
          </a:p>
          <a:p>
            <a:r>
              <a:rPr lang="en-US" altLang="ja-JP" dirty="0" smtClean="0">
                <a:solidFill>
                  <a:schemeClr val="accent2"/>
                </a:solidFill>
              </a:rPr>
              <a:t>Takayama</a:t>
            </a:r>
            <a:r>
              <a:rPr lang="en-US" altLang="ja-JP" dirty="0" smtClean="0"/>
              <a:t>, Schmidt, Singh, Igarashi, </a:t>
            </a:r>
            <a:r>
              <a:rPr lang="en-US" altLang="ja-JP" dirty="0"/>
              <a:t>Boubekeur, Sorkine. GeoBrush: Interactive Mesh Geometry Cloning. </a:t>
            </a:r>
            <a:r>
              <a:rPr lang="en-US" altLang="ja-JP" b="1" dirty="0">
                <a:solidFill>
                  <a:schemeClr val="tx2"/>
                </a:solidFill>
              </a:rPr>
              <a:t>[Eurographics 2011]</a:t>
            </a:r>
          </a:p>
          <a:p>
            <a:r>
              <a:rPr lang="en-US" altLang="ja-JP" dirty="0"/>
              <a:t>Umetani, </a:t>
            </a:r>
            <a:r>
              <a:rPr lang="en-US" altLang="ja-JP" dirty="0">
                <a:solidFill>
                  <a:schemeClr val="accent2"/>
                </a:solidFill>
              </a:rPr>
              <a:t>Takayama</a:t>
            </a:r>
            <a:r>
              <a:rPr lang="en-US" altLang="ja-JP" dirty="0"/>
              <a:t>, Mitani, Igarashi. A Responsive Finite Element Method to Aid Interactive Geometric Modeling. </a:t>
            </a:r>
            <a:r>
              <a:rPr lang="en-US" altLang="ja-JP" dirty="0">
                <a:solidFill>
                  <a:schemeClr val="accent1"/>
                </a:solidFill>
              </a:rPr>
              <a:t>[CG&amp;A 2011]</a:t>
            </a:r>
          </a:p>
          <a:p>
            <a:r>
              <a:rPr lang="en-US" altLang="ja-JP" dirty="0" smtClean="0"/>
              <a:t>Ijiri, Ashihara, Yamaguchi, </a:t>
            </a:r>
            <a:r>
              <a:rPr lang="en-US" altLang="ja-JP" dirty="0" smtClean="0">
                <a:solidFill>
                  <a:schemeClr val="accent2"/>
                </a:solidFill>
              </a:rPr>
              <a:t>Takayama</a:t>
            </a:r>
            <a:r>
              <a:rPr lang="en-US" altLang="ja-JP" dirty="0" smtClean="0"/>
              <a:t>, Igarashi, Shimada, </a:t>
            </a:r>
            <a:r>
              <a:rPr lang="en-US" altLang="ja-JP" dirty="0" err="1" smtClean="0"/>
              <a:t>Namba</a:t>
            </a:r>
            <a:r>
              <a:rPr lang="en-US" altLang="ja-JP" dirty="0" smtClean="0"/>
              <a:t>, Haraguchi, Nakazawa. A Procedural Method for Modeling the Purkinje Fibers of the Heart. </a:t>
            </a:r>
            <a:r>
              <a:rPr lang="en-US" altLang="ja-JP" dirty="0" smtClean="0">
                <a:solidFill>
                  <a:schemeClr val="accent1"/>
                </a:solidFill>
              </a:rPr>
              <a:t>[J. Physiol. Sci. 2008]</a:t>
            </a:r>
          </a:p>
          <a:p>
            <a:r>
              <a:rPr lang="en-US" altLang="ja-JP" dirty="0" smtClean="0"/>
              <a:t>Okabe</a:t>
            </a:r>
            <a:r>
              <a:rPr lang="en-US" altLang="ja-JP" dirty="0"/>
              <a:t>, </a:t>
            </a:r>
            <a:r>
              <a:rPr lang="en-US" altLang="ja-JP" dirty="0">
                <a:solidFill>
                  <a:schemeClr val="accent2"/>
                </a:solidFill>
              </a:rPr>
              <a:t>Takayama</a:t>
            </a:r>
            <a:r>
              <a:rPr lang="en-US" altLang="ja-JP" dirty="0"/>
              <a:t>, Ijiri, Igarashi. Light Shower: A Poor Man's Light Stage Built with an Off-the-shelf Umbrella and Projector. </a:t>
            </a:r>
            <a:r>
              <a:rPr lang="en-US" altLang="ja-JP" dirty="0">
                <a:solidFill>
                  <a:schemeClr val="accent1"/>
                </a:solidFill>
              </a:rPr>
              <a:t>[SIGGRAPH 2007 </a:t>
            </a:r>
            <a:r>
              <a:rPr lang="en-US" altLang="ja-JP" dirty="0" smtClean="0">
                <a:solidFill>
                  <a:schemeClr val="accent1"/>
                </a:solidFill>
              </a:rPr>
              <a:t>Sketch]</a:t>
            </a:r>
            <a:endParaRPr lang="en-US" altLang="ja-JP" dirty="0">
              <a:solidFill>
                <a:schemeClr val="accent1"/>
              </a:solidFill>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75</a:t>
            </a:fld>
            <a:endParaRPr kumimoji="1" lang="ja-JP" altLang="en-US"/>
          </a:p>
        </p:txBody>
      </p:sp>
      <p:sp>
        <p:nvSpPr>
          <p:cNvPr id="6" name="右中かっこ 5"/>
          <p:cNvSpPr/>
          <p:nvPr/>
        </p:nvSpPr>
        <p:spPr>
          <a:xfrm>
            <a:off x="8352273" y="659454"/>
            <a:ext cx="237626" cy="1585428"/>
          </a:xfrm>
          <a:prstGeom prst="rightBrace">
            <a:avLst>
              <a:gd name="adj1" fmla="val 524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8604448" y="1220198"/>
            <a:ext cx="568057" cy="369332"/>
          </a:xfrm>
          <a:prstGeom prst="rect">
            <a:avLst/>
          </a:prstGeom>
          <a:noFill/>
        </p:spPr>
        <p:txBody>
          <a:bodyPr wrap="square" rtlCol="0">
            <a:spAutoFit/>
          </a:bodyPr>
          <a:lstStyle/>
          <a:p>
            <a:r>
              <a:rPr kumimoji="1" lang="en-US" altLang="ja-JP" dirty="0" smtClean="0"/>
              <a:t>3</a:t>
            </a:r>
            <a:r>
              <a:rPr kumimoji="1" lang="ja-JP" altLang="en-US" dirty="0" smtClean="0"/>
              <a:t>章</a:t>
            </a:r>
            <a:endParaRPr kumimoji="1" lang="ja-JP" altLang="en-US" dirty="0"/>
          </a:p>
        </p:txBody>
      </p:sp>
      <p:sp>
        <p:nvSpPr>
          <p:cNvPr id="9" name="テキスト ボックス 8"/>
          <p:cNvSpPr txBox="1"/>
          <p:nvPr/>
        </p:nvSpPr>
        <p:spPr>
          <a:xfrm>
            <a:off x="8604448" y="2363034"/>
            <a:ext cx="568057" cy="369332"/>
          </a:xfrm>
          <a:prstGeom prst="rect">
            <a:avLst/>
          </a:prstGeom>
          <a:noFill/>
        </p:spPr>
        <p:txBody>
          <a:bodyPr wrap="square" rtlCol="0">
            <a:spAutoFit/>
          </a:bodyPr>
          <a:lstStyle/>
          <a:p>
            <a:r>
              <a:rPr lang="en-US" altLang="ja-JP" dirty="0"/>
              <a:t>4</a:t>
            </a:r>
            <a:r>
              <a:rPr kumimoji="1" lang="ja-JP" altLang="en-US" dirty="0" smtClean="0"/>
              <a:t>章</a:t>
            </a:r>
            <a:endParaRPr kumimoji="1" lang="ja-JP" altLang="en-US" dirty="0"/>
          </a:p>
        </p:txBody>
      </p:sp>
      <p:sp>
        <p:nvSpPr>
          <p:cNvPr id="10" name="テキスト ボックス 9"/>
          <p:cNvSpPr txBox="1"/>
          <p:nvPr/>
        </p:nvSpPr>
        <p:spPr>
          <a:xfrm>
            <a:off x="8604448" y="3092406"/>
            <a:ext cx="568057" cy="369332"/>
          </a:xfrm>
          <a:prstGeom prst="rect">
            <a:avLst/>
          </a:prstGeom>
          <a:noFill/>
        </p:spPr>
        <p:txBody>
          <a:bodyPr wrap="square" rtlCol="0">
            <a:spAutoFit/>
          </a:bodyPr>
          <a:lstStyle/>
          <a:p>
            <a:r>
              <a:rPr kumimoji="1" lang="en-US" altLang="ja-JP" dirty="0" smtClean="0"/>
              <a:t>5</a:t>
            </a:r>
            <a:r>
              <a:rPr kumimoji="1" lang="ja-JP" altLang="en-US" dirty="0" smtClean="0"/>
              <a:t>章</a:t>
            </a:r>
            <a:endParaRPr kumimoji="1" lang="ja-JP" altLang="en-US" dirty="0"/>
          </a:p>
        </p:txBody>
      </p:sp>
      <p:sp>
        <p:nvSpPr>
          <p:cNvPr id="11" name="テキスト ボックス 10"/>
          <p:cNvSpPr txBox="1"/>
          <p:nvPr/>
        </p:nvSpPr>
        <p:spPr>
          <a:xfrm>
            <a:off x="8493163" y="3731186"/>
            <a:ext cx="687349" cy="369332"/>
          </a:xfrm>
          <a:prstGeom prst="rect">
            <a:avLst/>
          </a:prstGeom>
          <a:noFill/>
        </p:spPr>
        <p:txBody>
          <a:bodyPr wrap="square" rtlCol="0">
            <a:spAutoFit/>
          </a:bodyPr>
          <a:lstStyle/>
          <a:p>
            <a:r>
              <a:rPr kumimoji="1" lang="ja-JP" altLang="en-US" dirty="0" smtClean="0"/>
              <a:t>付録</a:t>
            </a:r>
            <a:endParaRPr kumimoji="1" lang="ja-JP" altLang="en-US" dirty="0"/>
          </a:p>
        </p:txBody>
      </p:sp>
      <p:cxnSp>
        <p:nvCxnSpPr>
          <p:cNvPr id="13" name="直線矢印コネクタ 12"/>
          <p:cNvCxnSpPr/>
          <p:nvPr/>
        </p:nvCxnSpPr>
        <p:spPr>
          <a:xfrm>
            <a:off x="8244408" y="2579058"/>
            <a:ext cx="32730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8244408" y="3289147"/>
            <a:ext cx="32730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8244408" y="3927927"/>
            <a:ext cx="327309"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16" name="右中かっこ 15"/>
          <p:cNvSpPr/>
          <p:nvPr/>
        </p:nvSpPr>
        <p:spPr>
          <a:xfrm>
            <a:off x="8360280" y="4532566"/>
            <a:ext cx="237626" cy="2016224"/>
          </a:xfrm>
          <a:prstGeom prst="rightBrace">
            <a:avLst>
              <a:gd name="adj1" fmla="val 524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8612455" y="5359823"/>
            <a:ext cx="568057" cy="369332"/>
          </a:xfrm>
          <a:prstGeom prst="rect">
            <a:avLst/>
          </a:prstGeom>
          <a:noFill/>
        </p:spPr>
        <p:txBody>
          <a:bodyPr wrap="square" rtlCol="0">
            <a:spAutoFit/>
          </a:bodyPr>
          <a:lstStyle/>
          <a:p>
            <a:r>
              <a:rPr lang="ja-JP" altLang="en-US" dirty="0"/>
              <a:t>他</a:t>
            </a:r>
            <a:endParaRPr kumimoji="1" lang="ja-JP" altLang="en-US" dirty="0"/>
          </a:p>
        </p:txBody>
      </p:sp>
      <p:sp>
        <p:nvSpPr>
          <p:cNvPr id="5" name="テキスト ボックス 4"/>
          <p:cNvSpPr txBox="1"/>
          <p:nvPr/>
        </p:nvSpPr>
        <p:spPr>
          <a:xfrm>
            <a:off x="0" y="0"/>
            <a:ext cx="2016224" cy="461665"/>
          </a:xfrm>
          <a:prstGeom prst="rect">
            <a:avLst/>
          </a:prstGeom>
          <a:noFill/>
        </p:spPr>
        <p:txBody>
          <a:bodyPr wrap="square" rtlCol="0">
            <a:spAutoFit/>
          </a:bodyPr>
          <a:lstStyle/>
          <a:p>
            <a:r>
              <a:rPr kumimoji="1" lang="ja-JP" altLang="en-US" sz="2400" dirty="0" smtClean="0"/>
              <a:t>発表文献</a:t>
            </a:r>
            <a:endParaRPr kumimoji="1" lang="ja-JP" altLang="en-US" sz="2400" dirty="0"/>
          </a:p>
        </p:txBody>
      </p:sp>
    </p:spTree>
    <p:extLst>
      <p:ext uri="{BB962C8B-B14F-4D97-AF65-F5344CB8AC3E}">
        <p14:creationId xmlns:p14="http://schemas.microsoft.com/office/powerpoint/2010/main" val="40345633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ja-JP" altLang="en-US" dirty="0"/>
              <a:t>論文の修正</a:t>
            </a:r>
            <a:r>
              <a:rPr lang="ja-JP" altLang="en-US" dirty="0" smtClean="0"/>
              <a:t>箇所</a:t>
            </a:r>
            <a:endParaRPr kumimoji="1" lang="ja-JP" altLang="en-US" dirty="0"/>
          </a:p>
        </p:txBody>
      </p:sp>
      <p:sp>
        <p:nvSpPr>
          <p:cNvPr id="2" name="コンテンツ プレースホルダー 1"/>
          <p:cNvSpPr>
            <a:spLocks noGrp="1"/>
          </p:cNvSpPr>
          <p:nvPr>
            <p:ph idx="1"/>
          </p:nvPr>
        </p:nvSpPr>
        <p:spPr/>
        <p:txBody>
          <a:bodyPr>
            <a:normAutofit fontScale="92500"/>
          </a:bodyPr>
          <a:lstStyle/>
          <a:p>
            <a:r>
              <a:rPr kumimoji="1" lang="ja-JP" altLang="en-US" dirty="0" smtClean="0"/>
              <a:t>１章</a:t>
            </a:r>
            <a:endParaRPr kumimoji="1" lang="en-US" altLang="ja-JP" dirty="0" smtClean="0"/>
          </a:p>
          <a:p>
            <a:pPr lvl="1"/>
            <a:r>
              <a:rPr kumimoji="1" lang="ja-JP" altLang="en-US" dirty="0" smtClean="0"/>
              <a:t>ボリューメトリックなモデリングにおける</a:t>
            </a:r>
            <a:r>
              <a:rPr lang="ja-JP" altLang="en-US" dirty="0" smtClean="0"/>
              <a:t>二つの</a:t>
            </a:r>
            <a:r>
              <a:rPr kumimoji="1" lang="ja-JP" altLang="en-US" dirty="0" smtClean="0"/>
              <a:t>難しさと、それらに対処するための二つの原則を述べる</a:t>
            </a:r>
            <a:endParaRPr kumimoji="1" lang="en-US" altLang="ja-JP" dirty="0" smtClean="0"/>
          </a:p>
          <a:p>
            <a:r>
              <a:rPr kumimoji="1" lang="ja-JP" altLang="en-US" dirty="0" smtClean="0"/>
              <a:t>２章</a:t>
            </a:r>
            <a:endParaRPr kumimoji="1" lang="en-US" altLang="ja-JP" dirty="0" smtClean="0"/>
          </a:p>
          <a:p>
            <a:pPr lvl="1"/>
            <a:r>
              <a:rPr kumimoji="1" lang="ja-JP" altLang="en-US" dirty="0" smtClean="0"/>
              <a:t>関連研究を、ラスタ的アプローチと</a:t>
            </a:r>
            <a:r>
              <a:rPr kumimoji="1" lang="ja-JP" altLang="en-US" dirty="0" smtClean="0"/>
              <a:t>ベクタ的</a:t>
            </a:r>
            <a:r>
              <a:rPr kumimoji="1" lang="en-US" altLang="ja-JP" dirty="0" smtClean="0"/>
              <a:t/>
            </a:r>
            <a:br>
              <a:rPr kumimoji="1" lang="en-US" altLang="ja-JP" dirty="0" smtClean="0"/>
            </a:br>
            <a:r>
              <a:rPr kumimoji="1" lang="ja-JP" altLang="en-US" dirty="0" smtClean="0"/>
              <a:t>アプローチ</a:t>
            </a:r>
            <a:r>
              <a:rPr kumimoji="1" lang="ja-JP" altLang="en-US" dirty="0" smtClean="0"/>
              <a:t>という観点からまとめ直す</a:t>
            </a:r>
            <a:endParaRPr kumimoji="1" lang="en-US" altLang="ja-JP" dirty="0" smtClean="0"/>
          </a:p>
          <a:p>
            <a:r>
              <a:rPr lang="ja-JP" altLang="en-US" dirty="0" smtClean="0"/>
              <a:t>各論（３～５章）</a:t>
            </a:r>
            <a:endParaRPr lang="en-US" altLang="ja-JP" dirty="0" smtClean="0"/>
          </a:p>
          <a:p>
            <a:pPr lvl="1"/>
            <a:r>
              <a:rPr lang="ja-JP" altLang="en-US" dirty="0" smtClean="0"/>
              <a:t>二つの原則に則っていることを強調</a:t>
            </a:r>
            <a:endParaRPr lang="en-US" altLang="ja-JP" dirty="0" smtClean="0"/>
          </a:p>
          <a:p>
            <a:r>
              <a:rPr kumimoji="1" lang="ja-JP" altLang="en-US" dirty="0" smtClean="0"/>
              <a:t>６章</a:t>
            </a:r>
            <a:endParaRPr kumimoji="1" lang="en-US" altLang="ja-JP" dirty="0" smtClean="0"/>
          </a:p>
          <a:p>
            <a:pPr lvl="1"/>
            <a:r>
              <a:rPr kumimoji="1" lang="ja-JP" altLang="en-US" dirty="0" smtClean="0"/>
              <a:t>まとめ方を１章に対応した形に修正</a:t>
            </a:r>
            <a:endParaRPr kumimoji="1" lang="ja-JP" altLang="en-US"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76</a:t>
            </a:fld>
            <a:endParaRPr kumimoji="1" lang="ja-JP" altLang="en-US"/>
          </a:p>
        </p:txBody>
      </p:sp>
    </p:spTree>
    <p:extLst>
      <p:ext uri="{BB962C8B-B14F-4D97-AF65-F5344CB8AC3E}">
        <p14:creationId xmlns:p14="http://schemas.microsoft.com/office/powerpoint/2010/main" val="1458681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数式による方法</a:t>
            </a:r>
            <a:endParaRPr lang="en-US" altLang="ja-JP"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ormAutofit/>
              </a:bodyPr>
              <a:lstStyle/>
              <a:p>
                <a:r>
                  <a:rPr lang="ja-JP" altLang="en-US" dirty="0" smtClean="0"/>
                  <a:t>いくつかの数学関数</a:t>
                </a:r>
                <a:r>
                  <a:rPr lang="ja-JP" altLang="en-US" dirty="0"/>
                  <a:t>など</a:t>
                </a:r>
                <a:r>
                  <a:rPr lang="ja-JP" altLang="en-US" dirty="0" smtClean="0"/>
                  <a:t>を組み合わせる</a:t>
                </a:r>
                <a:endParaRPr lang="en-US" altLang="ja-JP" dirty="0" smtClean="0"/>
              </a:p>
              <a:p>
                <a:pPr lvl="1"/>
                <a:r>
                  <a:rPr lang="ja-JP" altLang="en-US" dirty="0" smtClean="0"/>
                  <a:t>ノイズ関数</a:t>
                </a:r>
                <a:r>
                  <a:rPr lang="en-US" altLang="ja-JP" dirty="0" smtClean="0"/>
                  <a:t>: </a:t>
                </a:r>
                <a14:m>
                  <m:oMath xmlns:m="http://schemas.openxmlformats.org/officeDocument/2006/math">
                    <m:r>
                      <a:rPr lang="en-US" altLang="ja-JP" smtClean="0">
                        <a:latin typeface="Cambria Math"/>
                      </a:rPr>
                      <m:t>𝑛𝑜𝑖𝑠𝑒</m:t>
                    </m:r>
                    <m:r>
                      <a:rPr lang="en-US" altLang="ja-JP" smtClean="0">
                        <a:latin typeface="Cambria Math"/>
                      </a:rPr>
                      <m:t>(</m:t>
                    </m:r>
                    <m:r>
                      <a:rPr lang="en-US" altLang="ja-JP" smtClean="0">
                        <a:latin typeface="Cambria Math"/>
                      </a:rPr>
                      <m:t>𝑥</m:t>
                    </m:r>
                    <m:r>
                      <a:rPr lang="en-US" altLang="ja-JP" smtClean="0">
                        <a:latin typeface="Cambria Math"/>
                      </a:rPr>
                      <m:t>,</m:t>
                    </m:r>
                    <m:r>
                      <a:rPr lang="en-US" altLang="ja-JP" smtClean="0">
                        <a:latin typeface="Cambria Math"/>
                      </a:rPr>
                      <m:t>𝑦</m:t>
                    </m:r>
                    <m:r>
                      <a:rPr lang="en-US" altLang="ja-JP" smtClean="0">
                        <a:latin typeface="Cambria Math"/>
                      </a:rPr>
                      <m:t>,</m:t>
                    </m:r>
                    <m:r>
                      <a:rPr lang="en-US" altLang="ja-JP" smtClean="0">
                        <a:latin typeface="Cambria Math"/>
                      </a:rPr>
                      <m:t>𝑧</m:t>
                    </m:r>
                    <m:r>
                      <a:rPr lang="en-US" altLang="ja-JP" smtClean="0">
                        <a:latin typeface="Cambria Math"/>
                      </a:rPr>
                      <m:t>)</m:t>
                    </m:r>
                  </m:oMath>
                </a14:m>
                <a:endParaRPr lang="en-US" altLang="ja-JP" dirty="0" smtClean="0"/>
              </a:p>
              <a:p>
                <a:pPr lvl="1"/>
                <a:r>
                  <a:rPr lang="ja-JP" altLang="en-US" dirty="0" smtClean="0"/>
                  <a:t>大理石</a:t>
                </a:r>
                <a:r>
                  <a:rPr lang="en-US" altLang="ja-JP" dirty="0" smtClean="0"/>
                  <a:t>:</a:t>
                </a:r>
                <a:r>
                  <a:rPr lang="en-US" altLang="ja-JP" dirty="0"/>
                  <a:t/>
                </a:r>
                <a:br>
                  <a:rPr lang="en-US" altLang="ja-JP" dirty="0"/>
                </a:br>
                <a14:m>
                  <m:oMath xmlns:m="http://schemas.openxmlformats.org/officeDocument/2006/math">
                    <m:r>
                      <a:rPr lang="en-US" altLang="ja-JP" b="0" i="1" smtClean="0">
                        <a:latin typeface="Cambria Math"/>
                      </a:rPr>
                      <m:t>𝑚𝑎𝑟𝑏𝑙𝑒</m:t>
                    </m:r>
                    <m:d>
                      <m:dPr>
                        <m:ctrlPr>
                          <a:rPr lang="en-US" altLang="ja-JP" b="0" i="1" smtClean="0">
                            <a:latin typeface="Cambria Math"/>
                          </a:rPr>
                        </m:ctrlPr>
                      </m:dPr>
                      <m:e>
                        <m:r>
                          <a:rPr lang="en-US" altLang="ja-JP" b="0" i="1" smtClean="0">
                            <a:latin typeface="Cambria Math"/>
                          </a:rPr>
                          <m:t>𝑥</m:t>
                        </m:r>
                        <m:r>
                          <a:rPr lang="en-US" altLang="ja-JP" b="0" i="1" smtClean="0">
                            <a:latin typeface="Cambria Math"/>
                          </a:rPr>
                          <m:t>,</m:t>
                        </m:r>
                        <m:r>
                          <a:rPr lang="en-US" altLang="ja-JP" b="0" i="1" smtClean="0">
                            <a:latin typeface="Cambria Math"/>
                          </a:rPr>
                          <m:t>𝑦</m:t>
                        </m:r>
                        <m:r>
                          <a:rPr lang="en-US" altLang="ja-JP" b="0" i="1" smtClean="0">
                            <a:latin typeface="Cambria Math"/>
                          </a:rPr>
                          <m:t>,</m:t>
                        </m:r>
                        <m:r>
                          <a:rPr lang="en-US" altLang="ja-JP" b="0" i="1" smtClean="0">
                            <a:latin typeface="Cambria Math"/>
                          </a:rPr>
                          <m:t>𝑧</m:t>
                        </m:r>
                      </m:e>
                    </m:d>
                    <m:r>
                      <a:rPr lang="en-US" altLang="ja-JP" b="0" i="1" smtClean="0">
                        <a:latin typeface="Cambria Math"/>
                      </a:rPr>
                      <m:t>=</m:t>
                    </m:r>
                    <m:func>
                      <m:funcPr>
                        <m:ctrlPr>
                          <a:rPr lang="en-US" altLang="ja-JP" b="0" i="1" smtClean="0">
                            <a:latin typeface="Cambria Math"/>
                          </a:rPr>
                        </m:ctrlPr>
                      </m:funcPr>
                      <m:fName>
                        <m:r>
                          <m:rPr>
                            <m:sty m:val="p"/>
                          </m:rPr>
                          <a:rPr lang="en-US" altLang="ja-JP" b="0" i="0" smtClean="0">
                            <a:latin typeface="Cambria Math"/>
                          </a:rPr>
                          <m:t>sin</m:t>
                        </m:r>
                      </m:fName>
                      <m:e>
                        <m:d>
                          <m:dPr>
                            <m:ctrlPr>
                              <a:rPr lang="en-US" altLang="ja-JP" b="0" i="1" smtClean="0">
                                <a:latin typeface="Cambria Math"/>
                              </a:rPr>
                            </m:ctrlPr>
                          </m:dPr>
                          <m:e>
                            <m:r>
                              <a:rPr lang="en-US" altLang="ja-JP" b="0" i="1" smtClean="0">
                                <a:latin typeface="Cambria Math"/>
                              </a:rPr>
                              <m:t>𝑥</m:t>
                            </m:r>
                            <m:r>
                              <a:rPr lang="en-US" altLang="ja-JP" b="0" i="1" smtClean="0">
                                <a:latin typeface="Cambria Math"/>
                              </a:rPr>
                              <m:t>+</m:t>
                            </m:r>
                            <m:r>
                              <a:rPr lang="en-US" altLang="ja-JP">
                                <a:latin typeface="Cambria Math"/>
                              </a:rPr>
                              <m:t>𝑛𝑜𝑖𝑠𝑒</m:t>
                            </m:r>
                            <m:d>
                              <m:dPr>
                                <m:ctrlPr>
                                  <a:rPr lang="en-US" altLang="ja-JP" i="1">
                                    <a:latin typeface="Cambria Math"/>
                                  </a:rPr>
                                </m:ctrlPr>
                              </m:dPr>
                              <m:e>
                                <m:r>
                                  <a:rPr lang="en-US" altLang="ja-JP">
                                    <a:latin typeface="Cambria Math"/>
                                  </a:rPr>
                                  <m:t>𝑥</m:t>
                                </m:r>
                                <m:r>
                                  <a:rPr lang="en-US" altLang="ja-JP">
                                    <a:latin typeface="Cambria Math"/>
                                  </a:rPr>
                                  <m:t>,</m:t>
                                </m:r>
                                <m:r>
                                  <a:rPr lang="en-US" altLang="ja-JP">
                                    <a:latin typeface="Cambria Math"/>
                                  </a:rPr>
                                  <m:t>𝑦</m:t>
                                </m:r>
                                <m:r>
                                  <a:rPr lang="en-US" altLang="ja-JP">
                                    <a:latin typeface="Cambria Math"/>
                                  </a:rPr>
                                  <m:t>,</m:t>
                                </m:r>
                                <m:r>
                                  <a:rPr lang="en-US" altLang="ja-JP">
                                    <a:latin typeface="Cambria Math"/>
                                  </a:rPr>
                                  <m:t>𝑧</m:t>
                                </m:r>
                              </m:e>
                            </m:d>
                          </m:e>
                        </m:d>
                      </m:e>
                    </m:func>
                  </m:oMath>
                </a14:m>
                <a:endParaRPr lang="en-US" altLang="ja-JP" dirty="0" smtClean="0"/>
              </a:p>
              <a:p>
                <a:r>
                  <a:rPr lang="ja-JP" altLang="en-US" dirty="0" smtClean="0"/>
                  <a:t>長所</a:t>
                </a:r>
                <a:endParaRPr lang="en-US" altLang="ja-JP" dirty="0" smtClean="0"/>
              </a:p>
              <a:p>
                <a:pPr lvl="1"/>
                <a:r>
                  <a:rPr lang="ja-JP" altLang="en-US" dirty="0" smtClean="0"/>
                  <a:t>数式のみを保持</a:t>
                </a:r>
                <a:r>
                  <a:rPr lang="ja-JP" altLang="en-US" dirty="0" smtClean="0">
                    <a:sym typeface="Wingdings" pitchFamily="2" charset="2"/>
                  </a:rPr>
                  <a:t>するので、</a:t>
                </a:r>
                <a:r>
                  <a:rPr lang="ja-JP" altLang="en-US" dirty="0" smtClean="0"/>
                  <a:t>コンパクト</a:t>
                </a:r>
                <a:endParaRPr lang="en-US" altLang="ja-JP" dirty="0" smtClean="0"/>
              </a:p>
              <a:p>
                <a:r>
                  <a:rPr lang="ja-JP" altLang="en-US" dirty="0" smtClean="0"/>
                  <a:t>短所</a:t>
                </a:r>
                <a:endParaRPr lang="en-US" altLang="ja-JP" dirty="0" smtClean="0"/>
              </a:p>
              <a:p>
                <a:pPr lvl="1"/>
                <a:r>
                  <a:rPr lang="ja-JP" altLang="en-US" dirty="0" smtClean="0"/>
                  <a:t>表現対象ごとに数式を考えるのは大変</a:t>
                </a:r>
                <a:endParaRPr lang="en-US" altLang="ja-JP" dirty="0" smtClean="0"/>
              </a:p>
              <a:p>
                <a:pPr lvl="1"/>
                <a:r>
                  <a:rPr lang="ja-JP" altLang="en-US" dirty="0" smtClean="0"/>
                  <a:t>ノイズと数学関数だけでは限界がある</a:t>
                </a:r>
                <a:endParaRPr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2"/>
                <a:stretch>
                  <a:fillRect l="-1630" t="-215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8</a:t>
            </a:fld>
            <a:endParaRPr lang="ja-JP" altLang="en-US"/>
          </a:p>
        </p:txBody>
      </p:sp>
      <p:pic>
        <p:nvPicPr>
          <p:cNvPr id="5" name="Picture 7"/>
          <p:cNvPicPr>
            <a:picLocks noChangeAspect="1" noChangeArrowheads="1"/>
          </p:cNvPicPr>
          <p:nvPr/>
        </p:nvPicPr>
        <p:blipFill>
          <a:blip r:embed="rId3" cstate="print"/>
          <a:srcRect/>
          <a:stretch>
            <a:fillRect/>
          </a:stretch>
        </p:blipFill>
        <p:spPr bwMode="auto">
          <a:xfrm>
            <a:off x="7452320" y="2492896"/>
            <a:ext cx="1548458" cy="1827587"/>
          </a:xfrm>
          <a:prstGeom prst="rect">
            <a:avLst/>
          </a:prstGeom>
          <a:noFill/>
          <a:ln>
            <a:noFill/>
          </a:ln>
        </p:spPr>
      </p:pic>
      <p:sp>
        <p:nvSpPr>
          <p:cNvPr id="10" name="テキスト ボックス 9"/>
          <p:cNvSpPr txBox="1"/>
          <p:nvPr/>
        </p:nvSpPr>
        <p:spPr>
          <a:xfrm>
            <a:off x="7524328" y="4293096"/>
            <a:ext cx="1331640" cy="400110"/>
          </a:xfrm>
          <a:prstGeom prst="rect">
            <a:avLst/>
          </a:prstGeom>
          <a:noFill/>
        </p:spPr>
        <p:txBody>
          <a:bodyPr wrap="square" rtlCol="0">
            <a:spAutoFit/>
          </a:bodyPr>
          <a:lstStyle/>
          <a:p>
            <a:pPr algn="ctr"/>
            <a:r>
              <a:rPr kumimoji="1" lang="en-US" altLang="ja-JP" sz="2000" dirty="0" smtClean="0"/>
              <a:t>[Perlin85]</a:t>
            </a:r>
            <a:endParaRPr kumimoji="1" lang="ja-JP" altLang="en-US" sz="2000" dirty="0"/>
          </a:p>
        </p:txBody>
      </p:sp>
      <p:pic>
        <p:nvPicPr>
          <p:cNvPr id="4098" name="Picture 2" hidde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7060" y="4437112"/>
            <a:ext cx="1860430" cy="122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hidden="1"/>
          <p:cNvSpPr txBox="1"/>
          <p:nvPr/>
        </p:nvSpPr>
        <p:spPr>
          <a:xfrm>
            <a:off x="7491454" y="5661248"/>
            <a:ext cx="1509323" cy="400110"/>
          </a:xfrm>
          <a:prstGeom prst="rect">
            <a:avLst/>
          </a:prstGeom>
          <a:noFill/>
        </p:spPr>
        <p:txBody>
          <a:bodyPr wrap="square" rtlCol="0">
            <a:spAutoFit/>
          </a:bodyPr>
          <a:lstStyle/>
          <a:p>
            <a:pPr algn="ctr"/>
            <a:r>
              <a:rPr kumimoji="1" lang="en-US" altLang="ja-JP" sz="2000" dirty="0" smtClean="0"/>
              <a:t>[Worley96]</a:t>
            </a:r>
            <a:endParaRPr kumimoji="1" lang="ja-JP" altLang="en-US" sz="2000" dirty="0"/>
          </a:p>
        </p:txBody>
      </p:sp>
    </p:spTree>
    <p:extLst>
      <p:ext uri="{BB962C8B-B14F-4D97-AF65-F5344CB8AC3E}">
        <p14:creationId xmlns:p14="http://schemas.microsoft.com/office/powerpoint/2010/main" val="131370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二次元</a:t>
            </a:r>
            <a:r>
              <a:rPr lang="ja-JP" altLang="en-US" dirty="0" smtClean="0"/>
              <a:t>画像の加工による方法</a:t>
            </a:r>
            <a:endParaRPr lang="en-US" altLang="ja-JP" dirty="0"/>
          </a:p>
        </p:txBody>
      </p:sp>
      <p:sp>
        <p:nvSpPr>
          <p:cNvPr id="3" name="コンテンツ プレースホルダー 2"/>
          <p:cNvSpPr>
            <a:spLocks noGrp="1"/>
          </p:cNvSpPr>
          <p:nvPr>
            <p:ph idx="1"/>
          </p:nvPr>
        </p:nvSpPr>
        <p:spPr>
          <a:xfrm>
            <a:off x="457200" y="3469070"/>
            <a:ext cx="8229600" cy="3236530"/>
          </a:xfrm>
        </p:spPr>
        <p:txBody>
          <a:bodyPr>
            <a:normAutofit/>
          </a:bodyPr>
          <a:lstStyle/>
          <a:p>
            <a:r>
              <a:rPr lang="ja-JP" altLang="en-US" dirty="0"/>
              <a:t>長所</a:t>
            </a:r>
            <a:endParaRPr lang="en-US" altLang="ja-JP" dirty="0" smtClean="0"/>
          </a:p>
          <a:p>
            <a:pPr lvl="1"/>
            <a:r>
              <a:rPr lang="ja-JP" altLang="en-US" dirty="0" smtClean="0"/>
              <a:t>簡単な入力で、それらしい見映え</a:t>
            </a:r>
            <a:endParaRPr lang="en-US" altLang="ja-JP" dirty="0" smtClean="0"/>
          </a:p>
          <a:p>
            <a:pPr lvl="1"/>
            <a:r>
              <a:rPr lang="ja-JP" altLang="en-US" dirty="0"/>
              <a:t>二次元</a:t>
            </a:r>
            <a:r>
              <a:rPr lang="ja-JP" altLang="en-US" dirty="0" smtClean="0"/>
              <a:t>画像</a:t>
            </a:r>
            <a:r>
              <a:rPr lang="ja-JP" altLang="en-US" dirty="0"/>
              <a:t>のみ</a:t>
            </a:r>
            <a:r>
              <a:rPr lang="ja-JP" altLang="en-US" dirty="0" smtClean="0"/>
              <a:t>を保持するので、コンパクト</a:t>
            </a:r>
            <a:endParaRPr lang="en-US" altLang="ja-JP" dirty="0" smtClean="0"/>
          </a:p>
          <a:p>
            <a:r>
              <a:rPr lang="ja-JP" altLang="en-US" dirty="0"/>
              <a:t>短所</a:t>
            </a:r>
            <a:endParaRPr lang="en-US" altLang="ja-JP" dirty="0" smtClean="0"/>
          </a:p>
          <a:p>
            <a:pPr lvl="1"/>
            <a:r>
              <a:rPr lang="ja-JP" altLang="en-US" dirty="0" smtClean="0"/>
              <a:t>特定の断面では不自然になる</a:t>
            </a:r>
            <a:endParaRPr lang="en-US" altLang="ja-JP" dirty="0" smtClean="0"/>
          </a:p>
          <a:p>
            <a:pPr lvl="1"/>
            <a:r>
              <a:rPr lang="ja-JP" altLang="en-US" dirty="0" smtClean="0"/>
              <a:t>ボリュームレンダリング等に不適</a:t>
            </a:r>
            <a:endParaRPr lang="en-US" altLang="ja-JP" dirty="0" smtClean="0"/>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9</a:t>
            </a:fld>
            <a:endParaRPr lang="ja-JP" altLang="en-US"/>
          </a:p>
        </p:txBody>
      </p:sp>
      <p:sp>
        <p:nvSpPr>
          <p:cNvPr id="5" name="テキスト ボックス 4"/>
          <p:cNvSpPr txBox="1"/>
          <p:nvPr/>
        </p:nvSpPr>
        <p:spPr>
          <a:xfrm>
            <a:off x="395536" y="3068960"/>
            <a:ext cx="4320480" cy="400110"/>
          </a:xfrm>
          <a:prstGeom prst="rect">
            <a:avLst/>
          </a:prstGeom>
          <a:noFill/>
        </p:spPr>
        <p:txBody>
          <a:bodyPr wrap="square" rtlCol="0">
            <a:spAutoFit/>
          </a:bodyPr>
          <a:lstStyle/>
          <a:p>
            <a:pPr algn="ctr"/>
            <a:r>
              <a:rPr lang="ja-JP" altLang="en-US" sz="2000" dirty="0" smtClean="0"/>
              <a:t>断面上で</a:t>
            </a:r>
            <a:r>
              <a:rPr lang="en-US" altLang="ja-JP" sz="2000" dirty="0" smtClean="0"/>
              <a:t>2D</a:t>
            </a:r>
            <a:r>
              <a:rPr lang="ja-JP" altLang="en-US" sz="2000" dirty="0" smtClean="0"/>
              <a:t>テクスチャ合成 </a:t>
            </a:r>
            <a:r>
              <a:rPr kumimoji="1" lang="en-US" altLang="ja-JP" sz="2000" dirty="0" smtClean="0"/>
              <a:t>[Owada04]</a:t>
            </a:r>
            <a:endParaRPr kumimoji="1" lang="ja-JP" altLang="en-US" sz="2000" dirty="0"/>
          </a:p>
        </p:txBody>
      </p:sp>
      <p:pic>
        <p:nvPicPr>
          <p:cNvPr id="8" name="Picture 5"/>
          <p:cNvPicPr>
            <a:picLocks noChangeAspect="1" noChangeArrowheads="1"/>
          </p:cNvPicPr>
          <p:nvPr/>
        </p:nvPicPr>
        <p:blipFill>
          <a:blip r:embed="rId2" cstate="print">
            <a:clrChange>
              <a:clrFrom>
                <a:srgbClr val="9A9999"/>
              </a:clrFrom>
              <a:clrTo>
                <a:srgbClr val="9A9999">
                  <a:alpha val="0"/>
                </a:srgbClr>
              </a:clrTo>
            </a:clrChange>
          </a:blip>
          <a:srcRect/>
          <a:stretch>
            <a:fillRect/>
          </a:stretch>
        </p:blipFill>
        <p:spPr bwMode="auto">
          <a:xfrm>
            <a:off x="1619672" y="1321419"/>
            <a:ext cx="3278223" cy="1659761"/>
          </a:xfrm>
          <a:prstGeom prst="rect">
            <a:avLst/>
          </a:prstGeom>
          <a:noFill/>
          <a:ln w="9525">
            <a:noFill/>
            <a:miter lim="800000"/>
            <a:headEnd/>
            <a:tailEnd/>
          </a:ln>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41980"/>
            <a:ext cx="1266997" cy="121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5220072" y="3068960"/>
            <a:ext cx="3672408" cy="400110"/>
          </a:xfrm>
          <a:prstGeom prst="rect">
            <a:avLst/>
          </a:prstGeom>
          <a:noFill/>
        </p:spPr>
        <p:txBody>
          <a:bodyPr wrap="square" rtlCol="0">
            <a:spAutoFit/>
          </a:bodyPr>
          <a:lstStyle/>
          <a:p>
            <a:pPr algn="ctr"/>
            <a:r>
              <a:rPr kumimoji="1" lang="ja-JP" altLang="en-US" sz="2000" dirty="0" smtClean="0"/>
              <a:t>断面画像の補間</a:t>
            </a:r>
            <a:r>
              <a:rPr lang="en-US" altLang="ja-JP" sz="2000" dirty="0"/>
              <a:t> </a:t>
            </a:r>
            <a:r>
              <a:rPr kumimoji="1" lang="en-US" altLang="ja-JP" sz="2000" dirty="0" smtClean="0"/>
              <a:t>[Pietroni07]</a:t>
            </a:r>
            <a:endParaRPr kumimoji="1" lang="ja-JP" altLang="en-US" sz="2000" dirty="0"/>
          </a:p>
        </p:txBody>
      </p:sp>
      <p:pic>
        <p:nvPicPr>
          <p:cNvPr id="14" name="Picture 4"/>
          <p:cNvPicPr>
            <a:picLocks noChangeAspect="1" noChangeArrowheads="1"/>
          </p:cNvPicPr>
          <p:nvPr/>
        </p:nvPicPr>
        <p:blipFill>
          <a:blip r:embed="rId4" cstate="print">
            <a:clrChange>
              <a:clrFrom>
                <a:srgbClr val="FF00FF"/>
              </a:clrFrom>
              <a:clrTo>
                <a:srgbClr val="FF00FF">
                  <a:alpha val="0"/>
                </a:srgbClr>
              </a:clrTo>
            </a:clrChange>
          </a:blip>
          <a:srcRect/>
          <a:stretch>
            <a:fillRect/>
          </a:stretch>
        </p:blipFill>
        <p:spPr bwMode="auto">
          <a:xfrm>
            <a:off x="7102661" y="1172664"/>
            <a:ext cx="1944368" cy="1957271"/>
          </a:xfrm>
          <a:prstGeom prst="rect">
            <a:avLst/>
          </a:prstGeom>
          <a:noFill/>
          <a:ln w="9525">
            <a:noFill/>
            <a:miter lim="800000"/>
            <a:headEnd/>
            <a:tailEnd/>
          </a:ln>
        </p:spPr>
      </p:pic>
      <p:pic>
        <p:nvPicPr>
          <p:cNvPr id="15" name="Picture 4" descr="arancio_slices"/>
          <p:cNvPicPr>
            <a:picLocks noChangeAspect="1" noChangeArrowheads="1"/>
          </p:cNvPicPr>
          <p:nvPr/>
        </p:nvPicPr>
        <p:blipFill rotWithShape="1">
          <a:blip r:embed="rId5">
            <a:extLst>
              <a:ext uri="{28A0092B-C50C-407E-A947-70E740481C1C}">
                <a14:useLocalDpi xmlns:a14="http://schemas.microsoft.com/office/drawing/2010/main" val="0"/>
              </a:ext>
            </a:extLst>
          </a:blip>
          <a:srcRect l="11444" t="5675" r="3358"/>
          <a:stretch/>
        </p:blipFill>
        <p:spPr bwMode="auto">
          <a:xfrm>
            <a:off x="5230605" y="1175438"/>
            <a:ext cx="1933251" cy="19517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46180">
            <a:off x="6441517" y="4810236"/>
            <a:ext cx="2472436" cy="211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60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simple</Template>
  <TotalTime>11350</TotalTime>
  <Words>3603</Words>
  <Application>Microsoft Office PowerPoint</Application>
  <PresentationFormat>画面に合わせる (4:3)</PresentationFormat>
  <Paragraphs>751</Paragraphs>
  <Slides>76</Slides>
  <Notes>32</Notes>
  <HiddenSlides>0</HiddenSlides>
  <MMClips>11</MMClips>
  <ScaleCrop>false</ScaleCrop>
  <HeadingPairs>
    <vt:vector size="4" baseType="variant">
      <vt:variant>
        <vt:lpstr>テーマ</vt:lpstr>
      </vt:variant>
      <vt:variant>
        <vt:i4>1</vt:i4>
      </vt:variant>
      <vt:variant>
        <vt:lpstr>スライド タイトル</vt:lpstr>
      </vt:variant>
      <vt:variant>
        <vt:i4>76</vt:i4>
      </vt:variant>
    </vt:vector>
  </HeadingPairs>
  <TitlesOfParts>
    <vt:vector size="77" baseType="lpstr">
      <vt:lpstr>simple</vt:lpstr>
      <vt:lpstr>おことわり</vt:lpstr>
      <vt:lpstr>Volumetric Modeling with  Compact Representations considering structural regularity   構造の規則性を考慮したコンパクトな表現形式 によるボリューメトリックなモデリング</vt:lpstr>
      <vt:lpstr>アウトライン</vt:lpstr>
      <vt:lpstr>アウトライン</vt:lpstr>
      <vt:lpstr>ボリューメトリックな表現とは？</vt:lpstr>
      <vt:lpstr>ボリューメトリックな表現の有用性</vt:lpstr>
      <vt:lpstr>ボリューメトリックな表現のための 三つの主要な方法</vt:lpstr>
      <vt:lpstr>数式による方法</vt:lpstr>
      <vt:lpstr>二次元画像の加工による方法</vt:lpstr>
      <vt:lpstr>明示的な三次元ボリュームによる方法</vt:lpstr>
      <vt:lpstr>明示的な三次元ボリュームを表現 するための二つのアプローチ</vt:lpstr>
      <vt:lpstr>関連研究（ラスタ的アプローチ）： ソリッドテクスチャの合成</vt:lpstr>
      <vt:lpstr>関連研究（ベクタ的アプローチ）： 物体内部の領域分割</vt:lpstr>
      <vt:lpstr>明示的な三次元ボリューム表現の難しさに対処するための二つの原則を提案</vt:lpstr>
      <vt:lpstr>明示的な三次元ボリューム表現の難しさに対処するための二つの原則を提案</vt:lpstr>
      <vt:lpstr>アウトライン</vt:lpstr>
      <vt:lpstr>この章の目的</vt:lpstr>
      <vt:lpstr>二つのモデリングUIを提案</vt:lpstr>
      <vt:lpstr>ベクトル場モデリングのUI</vt:lpstr>
      <vt:lpstr>frame場モデリングのUI</vt:lpstr>
      <vt:lpstr>frame場モデリングのUI</vt:lpstr>
      <vt:lpstr>frame場モデリングのUI</vt:lpstr>
      <vt:lpstr>Limitations</vt:lpstr>
      <vt:lpstr>応用例1: 心臓電気生理シミュレーション</vt:lpstr>
      <vt:lpstr>応用例1: 心臓電気生理シミュレーション</vt:lpstr>
      <vt:lpstr>応用例2: 軟体動物の能動的動作の生成</vt:lpstr>
      <vt:lpstr>応用例2: 軟体動物の能動的動作の生成</vt:lpstr>
      <vt:lpstr>アウトライン</vt:lpstr>
      <vt:lpstr>この章の目的</vt:lpstr>
      <vt:lpstr>基本アイディア</vt:lpstr>
      <vt:lpstr>基本アイディア</vt:lpstr>
      <vt:lpstr>技術的新規性</vt:lpstr>
      <vt:lpstr>技術的新規性</vt:lpstr>
      <vt:lpstr>ソリッドテクスチャの分類</vt:lpstr>
      <vt:lpstr>異方性レベル</vt:lpstr>
      <vt:lpstr>遷移性レベル</vt:lpstr>
      <vt:lpstr>PowerPoint プレゼンテーション</vt:lpstr>
      <vt:lpstr>技術的新規性</vt:lpstr>
      <vt:lpstr>PowerPoint プレゼンテーション</vt:lpstr>
      <vt:lpstr>樹木</vt:lpstr>
      <vt:lpstr>スイカ</vt:lpstr>
      <vt:lpstr>PowerPoint プレゼンテーション</vt:lpstr>
      <vt:lpstr>ボリュームレンダリング</vt:lpstr>
      <vt:lpstr>Limitation</vt:lpstr>
      <vt:lpstr>アウトライン</vt:lpstr>
      <vt:lpstr>この章の目的</vt:lpstr>
      <vt:lpstr>基本アイディア</vt:lpstr>
      <vt:lpstr>PowerPoint プレゼンテーション</vt:lpstr>
      <vt:lpstr>色拡散の計算方法</vt:lpstr>
      <vt:lpstr>提案：色拡散の別の計算方法</vt:lpstr>
      <vt:lpstr>PMVCによる色の拡散 (2D)</vt:lpstr>
      <vt:lpstr>PMVCによる色の拡散 (2D)</vt:lpstr>
      <vt:lpstr>PMVCによる色の拡散 (2D)</vt:lpstr>
      <vt:lpstr>PMVCによる色の拡散 (3D)</vt:lpstr>
      <vt:lpstr>PMVCによる色の拡散 (3D)</vt:lpstr>
      <vt:lpstr>PowerPoint プレゼンテーション</vt:lpstr>
      <vt:lpstr>Diffusion Surfacesを作成するためのUI</vt:lpstr>
      <vt:lpstr>二種類の回転対称性を考慮</vt:lpstr>
      <vt:lpstr>モデリングの流れ</vt:lpstr>
      <vt:lpstr>ランダムなバリエーションの自動生成</vt:lpstr>
      <vt:lpstr>リンゴ</vt:lpstr>
      <vt:lpstr>イチゴ</vt:lpstr>
      <vt:lpstr>キウイ</vt:lpstr>
      <vt:lpstr>パプリカ</vt:lpstr>
      <vt:lpstr>キュウリ</vt:lpstr>
      <vt:lpstr>オクラ</vt:lpstr>
      <vt:lpstr>フルーツボウル</vt:lpstr>
      <vt:lpstr>野菜・果物以外の例</vt:lpstr>
      <vt:lpstr>アウトライン</vt:lpstr>
      <vt:lpstr>コントリビューション</vt:lpstr>
      <vt:lpstr>ボリューメトリックなモデリングの難しさに対処するための二つの原則を提案</vt:lpstr>
      <vt:lpstr>原則1: 構造の特徴を表すサーフェス上に情報を与えると、それが内部に伝播</vt:lpstr>
      <vt:lpstr>原則2: 構造の規則性に基づく、コンパクトな表現形式と高速なアルゴリズム</vt:lpstr>
      <vt:lpstr>将来課題</vt:lpstr>
      <vt:lpstr>PowerPoint プレゼンテーション</vt:lpstr>
      <vt:lpstr>論文の修正箇所</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博士論文 「コンパクトかつ整合性のある 表現形式による自然物の ボリューメトリックなモデリング」 の内容説明</dc:title>
  <dc:creator>kenshi</dc:creator>
  <cp:lastModifiedBy>kenshi</cp:lastModifiedBy>
  <cp:revision>585</cp:revision>
  <cp:lastPrinted>2012-01-24T00:54:38Z</cp:lastPrinted>
  <dcterms:created xsi:type="dcterms:W3CDTF">2012-01-09T01:32:57Z</dcterms:created>
  <dcterms:modified xsi:type="dcterms:W3CDTF">2012-01-28T06:45:24Z</dcterms:modified>
</cp:coreProperties>
</file>