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6" r:id="rId2"/>
    <p:sldId id="263" r:id="rId3"/>
    <p:sldId id="277" r:id="rId4"/>
    <p:sldId id="264" r:id="rId5"/>
    <p:sldId id="278" r:id="rId6"/>
    <p:sldId id="266" r:id="rId7"/>
    <p:sldId id="267" r:id="rId8"/>
    <p:sldId id="268" r:id="rId9"/>
    <p:sldId id="270" r:id="rId10"/>
    <p:sldId id="271" r:id="rId11"/>
    <p:sldId id="279" r:id="rId12"/>
    <p:sldId id="280" r:id="rId13"/>
    <p:sldId id="274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81" autoAdjust="0"/>
    <p:restoredTop sz="94660"/>
  </p:normalViewPr>
  <p:slideViewPr>
    <p:cSldViewPr>
      <p:cViewPr varScale="1">
        <p:scale>
          <a:sx n="85" d="100"/>
          <a:sy n="85" d="100"/>
        </p:scale>
        <p:origin x="2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0F9A8-C3E9-4742-A1F4-21DF3039F829}" type="datetimeFigureOut">
              <a:rPr kumimoji="1" lang="ja-JP" altLang="en-US" smtClean="0"/>
              <a:t>2015/10/3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5D93E-2B6D-48CC-8CF8-284716EAE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5799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5D93E-2B6D-48CC-8CF8-284716EAE48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288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5D93E-2B6D-48CC-8CF8-284716EAE48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3004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5D93E-2B6D-48CC-8CF8-284716EAE48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531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5D93E-2B6D-48CC-8CF8-284716EAE48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757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8654" y="323112"/>
            <a:ext cx="10954693" cy="346592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18654" y="3875052"/>
            <a:ext cx="10954693" cy="2203819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3B71-2C25-4ACB-BB69-21DC48C4065F}" type="datetime1">
              <a:rPr kumimoji="1" lang="ja-JP" altLang="en-US" smtClean="0"/>
              <a:t>2015/10/3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6525-E11C-478D-9CAF-8E7AC74B2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712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E726-4C9A-4514-B268-6004F18C3A0C}" type="datetime1">
              <a:rPr kumimoji="1" lang="ja-JP" altLang="en-US" smtClean="0"/>
              <a:t>2015/10/3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6525-E11C-478D-9CAF-8E7AC74B2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592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40062-0E62-4252-8132-93F5F241AAAB}" type="datetime1">
              <a:rPr kumimoji="1" lang="ja-JP" altLang="en-US" smtClean="0"/>
              <a:t>2015/10/3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6525-E11C-478D-9CAF-8E7AC74B2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774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中央に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2420" y="2766219"/>
            <a:ext cx="1156716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CFCF-DA52-41C2-9CA3-CE7CDDE74FC6}" type="datetime1">
              <a:rPr kumimoji="1" lang="ja-JP" altLang="en-US" smtClean="0"/>
              <a:t>2015/10/3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6525-E11C-478D-9CAF-8E7AC74B2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378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75B11-53FB-401E-A783-722B5CE4E697}" type="datetime1">
              <a:rPr kumimoji="1" lang="ja-JP" altLang="en-US" smtClean="0"/>
              <a:t>2015/10/3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6525-E11C-478D-9CAF-8E7AC74B2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71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12420" y="87213"/>
            <a:ext cx="115671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12420" y="1482061"/>
            <a:ext cx="11567160" cy="4966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4482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57FB-A87C-401B-8FCE-72EE5EB7337B}" type="datetime1">
              <a:rPr kumimoji="1" lang="ja-JP" altLang="en-US" smtClean="0"/>
              <a:t>2015/10/3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4482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0488488" y="6448251"/>
            <a:ext cx="865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76525-E11C-478D-9CAF-8E7AC74B2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994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akayama@nii.ac.j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15.png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8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0574" y="188640"/>
            <a:ext cx="11930853" cy="3753103"/>
          </a:xfrm>
        </p:spPr>
        <p:txBody>
          <a:bodyPr>
            <a:noAutofit/>
          </a:bodyPr>
          <a:lstStyle/>
          <a:p>
            <a:r>
              <a:rPr lang="en-US" altLang="ja-JP" sz="2800"/>
              <a:t>Mathematics and Implementation of </a:t>
            </a:r>
            <a:r>
              <a:rPr lang="en-US" altLang="ja-JP" sz="2800" smtClean="0"/>
              <a:t/>
            </a:r>
            <a:br>
              <a:rPr lang="en-US" altLang="ja-JP" sz="2800" smtClean="0"/>
            </a:br>
            <a:r>
              <a:rPr lang="en-US" altLang="ja-JP" sz="2800" smtClean="0"/>
              <a:t>Computer </a:t>
            </a:r>
            <a:r>
              <a:rPr lang="en-US" altLang="ja-JP" sz="2800"/>
              <a:t>Graphics </a:t>
            </a:r>
            <a:r>
              <a:rPr lang="en-US" altLang="ja-JP" sz="2800" smtClean="0"/>
              <a:t>Techniques 2015</a:t>
            </a:r>
            <a:br>
              <a:rPr lang="en-US" altLang="ja-JP" sz="2800" smtClean="0"/>
            </a:br>
            <a:r>
              <a:rPr lang="en-US" altLang="ja-JP" sz="2800" smtClean="0"/>
              <a:t/>
            </a:r>
            <a:br>
              <a:rPr lang="en-US" altLang="ja-JP" sz="2800" smtClean="0"/>
            </a:br>
            <a:r>
              <a:rPr lang="ja-JP" altLang="en-US" sz="2800" smtClean="0"/>
              <a:t/>
            </a:r>
            <a:br>
              <a:rPr lang="ja-JP" altLang="en-US" sz="2800" smtClean="0"/>
            </a:br>
            <a:r>
              <a:rPr lang="en-US" altLang="ja-JP" sz="2800" smtClean="0"/>
              <a:t/>
            </a:r>
            <a:br>
              <a:rPr lang="en-US" altLang="ja-JP" sz="2800" smtClean="0"/>
            </a:br>
            <a:r>
              <a:rPr lang="en-US" altLang="ja-JP" sz="4000" b="1" smtClean="0"/>
              <a:t>Boundary Aligned Smooth 3D Cross-Frame Field</a:t>
            </a:r>
            <a:r>
              <a:rPr lang="en-US" altLang="ja-JP" sz="4000" smtClean="0"/>
              <a:t/>
            </a:r>
            <a:br>
              <a:rPr lang="en-US" altLang="ja-JP" sz="4000" smtClean="0"/>
            </a:br>
            <a:r>
              <a:rPr lang="en-US" altLang="ja-JP" sz="2800" smtClean="0"/>
              <a:t/>
            </a:r>
            <a:br>
              <a:rPr lang="en-US" altLang="ja-JP" sz="2800" smtClean="0"/>
            </a:br>
            <a:r>
              <a:rPr lang="en-US" altLang="ja-JP" sz="2800" smtClean="0"/>
              <a:t>Jin Huang,</a:t>
            </a:r>
            <a:r>
              <a:rPr lang="en-US" altLang="ja-JP" sz="2800" i="1" smtClean="0"/>
              <a:t> </a:t>
            </a:r>
            <a:r>
              <a:rPr lang="en-US" altLang="ja-JP" sz="2800" smtClean="0"/>
              <a:t>Yiying Tong</a:t>
            </a:r>
            <a:r>
              <a:rPr lang="en-US" altLang="ja-JP" sz="2800" i="1" smtClean="0"/>
              <a:t>, </a:t>
            </a:r>
            <a:r>
              <a:rPr lang="en-US" altLang="ja-JP" sz="2800" smtClean="0"/>
              <a:t>Hongyu Wei</a:t>
            </a:r>
            <a:r>
              <a:rPr lang="en-US" altLang="ja-JP" sz="2800" i="1" smtClean="0"/>
              <a:t>, </a:t>
            </a:r>
            <a:r>
              <a:rPr lang="en-US" altLang="ja-JP" sz="2800" smtClean="0"/>
              <a:t>Hujun Bao</a:t>
            </a:r>
            <a:br>
              <a:rPr lang="en-US" altLang="ja-JP" sz="2800" smtClean="0"/>
            </a:br>
            <a:r>
              <a:rPr lang="en-US" altLang="ja-JP" sz="2800" smtClean="0"/>
              <a:t>SIGGRAPH Asia 2011</a:t>
            </a:r>
            <a:endParaRPr kumimoji="1" lang="ja-JP" altLang="en-US" sz="280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18654" y="4363029"/>
            <a:ext cx="10954693" cy="2363214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000" smtClean="0"/>
              <a:t>Kenshi Takayama</a:t>
            </a:r>
          </a:p>
          <a:p>
            <a:r>
              <a:rPr kumimoji="1" lang="en-US" altLang="ja-JP" sz="2000" smtClean="0"/>
              <a:t>Assistant Prof @ National Insitute of Informatics</a:t>
            </a:r>
          </a:p>
          <a:p>
            <a:r>
              <a:rPr kumimoji="1" lang="en-US" altLang="ja-JP" sz="2000" smtClean="0">
                <a:hlinkClick r:id="rId3"/>
              </a:rPr>
              <a:t>takayama@nii.ac.jp</a:t>
            </a:r>
            <a:endParaRPr kumimoji="1" lang="en-US" altLang="ja-JP" sz="2000" smtClean="0"/>
          </a:p>
          <a:p>
            <a:endParaRPr lang="en-US" altLang="ja-JP" sz="2000" smtClean="0"/>
          </a:p>
          <a:p>
            <a:r>
              <a:rPr kumimoji="1" lang="en-US" altLang="ja-JP" sz="2000" smtClean="0"/>
              <a:t>1</a:t>
            </a:r>
            <a:r>
              <a:rPr kumimoji="1" lang="en-US" altLang="ja-JP" sz="2000" baseline="30000" smtClean="0"/>
              <a:t>st</a:t>
            </a:r>
            <a:r>
              <a:rPr kumimoji="1" lang="en-US" altLang="ja-JP" sz="2000" smtClean="0"/>
              <a:t> round</a:t>
            </a:r>
          </a:p>
          <a:p>
            <a:r>
              <a:rPr kumimoji="1" lang="en-US" altLang="ja-JP" sz="2000" smtClean="0"/>
              <a:t>25 </a:t>
            </a:r>
            <a:r>
              <a:rPr kumimoji="1" lang="en-US" altLang="ja-JP" sz="2000" smtClean="0"/>
              <a:t>July 2015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9266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Discretization &amp; Objective</a:t>
            </a: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smtClean="0"/>
                  <a:t>Tetrahedral mesh over domain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altLang="ja-JP" smtClean="0"/>
              </a:p>
              <a:p>
                <a:pPr lvl="3"/>
                <a:endParaRPr lang="en-US" altLang="ja-JP" smtClean="0"/>
              </a:p>
              <a:p>
                <a:r>
                  <a:rPr lang="en-US" altLang="ja-JP" smtClean="0"/>
                  <a:t>Frame var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ja-JP" smtClean="0"/>
                  <a:t> at center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mtClean="0"/>
                  <a:t> of every (interior/exterior) triangle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mtClean="0">
                            <a:latin typeface="Cambria Math" panose="02040503050406030204" pitchFamily="18" charset="0"/>
                          </a:rPr>
                          <m:t>TRI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ja-JP" smtClean="0"/>
              </a:p>
              <a:p>
                <a:pPr lvl="3"/>
                <a:endParaRPr lang="en-US" altLang="ja-JP" smtClean="0"/>
              </a:p>
              <a:p>
                <a:r>
                  <a:rPr lang="en-US" altLang="ja-JP" smtClean="0"/>
                  <a:t>Piecewise-linear frame field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endParaRPr lang="en-US" altLang="ja-JP" smtClean="0"/>
              </a:p>
              <a:p>
                <a:pPr lvl="1"/>
                <a:r>
                  <a:rPr lang="en-US" altLang="ja-JP"/>
                  <a:t>G</a:t>
                </a:r>
                <a:r>
                  <a:rPr lang="en-US" altLang="ja-JP" smtClean="0"/>
                  <a:t>radient </a:t>
                </a:r>
                <a14:m>
                  <m:oMath xmlns:m="http://schemas.openxmlformats.org/officeDocument/2006/math">
                    <m:r>
                      <a:rPr lang="en-US" altLang="ja-JP" b="1">
                        <a:latin typeface="Cambria Math" panose="02040503050406030204" pitchFamily="18" charset="0"/>
                      </a:rPr>
                      <m:t>𝛁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</a:rPr>
                              <m:t>TET</m:t>
                            </m:r>
                          </m:e>
                          <m:sub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ja-JP" smtClean="0"/>
                  <a:t> constant within each tetrahedron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TET</m:t>
                        </m:r>
                      </m:e>
                      <m:sub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ja-JP" smtClean="0"/>
              </a:p>
              <a:p>
                <a:pPr lvl="3"/>
                <a:endParaRPr lang="en-US" altLang="ja-JP" smtClean="0"/>
              </a:p>
              <a:p>
                <a:r>
                  <a:rPr lang="en-US" altLang="ja-JP" smtClean="0"/>
                  <a:t>Objective to be minimized:</a:t>
                </a:r>
              </a:p>
              <a:p>
                <a:endParaRPr lang="en-US" altLang="ja-JP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48" t="-20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695400" y="4922011"/>
                <a:ext cx="5778065" cy="1027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smooth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</a:rPr>
                                <m:t>TET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volume</m:t>
                          </m:r>
                          <m:d>
                            <m:d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>
                                      <a:latin typeface="Cambria Math" panose="02040503050406030204" pitchFamily="18" charset="0"/>
                                    </a:rPr>
                                    <m:t>TET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nary>
                            <m:naryPr>
                              <m:chr m:val="∑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=−4</m:t>
                              </m:r>
                            </m:sub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000" b="1" i="0" smtClean="0">
                                          <a:latin typeface="Cambria Math" panose="02040503050406030204" pitchFamily="18" charset="0"/>
                                        </a:rPr>
                                        <m:t>𝛁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altLang="ja-JP" sz="20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ja-JP" sz="2000" smtClean="0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altLang="ja-JP" sz="20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ja-JP" sz="2000" smtClean="0">
                                                  <a:latin typeface="Cambria Math" panose="02040503050406030204" pitchFamily="18" charset="0"/>
                                                </a:rPr>
                                                <m:t>TET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sz="2000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kumimoji="1" lang="ja-JP" altLang="en-US" sz="2400" smtClean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4922011"/>
                <a:ext cx="5778065" cy="102726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720122" y="5934161"/>
                <a:ext cx="5728620" cy="879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align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000" b="0" i="0" smtClean="0">
                                  <a:latin typeface="Cambria Math" panose="02040503050406030204" pitchFamily="18" charset="0"/>
                                </a:rPr>
                                <m:t>TR</m:t>
                              </m:r>
                              <m:r>
                                <m:rPr>
                                  <m:sty m:val="p"/>
                                  <m:brk m:alnAt="7"/>
                                </m:rPr>
                                <a:rPr kumimoji="1" lang="en-US" altLang="ja-JP" sz="2000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area</m:t>
                          </m:r>
                          <m:d>
                            <m:d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>
                                      <a:latin typeface="Cambria Math" panose="02040503050406030204" pitchFamily="18" charset="0"/>
                                    </a:rPr>
                                    <m:t>TR</m:t>
                                  </m:r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altLang="ja-JP" sz="200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altLang="ja-JP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ja-JP" sz="2000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sz="20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  <m:t>→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ja-JP" sz="2000">
                                              <a:latin typeface="Cambria Math" panose="02040503050406030204" pitchFamily="18" charset="0"/>
                                            </a:rPr>
                                            <m:t>Z</m:t>
                                          </m:r>
                                        </m:sub>
                                      </m:sSub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altLang="ja-JP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ja-JP" sz="2000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d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1" lang="ja-JP" altLang="en-US" sz="2000" smtClean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22" y="5934161"/>
                <a:ext cx="5728620" cy="8792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6798838" y="5435645"/>
                <a:ext cx="5131847" cy="729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full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</a:rPr>
                                <m:t>smooth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volume</m:t>
                          </m:r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sz="2000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1/3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 panose="02040503050406030204" pitchFamily="18" charset="0"/>
                            </a:rPr>
                            <m:t>align</m:t>
                          </m:r>
                        </m:sub>
                      </m:sSub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</a:rPr>
                                <m:t>align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area</m:t>
                          </m:r>
                          <m:d>
                            <m:d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sz="20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kumimoji="1" lang="ja-JP" altLang="en-US" sz="2000" smtClean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838" y="5435645"/>
                <a:ext cx="5131847" cy="729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6525-E11C-478D-9CAF-8E7AC74B2A8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495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Optimization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smtClean="0"/>
                  <a:t>Energy quadratic in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ja-JP" smtClean="0"/>
                  <a:t> </a:t>
                </a:r>
                <a:r>
                  <a:rPr kumimoji="1" lang="en-US" altLang="ja-JP" smtClean="0">
                    <a:sym typeface="Wingdings" panose="05000000000000000000" pitchFamily="2" charset="2"/>
                  </a:rPr>
                  <a:t> Simple Laplace-like least squares </a:t>
                </a:r>
                <a:r>
                  <a:rPr kumimoji="1" lang="en-US" altLang="ja-JP" smtClean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&lt;Step 1</a:t>
                </a:r>
                <a:r>
                  <a:rPr lang="en-US" altLang="ja-JP" smtClean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&gt;</a:t>
                </a:r>
                <a:endParaRPr kumimoji="1" lang="en-US" altLang="ja-JP" smtClean="0">
                  <a:solidFill>
                    <a:schemeClr val="accent1"/>
                  </a:solidFill>
                </a:endParaRPr>
              </a:p>
              <a:p>
                <a:pPr lvl="3"/>
                <a:endParaRPr lang="en-US" altLang="ja-JP" smtClean="0"/>
              </a:p>
              <a:p>
                <a:r>
                  <a:rPr lang="en-US" altLang="ja-JP" smtClean="0"/>
                  <a:t>Problem: Arbitrary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mtClean="0"/>
                  <a:t> </a:t>
                </a:r>
                <a:r>
                  <a:rPr kumimoji="1" lang="en-US" altLang="ja-JP" smtClean="0"/>
                  <a:t>doesn’t represent rotation!</a:t>
                </a:r>
              </a:p>
              <a:p>
                <a:pPr lvl="5"/>
                <a:endParaRPr kumimoji="1" lang="en-US" altLang="ja-JP" smtClean="0"/>
              </a:p>
              <a:p>
                <a:pPr marL="0" indent="0">
                  <a:buNone/>
                </a:pPr>
                <a:r>
                  <a:rPr kumimoji="1" lang="en-US" altLang="ja-JP" smtClean="0">
                    <a:sym typeface="Wingdings" panose="05000000000000000000" pitchFamily="2" charset="2"/>
                  </a:rPr>
                  <a:t>   </a:t>
                </a:r>
                <a:r>
                  <a:rPr lang="en-US" altLang="ja-JP" smtClean="0">
                    <a:sym typeface="Wingdings" panose="05000000000000000000" pitchFamily="2" charset="2"/>
                  </a:rPr>
                  <a:t> </a:t>
                </a:r>
                <a:r>
                  <a:rPr lang="en-US" altLang="ja-JP" smtClean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&lt;</a:t>
                </a:r>
                <a:r>
                  <a:rPr kumimoji="1" lang="en-US" altLang="ja-JP" smtClean="0">
                    <a:solidFill>
                      <a:schemeClr val="accent1"/>
                    </a:solidFill>
                  </a:rPr>
                  <a:t>Step 2&gt;</a:t>
                </a:r>
                <a:r>
                  <a:rPr kumimoji="1" lang="en-US" altLang="ja-JP" smtClean="0"/>
                  <a:t> </a:t>
                </a:r>
                <a:r>
                  <a:rPr kumimoji="1" lang="en-US" altLang="ja-JP" i="1" smtClean="0"/>
                  <a:t>Project</a:t>
                </a:r>
                <a:r>
                  <a:rPr kumimoji="1" lang="en-US" altLang="ja-JP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mtClean="0"/>
                  <a:t> </a:t>
                </a:r>
                <a:r>
                  <a:rPr kumimoji="1" lang="en-US" altLang="ja-JP" smtClean="0"/>
                  <a:t>to its closest rotation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ja-JP" smtClean="0"/>
              </a:p>
              <a:p>
                <a:pPr lvl="1"/>
                <a:r>
                  <a:rPr lang="en-US" altLang="ja-JP" smtClean="0">
                    <a:solidFill>
                      <a:srgbClr val="7030A0"/>
                    </a:solidFill>
                  </a:rPr>
                  <a:t>(Not sure how to do it...)</a:t>
                </a:r>
              </a:p>
              <a:p>
                <a:pPr lvl="4"/>
                <a:endParaRPr kumimoji="1" lang="en-US" altLang="ja-JP" smtClean="0"/>
              </a:p>
              <a:p>
                <a:r>
                  <a:rPr lang="en-US" altLang="ja-JP" smtClean="0">
                    <a:solidFill>
                      <a:schemeClr val="accent1"/>
                    </a:solidFill>
                  </a:rPr>
                  <a:t>&lt;Step 3&gt;</a:t>
                </a:r>
                <a:r>
                  <a:rPr lang="en-US" altLang="ja-JP" smtClean="0"/>
                  <a:t>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smtClean="0"/>
                  <a:t> </a:t>
                </a:r>
                <a:r>
                  <a:rPr kumimoji="1" lang="en-US" altLang="ja-JP" smtClean="0"/>
                  <a:t>as initial </a:t>
                </a:r>
                <a:br>
                  <a:rPr kumimoji="1" lang="en-US" altLang="ja-JP" smtClean="0"/>
                </a:br>
                <a:r>
                  <a:rPr kumimoji="1" lang="en-US" altLang="ja-JP" smtClean="0"/>
                  <a:t>guess, run </a:t>
                </a:r>
                <a:r>
                  <a:rPr kumimoji="1" lang="en-US" altLang="ja-JP" i="1" smtClean="0"/>
                  <a:t>nonlinear optimization </a:t>
                </a:r>
                <a:r>
                  <a:rPr kumimoji="1" lang="en-US" altLang="ja-JP" smtClean="0"/>
                  <a:t>over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ja-JP" smtClean="0"/>
              </a:p>
              <a:p>
                <a:pPr lvl="1"/>
                <a:r>
                  <a:rPr lang="en-US" altLang="ja-JP" smtClean="0"/>
                  <a:t>L-BFGS (solver: ALGLIB, dlib, etc)</a:t>
                </a:r>
              </a:p>
              <a:p>
                <a:pPr lvl="1"/>
                <a:r>
                  <a:rPr lang="en-US" altLang="ja-JP" smtClean="0">
                    <a:solidFill>
                      <a:srgbClr val="7030A0"/>
                    </a:solidFill>
                  </a:rPr>
                  <a:t>(Not sure about analytic form of derivative...)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48" t="-15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176" y="4141812"/>
            <a:ext cx="4253865" cy="2095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6525-E11C-478D-9CAF-8E7AC74B2A8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623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Results &amp; Performance</a:t>
            </a:r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649" y="5082464"/>
            <a:ext cx="4546023" cy="129886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8" y="1196752"/>
            <a:ext cx="7957776" cy="291975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8" y="4852933"/>
            <a:ext cx="7520593" cy="160040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112" y="60410"/>
            <a:ext cx="4007514" cy="329188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0216" y="3349804"/>
            <a:ext cx="4122014" cy="1159316"/>
          </a:xfrm>
          <a:prstGeom prst="rect">
            <a:avLst/>
          </a:prstGeom>
        </p:spPr>
      </p:pic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6525-E11C-478D-9CAF-8E7AC74B2A8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89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Questions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smtClean="0"/>
                  <a:t>Regarding implementation:</a:t>
                </a:r>
              </a:p>
              <a:p>
                <a:pPr lvl="1"/>
                <a:r>
                  <a:rPr lang="en-US" altLang="ja-JP" smtClean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Expressions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ja-JP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altLang="ja-JP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a:rPr lang="en-US" altLang="ja-JP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bSup>
                  </m:oMath>
                </a14:m>
                <a:r>
                  <a:rPr lang="ja-JP" altLang="en-US">
                    <a:solidFill>
                      <a:srgbClr val="7030A0"/>
                    </a:solidFill>
                  </a:rPr>
                  <a:t> </a:t>
                </a:r>
                <a:r>
                  <a:rPr lang="en-US" altLang="ja-JP">
                    <a:solidFill>
                      <a:srgbClr val="7030A0"/>
                    </a:solidFill>
                  </a:rPr>
                  <a:t>&amp;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ja-JP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  <m:sup>
                        <m:r>
                          <a:rPr lang="en-US" altLang="ja-JP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altLang="ja-JP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sup>
                    </m:sSubSup>
                  </m:oMath>
                </a14:m>
                <a:endParaRPr lang="en-US" altLang="ja-JP" smtClean="0">
                  <a:solidFill>
                    <a:srgbClr val="7030A0"/>
                  </a:solidFill>
                  <a:ea typeface="Cambria Math" panose="02040503050406030204" pitchFamily="18" charset="0"/>
                </a:endParaRPr>
              </a:p>
              <a:p>
                <a:pPr lvl="1"/>
                <a:r>
                  <a:rPr lang="en-US" altLang="ja-JP" smtClean="0">
                    <a:solidFill>
                      <a:srgbClr val="7030A0"/>
                    </a:solidFill>
                  </a:rPr>
                  <a:t>Projection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ja-JP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ja-JP" altLang="en-US">
                    <a:solidFill>
                      <a:srgbClr val="7030A0"/>
                    </a:solidFill>
                  </a:rPr>
                  <a:t> </a:t>
                </a:r>
                <a:r>
                  <a:rPr lang="en-US" altLang="ja-JP">
                    <a:solidFill>
                      <a:srgbClr val="7030A0"/>
                    </a:solidFill>
                  </a:rPr>
                  <a:t>to its closest rotation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ja-JP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ja-JP" smtClean="0">
                  <a:solidFill>
                    <a:srgbClr val="7030A0"/>
                  </a:solidFill>
                </a:endParaRPr>
              </a:p>
              <a:p>
                <a:pPr lvl="1"/>
                <a:r>
                  <a:rPr kumimoji="1" lang="en-US" altLang="ja-JP" smtClean="0">
                    <a:solidFill>
                      <a:srgbClr val="7030A0"/>
                    </a:solidFill>
                  </a:rPr>
                  <a:t>Analytic derivative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full</m:t>
                        </m:r>
                      </m:sub>
                    </m:sSub>
                  </m:oMath>
                </a14:m>
                <a:r>
                  <a:rPr kumimoji="1" lang="en-US" altLang="ja-JP" smtClean="0">
                    <a:solidFill>
                      <a:srgbClr val="7030A0"/>
                    </a:solidFill>
                  </a:rPr>
                  <a:t> w.r.t.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kumimoji="1" lang="en-US" altLang="ja-JP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kumimoji="1" lang="en-US" altLang="ja-JP" smtClean="0">
                  <a:solidFill>
                    <a:srgbClr val="7030A0"/>
                  </a:solidFill>
                </a:endParaRPr>
              </a:p>
              <a:p>
                <a:pPr lvl="1"/>
                <a:endParaRPr kumimoji="1" lang="en-US" altLang="ja-JP" smtClean="0"/>
              </a:p>
              <a:p>
                <a:r>
                  <a:rPr kumimoji="1" lang="en-US" altLang="ja-JP" smtClean="0"/>
                  <a:t>Possible idea for improvement:</a:t>
                </a:r>
              </a:p>
              <a:p>
                <a:pPr lvl="1"/>
                <a:r>
                  <a:rPr lang="en-US" altLang="ja-JP" smtClean="0"/>
                  <a:t>Can we sidestep nonlinear optimization </a:t>
                </a:r>
                <a:br>
                  <a:rPr lang="en-US" altLang="ja-JP" smtClean="0"/>
                </a:br>
                <a:r>
                  <a:rPr lang="en-US" altLang="ja-JP" smtClean="0"/>
                  <a:t>by alternating Laplace smoothing </a:t>
                </a:r>
                <a:br>
                  <a:rPr lang="en-US" altLang="ja-JP" smtClean="0"/>
                </a:br>
                <a:r>
                  <a:rPr lang="en-US" altLang="ja-JP" smtClean="0"/>
                  <a:t>and “normalization”?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48" t="-20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869" y="4547710"/>
            <a:ext cx="5978795" cy="219365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r="83674" b="54412"/>
          <a:stretch/>
        </p:blipFill>
        <p:spPr>
          <a:xfrm>
            <a:off x="8865098" y="1094517"/>
            <a:ext cx="3063550" cy="31386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正方形/長方形 5"/>
          <p:cNvSpPr/>
          <p:nvPr/>
        </p:nvSpPr>
        <p:spPr>
          <a:xfrm>
            <a:off x="6093140" y="4560346"/>
            <a:ext cx="938235" cy="1008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6525-E11C-478D-9CAF-8E7AC74B2A8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63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Background: 2D Frame Field </a:t>
            </a:r>
            <a:r>
              <a:rPr lang="en-US" altLang="ja-JP" smtClean="0"/>
              <a:t>&amp;</a:t>
            </a:r>
            <a:r>
              <a:rPr kumimoji="1" lang="ja-JP" altLang="en-US" smtClean="0"/>
              <a:t> </a:t>
            </a:r>
            <a:r>
              <a:rPr kumimoji="1" lang="en-US" altLang="ja-JP" smtClean="0"/>
              <a:t>Quad Meshing</a:t>
            </a:r>
            <a:endParaRPr kumimoji="1" lang="ja-JP" altLang="en-US"/>
          </a:p>
        </p:txBody>
      </p:sp>
      <p:sp>
        <p:nvSpPr>
          <p:cNvPr id="10" name="コンテンツ プレースホルダー 9"/>
          <p:cNvSpPr>
            <a:spLocks noGrp="1"/>
          </p:cNvSpPr>
          <p:nvPr>
            <p:ph idx="1"/>
          </p:nvPr>
        </p:nvSpPr>
        <p:spPr>
          <a:xfrm>
            <a:off x="191344" y="4022360"/>
            <a:ext cx="4444130" cy="2259827"/>
          </a:xfrm>
        </p:spPr>
        <p:txBody>
          <a:bodyPr>
            <a:noAutofit/>
          </a:bodyPr>
          <a:lstStyle/>
          <a:p>
            <a:r>
              <a:rPr kumimoji="1" lang="en-US" altLang="ja-JP" sz="2400" smtClean="0"/>
              <a:t>2D Frame Field</a:t>
            </a:r>
          </a:p>
          <a:p>
            <a:pPr marL="457200" lvl="1" indent="0">
              <a:buNone/>
            </a:pPr>
            <a:r>
              <a:rPr kumimoji="1" lang="en-US" altLang="ja-JP" sz="2000" smtClean="0">
                <a:sym typeface="Wingdings" panose="05000000000000000000" pitchFamily="2" charset="2"/>
              </a:rPr>
              <a:t> </a:t>
            </a:r>
            <a:r>
              <a:rPr lang="en-US" altLang="ja-JP" sz="2000" smtClean="0">
                <a:sym typeface="Wingdings" panose="05000000000000000000" pitchFamily="2" charset="2"/>
              </a:rPr>
              <a:t>Auto-computed</a:t>
            </a:r>
            <a:endParaRPr kumimoji="1" lang="en-US" altLang="ja-JP" sz="2000" smtClean="0"/>
          </a:p>
          <a:p>
            <a:pPr lvl="3"/>
            <a:endParaRPr kumimoji="1" lang="en-US" altLang="ja-JP" sz="1400" smtClean="0"/>
          </a:p>
          <a:p>
            <a:r>
              <a:rPr kumimoji="1" lang="en-US" altLang="ja-JP" sz="2400" smtClean="0"/>
              <a:t>UV Parameterization</a:t>
            </a:r>
          </a:p>
          <a:p>
            <a:pPr marL="457200" lvl="1" indent="0">
              <a:buNone/>
            </a:pPr>
            <a:r>
              <a:rPr kumimoji="1" lang="en-US" altLang="ja-JP" sz="2000" smtClean="0">
                <a:sym typeface="Wingdings" panose="05000000000000000000" pitchFamily="2" charset="2"/>
              </a:rPr>
              <a:t> </a:t>
            </a:r>
            <a:r>
              <a:rPr lang="en-US" altLang="ja-JP" sz="2000" smtClean="0">
                <a:sym typeface="Wingdings" panose="05000000000000000000" pitchFamily="2" charset="2"/>
              </a:rPr>
              <a:t>Auto-computed</a:t>
            </a:r>
            <a:endParaRPr lang="ja-JP" altLang="en-US" sz="200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0651" y="1235723"/>
            <a:ext cx="7655671" cy="490513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0" y="65810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200" smtClean="0"/>
              <a:t>Mixed-Integer Quadrangulation [Bommes,Zimmer,Kobbelt,SIGGRAPH09]</a:t>
            </a:r>
            <a:endParaRPr lang="ja-JP" altLang="en-US" sz="120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41" y="1704735"/>
            <a:ext cx="4147705" cy="187902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843597" y="5754742"/>
            <a:ext cx="1540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smtClean="0"/>
              <a:t>2D Frame Field</a:t>
            </a:r>
            <a:endParaRPr kumimoji="1" lang="ja-JP" altLang="en-US" sz="160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508555" y="5754742"/>
            <a:ext cx="2031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smtClean="0"/>
              <a:t>UV Parameterization</a:t>
            </a:r>
          </a:p>
          <a:p>
            <a:pPr algn="ctr"/>
            <a:r>
              <a:rPr lang="en-US" altLang="ja-JP" sz="1600" smtClean="0"/>
              <a:t>= Quad Mesh</a:t>
            </a:r>
            <a:endParaRPr kumimoji="1" lang="ja-JP" altLang="en-US" sz="160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6525-E11C-478D-9CAF-8E7AC74B2A8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97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Background: </a:t>
            </a:r>
            <a:r>
              <a:rPr lang="en-US" altLang="ja-JP" smtClean="0"/>
              <a:t>3D </a:t>
            </a:r>
            <a:r>
              <a:rPr lang="en-US" altLang="ja-JP"/>
              <a:t>Frame Field &amp;</a:t>
            </a:r>
            <a:r>
              <a:rPr lang="ja-JP" altLang="en-US"/>
              <a:t> </a:t>
            </a:r>
            <a:r>
              <a:rPr lang="en-US" altLang="ja-JP" smtClean="0"/>
              <a:t>Hex Meshing</a:t>
            </a:r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5810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200" smtClean="0"/>
              <a:t>CubeCover - Parameterization of 3D Volumes [Nieser,Reitebuch,Polthier,SGP11]</a:t>
            </a:r>
            <a:endParaRPr lang="ja-JP" altLang="en-US" sz="120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440" y="1412776"/>
            <a:ext cx="2257425" cy="206692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2757" y="2082646"/>
            <a:ext cx="2482310" cy="299829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0872" y="1772816"/>
            <a:ext cx="5571716" cy="412262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964398" y="5157192"/>
            <a:ext cx="2299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smtClean="0"/>
              <a:t>“Meta-Mesh” to define </a:t>
            </a:r>
          </a:p>
          <a:p>
            <a:pPr algn="ctr"/>
            <a:r>
              <a:rPr kumimoji="1" lang="en-US" altLang="ja-JP" sz="1600" smtClean="0"/>
              <a:t>3D Frame Field</a:t>
            </a:r>
            <a:endParaRPr kumimoji="1" lang="ja-JP" altLang="en-US" sz="160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184983" y="5868561"/>
            <a:ext cx="2223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smtClean="0"/>
              <a:t>UVW Parameterization</a:t>
            </a:r>
          </a:p>
          <a:p>
            <a:pPr algn="ctr"/>
            <a:r>
              <a:rPr lang="en-US" altLang="ja-JP" sz="1600" smtClean="0"/>
              <a:t>= Hex Mesh</a:t>
            </a:r>
            <a:endParaRPr kumimoji="1" lang="ja-JP" altLang="en-US" sz="1600"/>
          </a:p>
        </p:txBody>
      </p:sp>
      <p:sp>
        <p:nvSpPr>
          <p:cNvPr id="13" name="コンテンツ プレースホルダー 9"/>
          <p:cNvSpPr txBox="1">
            <a:spLocks/>
          </p:cNvSpPr>
          <p:nvPr/>
        </p:nvSpPr>
        <p:spPr>
          <a:xfrm>
            <a:off x="191344" y="4022360"/>
            <a:ext cx="4444130" cy="22598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/>
              <a:t>3</a:t>
            </a:r>
            <a:r>
              <a:rPr lang="en-US" altLang="ja-JP" sz="2400" smtClean="0"/>
              <a:t>D Frame Field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ja-JP" sz="2000" smtClean="0">
                <a:sym typeface="Wingdings" panose="05000000000000000000" pitchFamily="2" charset="2"/>
              </a:rPr>
              <a:t> </a:t>
            </a:r>
            <a:r>
              <a:rPr lang="en-US" altLang="ja-JP" sz="2000" smtClean="0">
                <a:solidFill>
                  <a:srgbClr val="FF0000"/>
                </a:solidFill>
                <a:sym typeface="Wingdings" panose="05000000000000000000" pitchFamily="2" charset="2"/>
              </a:rPr>
              <a:t>Heuristic</a:t>
            </a:r>
            <a:endParaRPr lang="en-US" altLang="ja-JP" sz="2000" smtClean="0">
              <a:solidFill>
                <a:srgbClr val="FF0000"/>
              </a:solidFill>
            </a:endParaRPr>
          </a:p>
          <a:p>
            <a:pPr lvl="3"/>
            <a:endParaRPr lang="en-US" altLang="ja-JP" sz="1400" smtClean="0"/>
          </a:p>
          <a:p>
            <a:r>
              <a:rPr lang="en-US" altLang="ja-JP" sz="2400" smtClean="0"/>
              <a:t>UVW Parameterization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ja-JP" sz="2000" smtClean="0">
                <a:sym typeface="Wingdings" panose="05000000000000000000" pitchFamily="2" charset="2"/>
              </a:rPr>
              <a:t> Auto-computed</a:t>
            </a:r>
            <a:endParaRPr lang="ja-JP" altLang="en-US" sz="2000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6525-E11C-478D-9CAF-8E7AC74B2A8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839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Definition of </a:t>
            </a:r>
            <a:r>
              <a:rPr kumimoji="1" lang="en-US" altLang="ja-JP" smtClean="0">
                <a:solidFill>
                  <a:srgbClr val="FF0000"/>
                </a:solidFill>
              </a:rPr>
              <a:t>3D Frame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コンテンツ プレースホルダー 1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smtClean="0"/>
                  <a:t>Don’t care about orientation / ordering of axes</a:t>
                </a:r>
              </a:p>
              <a:p>
                <a:pPr lvl="2"/>
                <a:endParaRPr lang="en-US" altLang="ja-JP"/>
              </a:p>
              <a:p>
                <a:pPr lvl="2"/>
                <a:endParaRPr kumimoji="1" lang="en-US" altLang="ja-JP" smtClean="0"/>
              </a:p>
              <a:p>
                <a:pPr lvl="2"/>
                <a:endParaRPr lang="en-US" altLang="ja-JP"/>
              </a:p>
              <a:p>
                <a:pPr lvl="2"/>
                <a:endParaRPr kumimoji="1" lang="en-US" altLang="ja-JP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=…=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24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ja-JP" smtClean="0"/>
              </a:p>
              <a:p>
                <a:pPr lvl="1"/>
                <a:endParaRPr kumimoji="1" lang="en-US" altLang="ja-JP" smtClean="0"/>
              </a:p>
              <a:p>
                <a:r>
                  <a:rPr lang="en-US" altLang="ja-JP" smtClean="0"/>
                  <a:t>Question: How distant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smtClean="0"/>
                  <a:t> </a:t>
                </a:r>
                <a:r>
                  <a:rPr kumimoji="1" lang="en-US" altLang="ja-JP" smtClean="0"/>
                  <a:t>from</a:t>
                </a:r>
                <a:r>
                  <a:rPr kumimoji="1" lang="ja-JP" altLang="en-US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ja-JP" smtClean="0"/>
                  <a:t> ?</a:t>
                </a:r>
              </a:p>
              <a:p>
                <a:pPr lvl="1"/>
                <a:endParaRPr lang="en-US" altLang="ja-JP" smtClean="0"/>
              </a:p>
              <a:p>
                <a:r>
                  <a:rPr lang="en-US" altLang="ja-JP" smtClean="0"/>
                  <a:t>Key insight: 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rgbClr val="FF0000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ja-JP" i="1">
                        <a:solidFill>
                          <a:srgbClr val="FF0000"/>
                        </a:solidFill>
                        <a:latin typeface="Cambria Math"/>
                      </a:rPr>
                      <m:t>≔</m:t>
                    </m:r>
                    <m:sSubSup>
                      <m:sSubSup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altLang="ja-JP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</m:sub>
                      <m:sup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altLang="ja-JP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</m:sub>
                      <m:sup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mtClean="0"/>
              </a:p>
              <a:p>
                <a:pPr lvl="3"/>
                <a:endParaRPr lang="en-US" altLang="ja-JP" smtClean="0"/>
              </a:p>
              <a:p>
                <a:pPr lvl="1"/>
                <a:r>
                  <a:rPr lang="en-US" altLang="ja-JP" smtClean="0"/>
                  <a:t>Invariant under sign flip / axis reordering!</a:t>
                </a:r>
                <a:endParaRPr lang="en-US" altLang="ja-JP"/>
              </a:p>
            </p:txBody>
          </p:sp>
        </mc:Choice>
        <mc:Fallback xmlns="">
          <p:sp>
            <p:nvSpPr>
              <p:cNvPr id="12" name="コンテンツ プレースホルダー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48" t="-20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1296144" cy="115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422" y="2093408"/>
            <a:ext cx="984086" cy="94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43" y="2117630"/>
            <a:ext cx="935897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147290"/>
            <a:ext cx="1108366" cy="91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7914992" y="2389210"/>
            <a:ext cx="1349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・・・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2051720" y="2165416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165416"/>
                <a:ext cx="576064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3851920" y="2100939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100939"/>
                <a:ext cx="576064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5436096" y="2495839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2495839"/>
                <a:ext cx="576064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6732240" y="2453448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2453448"/>
                <a:ext cx="576064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050" y="3979575"/>
            <a:ext cx="2256838" cy="256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6525-E11C-478D-9CAF-8E7AC74B2A8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44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Distance between 3D Frames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2420" y="5651262"/>
            <a:ext cx="11567160" cy="796987"/>
          </a:xfrm>
        </p:spPr>
        <p:txBody>
          <a:bodyPr/>
          <a:lstStyle/>
          <a:p>
            <a:r>
              <a:rPr kumimoji="1" lang="en-US" altLang="ja-JP" smtClean="0"/>
              <a:t>Integral over an entire sphere </a:t>
            </a:r>
            <a:r>
              <a:rPr lang="en-US" altLang="ja-JP" smtClean="0">
                <a:sym typeface="Wingdings" panose="05000000000000000000" pitchFamily="2" charset="2"/>
              </a:rPr>
              <a:t> </a:t>
            </a:r>
            <a:r>
              <a:rPr lang="en-US" altLang="ja-JP" b="1" smtClean="0">
                <a:solidFill>
                  <a:srgbClr val="FF0000"/>
                </a:solidFill>
                <a:sym typeface="Wingdings" panose="05000000000000000000" pitchFamily="2" charset="2"/>
              </a:rPr>
              <a:t>S</a:t>
            </a:r>
            <a:r>
              <a:rPr lang="en-US" altLang="ja-JP" smtClean="0">
                <a:solidFill>
                  <a:srgbClr val="FF0000"/>
                </a:solidFill>
                <a:sym typeface="Wingdings" panose="05000000000000000000" pitchFamily="2" charset="2"/>
              </a:rPr>
              <a:t>pherical </a:t>
            </a:r>
            <a:r>
              <a:rPr lang="en-US" altLang="ja-JP" b="1" smtClean="0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en-US" altLang="ja-JP" smtClean="0">
                <a:solidFill>
                  <a:srgbClr val="FF0000"/>
                </a:solidFill>
                <a:sym typeface="Wingdings" panose="05000000000000000000" pitchFamily="2" charset="2"/>
              </a:rPr>
              <a:t>armonics!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1207477" y="2636912"/>
            <a:ext cx="9064987" cy="2599160"/>
            <a:chOff x="1207477" y="1837952"/>
            <a:chExt cx="9064987" cy="25991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1207477" y="2415636"/>
                  <a:ext cx="3247427" cy="14437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80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nary>
                          <m:naryPr>
                            <m:limLoc m:val="undOvr"/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  <m:sup/>
                          <m:e/>
                        </m:nary>
                      </m:oMath>
                    </m:oMathPara>
                  </a14:m>
                  <a:endParaRPr lang="en-US" altLang="ja-JP" sz="2800"/>
                </a:p>
              </p:txBody>
            </p:sp>
          </mc:Choice>
          <mc:Fallback xmlns="">
            <p:sp>
              <p:nvSpPr>
                <p:cNvPr id="7" name="テキスト ボックス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7477" y="2415636"/>
                  <a:ext cx="3247427" cy="144379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グループ化 15"/>
            <p:cNvGrpSpPr/>
            <p:nvPr/>
          </p:nvGrpSpPr>
          <p:grpSpPr>
            <a:xfrm>
              <a:off x="4511824" y="2024028"/>
              <a:ext cx="1679614" cy="2227009"/>
              <a:chOff x="4511824" y="2000886"/>
              <a:chExt cx="1679614" cy="2227009"/>
            </a:xfrm>
          </p:grpSpPr>
          <p:pic>
            <p:nvPicPr>
              <p:cNvPr id="4" name="図 3"/>
              <p:cNvPicPr>
                <a:picLocks noChangeAspect="1"/>
              </p:cNvPicPr>
              <p:nvPr/>
            </p:nvPicPr>
            <p:blipFill rotWithShape="1">
              <a:blip r:embed="rId3"/>
              <a:srcRect l="20469" t="10625" r="20469" b="10625"/>
              <a:stretch/>
            </p:blipFill>
            <p:spPr>
              <a:xfrm>
                <a:off x="4511824" y="2000886"/>
                <a:ext cx="1679614" cy="167961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正方形/長方形 7"/>
                  <p:cNvSpPr/>
                  <p:nvPr/>
                </p:nvSpPr>
                <p:spPr>
                  <a:xfrm>
                    <a:off x="4653203" y="3704675"/>
                    <a:ext cx="1396857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bSup>
                              <m:r>
                                <a:rPr lang="en-US" altLang="ja-JP" sz="28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ja-JP" altLang="en-US" sz="2800"/>
                  </a:p>
                </p:txBody>
              </p:sp>
            </mc:Choice>
            <mc:Fallback xmlns="">
              <p:sp>
                <p:nvSpPr>
                  <p:cNvPr id="8" name="正方形/長方形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53203" y="3704675"/>
                    <a:ext cx="1396857" cy="52322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" name="グループ化 16"/>
            <p:cNvGrpSpPr/>
            <p:nvPr/>
          </p:nvGrpSpPr>
          <p:grpSpPr>
            <a:xfrm>
              <a:off x="7457171" y="2010161"/>
              <a:ext cx="1679614" cy="2254742"/>
              <a:chOff x="7457171" y="2000886"/>
              <a:chExt cx="1679614" cy="2254742"/>
            </a:xfrm>
          </p:grpSpPr>
          <p:pic>
            <p:nvPicPr>
              <p:cNvPr id="6" name="図 5"/>
              <p:cNvPicPr>
                <a:picLocks noChangeAspect="1"/>
              </p:cNvPicPr>
              <p:nvPr/>
            </p:nvPicPr>
            <p:blipFill rotWithShape="1">
              <a:blip r:embed="rId5"/>
              <a:srcRect l="20469" t="10626" r="20469" b="10626"/>
              <a:stretch/>
            </p:blipFill>
            <p:spPr>
              <a:xfrm>
                <a:off x="7457171" y="2000886"/>
                <a:ext cx="1679614" cy="167961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正方形/長方形 8"/>
                  <p:cNvSpPr/>
                  <p:nvPr/>
                </p:nvSpPr>
                <p:spPr>
                  <a:xfrm>
                    <a:off x="7586239" y="3676943"/>
                    <a:ext cx="1421479" cy="57868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  <m: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b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ja-JP" altLang="en-US" sz="2800"/>
                  </a:p>
                </p:txBody>
              </p:sp>
            </mc:Choice>
            <mc:Fallback xmlns="">
              <p:sp>
                <p:nvSpPr>
                  <p:cNvPr id="9" name="正方形/長方形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86239" y="3676943"/>
                    <a:ext cx="1421479" cy="57868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減算記号 10"/>
            <p:cNvSpPr/>
            <p:nvPr/>
          </p:nvSpPr>
          <p:spPr>
            <a:xfrm>
              <a:off x="6556018" y="2994424"/>
              <a:ext cx="476086" cy="286216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正方形/長方形 11"/>
                <p:cNvSpPr/>
                <p:nvPr/>
              </p:nvSpPr>
              <p:spPr>
                <a:xfrm>
                  <a:off x="9609141" y="2875922"/>
                  <a:ext cx="66332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oMath>
                    </m:oMathPara>
                  </a14:m>
                  <a:endParaRPr lang="ja-JP" altLang="en-US" sz="2800"/>
                </a:p>
              </p:txBody>
            </p:sp>
          </mc:Choice>
          <mc:Fallback xmlns="">
            <p:sp>
              <p:nvSpPr>
                <p:cNvPr id="12" name="正方形/長方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9141" y="2875922"/>
                  <a:ext cx="663323" cy="52322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" name="グループ化 17"/>
            <p:cNvGrpSpPr/>
            <p:nvPr/>
          </p:nvGrpSpPr>
          <p:grpSpPr>
            <a:xfrm>
              <a:off x="4007768" y="1837952"/>
              <a:ext cx="5923246" cy="2599160"/>
              <a:chOff x="4079776" y="1837952"/>
              <a:chExt cx="5923246" cy="2599160"/>
            </a:xfrm>
          </p:grpSpPr>
          <p:sp>
            <p:nvSpPr>
              <p:cNvPr id="10" name="大かっこ 9"/>
              <p:cNvSpPr/>
              <p:nvPr/>
            </p:nvSpPr>
            <p:spPr>
              <a:xfrm>
                <a:off x="4079776" y="1837952"/>
                <a:ext cx="5544616" cy="2599160"/>
              </a:xfrm>
              <a:prstGeom prst="bracketPair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9624392" y="1837952"/>
                <a:ext cx="3786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800" smtClean="0"/>
                  <a:t>2</a:t>
                </a:r>
                <a:endParaRPr kumimoji="1" lang="ja-JP" altLang="en-US" sz="2800" smtClean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1991544" y="1576682"/>
                <a:ext cx="3841373" cy="498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ja-JP" sz="2400" i="1">
                          <a:latin typeface="Cambria Math"/>
                        </a:rPr>
                        <m:t>≔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ja-JP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𝑧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ja-JP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𝑧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ja-JP" altLang="en-US" sz="240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544" y="1576682"/>
                <a:ext cx="3841373" cy="498278"/>
              </a:xfrm>
              <a:prstGeom prst="rect">
                <a:avLst/>
              </a:prstGeom>
              <a:blipFill rotWithShape="0">
                <a:blip r:embed="rId8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26" y="1052736"/>
            <a:ext cx="1401318" cy="1595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スライド番号プレースホルダー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6525-E11C-478D-9CAF-8E7AC74B2A8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715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Basics of Spherical Harmonics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mtClean="0"/>
              <a:t>Something like Fourier series on sphere</a:t>
            </a:r>
          </a:p>
          <a:p>
            <a:endParaRPr lang="en-US" altLang="ja-JP"/>
          </a:p>
          <a:p>
            <a:endParaRPr kumimoji="1" lang="en-US" altLang="ja-JP" smtClean="0"/>
          </a:p>
          <a:p>
            <a:endParaRPr kumimoji="1" lang="en-US" altLang="ja-JP" smtClean="0"/>
          </a:p>
          <a:p>
            <a:endParaRPr kumimoji="1" lang="en-US" altLang="ja-JP" smtClean="0"/>
          </a:p>
          <a:p>
            <a:r>
              <a:rPr kumimoji="1" lang="en-US" altLang="ja-JP" smtClean="0"/>
              <a:t>Orthonormality: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6525-E11C-478D-9CAF-8E7AC74B2A8E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3074" name="Picture 2" descr="https://upload.wikimedia.org/wikipedia/commons/thumb/6/62/Spherical_Harmonics.png/300px-Spherical_Harmonic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958" y="2204864"/>
            <a:ext cx="4602033" cy="288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731779" y="2178359"/>
                <a:ext cx="4430444" cy="11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ja-JP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ja-JP" altLang="en-US" sz="240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79" y="2178359"/>
                <a:ext cx="4430444" cy="113858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731779" y="4797152"/>
                <a:ext cx="5921556" cy="12507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bSup>
                          <m:d>
                            <m:d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bSup>
                          <m:d>
                            <m:d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2400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2400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sz="240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79" y="4797152"/>
                <a:ext cx="5921556" cy="125079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1712624" y="1844824"/>
                <a:ext cx="4743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kumimoji="1" lang="ja-JP" altLang="en-US" sz="2000" smtClean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2624" y="1844824"/>
                <a:ext cx="474361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6825808" y="5116965"/>
                <a:ext cx="3450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kumimoji="1" lang="ja-JP" altLang="en-US" sz="2000" smtClean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808" y="5116965"/>
                <a:ext cx="345094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矢印コネクタ 9"/>
          <p:cNvCxnSpPr/>
          <p:nvPr/>
        </p:nvCxnSpPr>
        <p:spPr>
          <a:xfrm>
            <a:off x="6960096" y="2200880"/>
            <a:ext cx="0" cy="288792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7082436" y="2060848"/>
            <a:ext cx="461955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11064552" y="1556792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smtClean="0"/>
              <a:t>3</a:t>
            </a:r>
            <a:endParaRPr kumimoji="1" lang="ja-JP" altLang="en-US" sz="200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456533" y="1556792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/>
              <a:t>2</a:t>
            </a:r>
            <a:endParaRPr kumimoji="1" lang="ja-JP" altLang="en-US" sz="200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848513" y="1556792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/>
              <a:t>1</a:t>
            </a:r>
            <a:endParaRPr kumimoji="1" lang="ja-JP" altLang="en-US" sz="200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240493" y="1556792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/>
              <a:t>0</a:t>
            </a:r>
            <a:endParaRPr kumimoji="1" lang="ja-JP" altLang="en-US" sz="200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578682" y="1556792"/>
            <a:ext cx="425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smtClean="0"/>
              <a:t>-1</a:t>
            </a:r>
            <a:endParaRPr kumimoji="1" lang="ja-JP" altLang="en-US" sz="200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916871" y="1556792"/>
            <a:ext cx="425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smtClean="0"/>
              <a:t>-2</a:t>
            </a:r>
            <a:endParaRPr kumimoji="1" lang="ja-JP" altLang="en-US" sz="200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255060" y="1556792"/>
            <a:ext cx="425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smtClean="0"/>
              <a:t>-3</a:t>
            </a:r>
            <a:endParaRPr kumimoji="1" lang="ja-JP" altLang="en-US" sz="2000" smtClean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558895" y="4520142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smtClean="0"/>
              <a:t>3</a:t>
            </a:r>
            <a:endParaRPr kumimoji="1" lang="ja-JP" altLang="en-US" sz="2000" smtClean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558895" y="3767276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/>
              <a:t>2</a:t>
            </a:r>
            <a:endParaRPr kumimoji="1" lang="ja-JP" altLang="en-US" sz="2000" smtClean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558895" y="3014411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/>
              <a:t>1</a:t>
            </a:r>
            <a:endParaRPr kumimoji="1" lang="ja-JP" altLang="en-US" sz="2000" smtClean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558895" y="2261546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/>
              <a:t>0</a:t>
            </a:r>
            <a:endParaRPr kumimoji="1" lang="ja-JP" altLang="en-US" sz="2000" smtClean="0"/>
          </a:p>
        </p:txBody>
      </p:sp>
    </p:spTree>
    <p:extLst>
      <p:ext uri="{BB962C8B-B14F-4D97-AF65-F5344CB8AC3E}">
        <p14:creationId xmlns:p14="http://schemas.microsoft.com/office/powerpoint/2010/main" val="397568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Frame represented by SH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コンテンツ プレースホルダー 11"/>
              <p:cNvSpPr>
                <a:spLocks noGrp="1"/>
              </p:cNvSpPr>
              <p:nvPr>
                <p:ph idx="1"/>
              </p:nvPr>
            </p:nvSpPr>
            <p:spPr>
              <a:xfrm>
                <a:off x="312420" y="2939218"/>
                <a:ext cx="11567160" cy="350903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kumimoji="1" lang="en-US" altLang="ja-JP" smtClean="0"/>
                  <a:t>“Frequency” unaffected</a:t>
                </a:r>
                <a:br>
                  <a:rPr kumimoji="1" lang="en-US" altLang="ja-JP" smtClean="0"/>
                </a:br>
                <a:r>
                  <a:rPr kumimoji="1" lang="en-US" altLang="ja-JP" smtClean="0"/>
                  <a:t>by rotation:</a:t>
                </a:r>
              </a:p>
              <a:p>
                <a:pPr lvl="1"/>
                <a:endParaRPr lang="en-US" altLang="ja-JP"/>
              </a:p>
              <a:p>
                <a:r>
                  <a:rPr lang="en-US" altLang="ja-JP" smtClean="0"/>
                  <a:t>Frame represented as SH coeffs </a:t>
                </a:r>
                <a:br>
                  <a:rPr lang="en-US" altLang="ja-JP" smtClean="0"/>
                </a:br>
                <a:r>
                  <a:rPr lang="en-US" altLang="ja-JP" smtClean="0"/>
                  <a:t>for band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altLang="ja-JP" smtClean="0"/>
                  <a:t>   (i.e. 9-vector) :</a:t>
                </a:r>
              </a:p>
              <a:p>
                <a:pPr lvl="1"/>
                <a:endParaRPr kumimoji="1" lang="en-US" altLang="ja-JP" smtClean="0"/>
              </a:p>
              <a:p>
                <a:r>
                  <a:rPr kumimoji="1" lang="en-US" altLang="ja-JP" smtClean="0"/>
                  <a:t>Coeffs mapped by </a:t>
                </a:r>
                <a:r>
                  <a:rPr kumimoji="1" lang="en-US" altLang="ja-JP" i="1" smtClean="0"/>
                  <a:t>some</a:t>
                </a:r>
                <a:r>
                  <a:rPr kumimoji="1" lang="en-US" altLang="ja-JP" smtClean="0"/>
                  <a:t> 9x9 matrix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kumimoji="1" lang="en-US" altLang="ja-JP" smtClean="0"/>
                  <a:t> :</a:t>
                </a:r>
              </a:p>
              <a:p>
                <a:pPr lvl="1"/>
                <a:endParaRPr kumimoji="1" lang="en-US" altLang="ja-JP" smtClean="0"/>
              </a:p>
              <a:p>
                <a:r>
                  <a:rPr kumimoji="1" lang="en-US" altLang="ja-JP" smtClean="0"/>
                  <a:t>Distance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kumimoji="1" lang="en-US" altLang="ja-JP" smtClean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kumimoji="1" lang="en-US" altLang="ja-JP" smtClean="0"/>
                  <a:t> :</a:t>
                </a:r>
              </a:p>
            </p:txBody>
          </p:sp>
        </mc:Choice>
        <mc:Fallback xmlns="">
          <p:sp>
            <p:nvSpPr>
              <p:cNvPr id="12" name="コンテンツ プレースホルダー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2420" y="2939218"/>
                <a:ext cx="11567160" cy="3509032"/>
              </a:xfrm>
              <a:blipFill rotWithShape="0">
                <a:blip r:embed="rId2"/>
                <a:stretch>
                  <a:fillRect l="-790" t="-3646" b="-8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34" y="1187520"/>
            <a:ext cx="1541450" cy="175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8884884" y="1718124"/>
                <a:ext cx="3283143" cy="443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rad>
                        <m:radPr>
                          <m:degHide m:val="on"/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  <m:sSubSup>
                        <m:sSubSup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sSubSup>
                        <m:sSubSup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kumimoji="1" lang="ja-JP" altLang="en-US" sz="2000" smtClean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884" y="1718124"/>
                <a:ext cx="3283143" cy="443198"/>
              </a:xfrm>
              <a:prstGeom prst="rect">
                <a:avLst/>
              </a:prstGeom>
              <a:blipFill rotWithShape="0">
                <a:blip r:embed="rId4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639616" y="1318720"/>
                <a:ext cx="5665590" cy="1242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rad>
                          <m:sSubSup>
                            <m:sSub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+16</m:t>
                          </m:r>
                          <m:rad>
                            <m:radPr>
                              <m:degHide m:val="on"/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sSubSup>
                            <m:sSubSup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1" lang="ja-JP" altLang="en-US" sz="2000" smtClean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616" y="1318720"/>
                <a:ext cx="5665590" cy="12420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7032104" y="2710116"/>
                <a:ext cx="4138954" cy="956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=: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=−4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ja-JP" sz="20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1" lang="ja-JP" altLang="en-US" sz="2000" smtClean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104" y="2710116"/>
                <a:ext cx="4138954" cy="9562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6589082" y="3935476"/>
                <a:ext cx="4954818" cy="8155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b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1" lang="en-US" altLang="ja-JP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ja-JP" sz="200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00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ja-JP" sz="2000" smtClean="0"/>
              </a:p>
              <a:p>
                <a:r>
                  <a:rPr lang="en-US" altLang="ja-JP" sz="200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ja-JP" sz="20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,0,0,0,</m:t>
                    </m:r>
                    <m:rad>
                      <m:radPr>
                        <m:degHide m:val="on"/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,0,0,0,</m:t>
                    </m:r>
                    <m:rad>
                      <m:radPr>
                        <m:degHide m:val="on"/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sz="200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082" y="3935476"/>
                <a:ext cx="4954818" cy="815544"/>
              </a:xfrm>
              <a:prstGeom prst="rect">
                <a:avLst/>
              </a:prstGeom>
              <a:blipFill rotWithShape="0">
                <a:blip r:embed="rId7"/>
                <a:stretch>
                  <a:fillRect t="-752" b="-5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469" t="10625" r="20469" b="10625"/>
          <a:stretch/>
        </p:blipFill>
        <p:spPr>
          <a:xfrm>
            <a:off x="5749982" y="2644283"/>
            <a:ext cx="1147199" cy="11471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7670003" y="5031593"/>
                <a:ext cx="1564724" cy="517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kumimoji="1" lang="ja-JP" altLang="en-US" sz="2400" smtClean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003" y="5031593"/>
                <a:ext cx="1564724" cy="51744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6456040" y="5733256"/>
                <a:ext cx="4404988" cy="6658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ja-JP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acc>
                                <m:accPr>
                                  <m:chr m:val="̂"/>
                                  <m:ctrlPr>
                                    <a:rPr lang="en-US" altLang="ja-JP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  <m: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ja-JP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acc>
                                <m:accPr>
                                  <m:chr m:val="̂"/>
                                  <m:ctrlPr>
                                    <a:rPr lang="en-US" altLang="ja-JP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040" y="5733256"/>
                <a:ext cx="4404988" cy="66582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右矢印 15"/>
          <p:cNvSpPr/>
          <p:nvPr/>
        </p:nvSpPr>
        <p:spPr>
          <a:xfrm>
            <a:off x="8285184" y="1768929"/>
            <a:ext cx="599106" cy="34158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184232" y="1516265"/>
            <a:ext cx="796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smtClean="0"/>
              <a:t>simplify</a:t>
            </a:r>
            <a:endParaRPr kumimoji="1" lang="ja-JP" altLang="en-US" sz="1400" smtClean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7176120" y="404664"/>
            <a:ext cx="4716059" cy="753445"/>
            <a:chOff x="7432539" y="466322"/>
            <a:chExt cx="4716059" cy="753445"/>
          </a:xfrm>
        </p:grpSpPr>
        <p:pic>
          <p:nvPicPr>
            <p:cNvPr id="2050" name="Picture 2" descr="File:Spherical Harmonics deg5.pn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2" t="66311" r="8812" b="16350"/>
            <a:stretch/>
          </p:blipFill>
          <p:spPr bwMode="auto">
            <a:xfrm>
              <a:off x="7432539" y="466322"/>
              <a:ext cx="4716059" cy="541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正方形/長方形 18"/>
                <p:cNvSpPr/>
                <p:nvPr/>
              </p:nvSpPr>
              <p:spPr>
                <a:xfrm>
                  <a:off x="9593948" y="908720"/>
                  <a:ext cx="431978" cy="3110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1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1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ja-JP" sz="1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ja-JP" sz="1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oMath>
                    </m:oMathPara>
                  </a14:m>
                  <a:endParaRPr lang="ja-JP" altLang="en-US" sz="1400"/>
                </a:p>
              </p:txBody>
            </p:sp>
          </mc:Choice>
          <mc:Fallback xmlns="">
            <p:sp>
              <p:nvSpPr>
                <p:cNvPr id="19" name="正方形/長方形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3948" y="908720"/>
                  <a:ext cx="431978" cy="31104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正方形/長方形 20"/>
                <p:cNvSpPr/>
                <p:nvPr/>
              </p:nvSpPr>
              <p:spPr>
                <a:xfrm>
                  <a:off x="9061499" y="908720"/>
                  <a:ext cx="526554" cy="3095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1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1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ja-JP" sz="1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oMath>
                    </m:oMathPara>
                  </a14:m>
                  <a:endParaRPr lang="ja-JP" altLang="en-US" sz="1400"/>
                </a:p>
              </p:txBody>
            </p:sp>
          </mc:Choice>
          <mc:Fallback xmlns="">
            <p:sp>
              <p:nvSpPr>
                <p:cNvPr id="21" name="正方形/長方形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1499" y="908720"/>
                  <a:ext cx="526554" cy="30957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正方形/長方形 21"/>
                <p:cNvSpPr/>
                <p:nvPr/>
              </p:nvSpPr>
              <p:spPr>
                <a:xfrm>
                  <a:off x="8529050" y="908720"/>
                  <a:ext cx="526554" cy="3100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1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1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ja-JP" sz="1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bSup>
                      </m:oMath>
                    </m:oMathPara>
                  </a14:m>
                  <a:endParaRPr lang="ja-JP" altLang="en-US" sz="1400"/>
                </a:p>
              </p:txBody>
            </p:sp>
          </mc:Choice>
          <mc:Fallback xmlns="">
            <p:sp>
              <p:nvSpPr>
                <p:cNvPr id="22" name="正方形/長方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9050" y="908720"/>
                  <a:ext cx="526554" cy="31002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正方形/長方形 22"/>
                <p:cNvSpPr/>
                <p:nvPr/>
              </p:nvSpPr>
              <p:spPr>
                <a:xfrm>
                  <a:off x="7996601" y="908720"/>
                  <a:ext cx="526554" cy="3107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1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1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ja-JP" sz="1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bSup>
                      </m:oMath>
                    </m:oMathPara>
                  </a14:m>
                  <a:endParaRPr lang="ja-JP" altLang="en-US" sz="1400"/>
                </a:p>
              </p:txBody>
            </p:sp>
          </mc:Choice>
          <mc:Fallback xmlns="">
            <p:sp>
              <p:nvSpPr>
                <p:cNvPr id="23" name="正方形/長方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6601" y="908720"/>
                  <a:ext cx="526554" cy="310791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正方形/長方形 23"/>
                <p:cNvSpPr/>
                <p:nvPr/>
              </p:nvSpPr>
              <p:spPr>
                <a:xfrm>
                  <a:off x="7464152" y="908720"/>
                  <a:ext cx="526554" cy="3091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1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1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ja-JP" sz="1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sup>
                        </m:sSubSup>
                      </m:oMath>
                    </m:oMathPara>
                  </a14:m>
                  <a:endParaRPr lang="ja-JP" altLang="en-US" sz="1400"/>
                </a:p>
              </p:txBody>
            </p:sp>
          </mc:Choice>
          <mc:Fallback xmlns="">
            <p:sp>
              <p:nvSpPr>
                <p:cNvPr id="24" name="正方形/長方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4152" y="908720"/>
                  <a:ext cx="526554" cy="309124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正方形/長方形 24"/>
                <p:cNvSpPr/>
                <p:nvPr/>
              </p:nvSpPr>
              <p:spPr>
                <a:xfrm>
                  <a:off x="10106577" y="908720"/>
                  <a:ext cx="428130" cy="3095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1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1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ja-JP" sz="1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ja-JP" altLang="en-US" sz="1400"/>
                </a:p>
              </p:txBody>
            </p:sp>
          </mc:Choice>
          <mc:Fallback xmlns="">
            <p:sp>
              <p:nvSpPr>
                <p:cNvPr id="25" name="正方形/長方形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06577" y="908720"/>
                  <a:ext cx="428130" cy="30957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正方形/長方形 25"/>
                <p:cNvSpPr/>
                <p:nvPr/>
              </p:nvSpPr>
              <p:spPr>
                <a:xfrm>
                  <a:off x="10615358" y="908720"/>
                  <a:ext cx="431977" cy="3100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1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1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ja-JP" sz="1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ja-JP" altLang="en-US" sz="1400"/>
                </a:p>
              </p:txBody>
            </p:sp>
          </mc:Choice>
          <mc:Fallback xmlns="">
            <p:sp>
              <p:nvSpPr>
                <p:cNvPr id="26" name="正方形/長方形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5358" y="908720"/>
                  <a:ext cx="431977" cy="310021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正方形/長方形 26"/>
                <p:cNvSpPr/>
                <p:nvPr/>
              </p:nvSpPr>
              <p:spPr>
                <a:xfrm>
                  <a:off x="11127986" y="908720"/>
                  <a:ext cx="431977" cy="3107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1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1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ja-JP" sz="1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ja-JP" altLang="en-US" sz="1400"/>
                </a:p>
              </p:txBody>
            </p:sp>
          </mc:Choice>
          <mc:Fallback xmlns="">
            <p:sp>
              <p:nvSpPr>
                <p:cNvPr id="27" name="正方形/長方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7986" y="908720"/>
                  <a:ext cx="431977" cy="310791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正方形/長方形 27"/>
                <p:cNvSpPr/>
                <p:nvPr/>
              </p:nvSpPr>
              <p:spPr>
                <a:xfrm>
                  <a:off x="11640616" y="908720"/>
                  <a:ext cx="431977" cy="3091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1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1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ja-JP" sz="1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</m:oMath>
                    </m:oMathPara>
                  </a14:m>
                  <a:endParaRPr lang="ja-JP" altLang="en-US" sz="1400"/>
                </a:p>
              </p:txBody>
            </p:sp>
          </mc:Choice>
          <mc:Fallback xmlns="">
            <p:sp>
              <p:nvSpPr>
                <p:cNvPr id="28" name="正方形/長方形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40616" y="908720"/>
                  <a:ext cx="431977" cy="309124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6525-E11C-478D-9CAF-8E7AC74B2A8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06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4" grpId="0"/>
      <p:bldP spid="15" grpId="0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smtClean="0"/>
                  <a:t>Computing 9x9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kumimoji="1" lang="en-US" altLang="ja-JP" smtClean="0"/>
                  <a:t> from 3D rotation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1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smtClean="0"/>
                  <a:t>Not immediately obvious</a:t>
                </a:r>
              </a:p>
              <a:p>
                <a:pPr lvl="3"/>
                <a:endParaRPr kumimoji="1" lang="en-US" altLang="ja-JP" smtClean="0"/>
              </a:p>
              <a:p>
                <a:r>
                  <a:rPr kumimoji="1" lang="en-US" altLang="ja-JP" smtClean="0">
                    <a:sym typeface="Wingdings" panose="05000000000000000000" pitchFamily="2" charset="2"/>
                  </a:rPr>
                  <a:t>Insight: Obvious for certain cases: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bSup>
                  </m:oMath>
                </a14:m>
                <a:r>
                  <a:rPr lang="ja-JP" altLang="en-US"/>
                  <a:t> </a:t>
                </a:r>
                <a:r>
                  <a:rPr lang="en-US" altLang="ja-JP"/>
                  <a:t>&amp;</a:t>
                </a:r>
                <a:r>
                  <a:rPr lang="en-US" altLang="ja-JP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sup>
                    </m:sSubSup>
                  </m:oMath>
                </a14:m>
                <a:r>
                  <a:rPr lang="ja-JP" altLang="en-US"/>
                  <a:t> </a:t>
                </a:r>
                <a:endParaRPr kumimoji="1" lang="en-US" altLang="ja-JP" smtClean="0">
                  <a:sym typeface="Wingdings" panose="05000000000000000000" pitchFamily="2" charset="2"/>
                </a:endParaRPr>
              </a:p>
              <a:p>
                <a:pPr lvl="1"/>
                <a:r>
                  <a:rPr kumimoji="1" lang="en-US" altLang="ja-JP" smtClean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(Not sure...)</a:t>
                </a:r>
              </a:p>
              <a:p>
                <a:endParaRPr kumimoji="1" lang="en-US" altLang="ja-JP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kumimoji="1" lang="en-US" altLang="ja-JP" smtClean="0">
                    <a:sym typeface="Wingdings" panose="05000000000000000000" pitchFamily="2" charset="2"/>
                  </a:rPr>
                  <a:t> Represent rotation by </a:t>
                </a:r>
                <a:r>
                  <a:rPr kumimoji="1" lang="en-US" altLang="ja-JP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ZYZ Euler angle</a:t>
                </a:r>
                <a:endParaRPr kumimoji="1" lang="en-US" altLang="ja-JP" smtClean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≔</m:t>
                    </m:r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bSup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</a:rPr>
                              <m:t>Y</m:t>
                            </m:r>
                          </m:sub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p>
                        </m:sSubSup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b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bSup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</a:rPr>
                              <m:t>X</m:t>
                            </m:r>
                          </m:sub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  </m:t>
                        </m:r>
                        <m:sSubSup>
                          <m:sSub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i="1">
                                <a:latin typeface="Cambria Math" panose="02040503050406030204" pitchFamily="18" charset="0"/>
                              </a:rPr>
                              <m:t>Z</m:t>
                            </m:r>
                          </m:sub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p>
                        </m:sSub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  </m:t>
                        </m:r>
                        <m:sSubSup>
                          <m:sSub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</a:rPr>
                              <m:t>X</m:t>
                            </m:r>
                          </m:sub>
                          <m:sup>
                            <m:f>
                              <m:f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bSup>
                  </m:oMath>
                </a14:m>
                <a:endParaRPr lang="ja-JP" altLang="en-US"/>
              </a:p>
              <a:p>
                <a:pPr lvl="1"/>
                <a:endParaRPr lang="en-US" altLang="ja-JP" i="1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bSup>
                    <m:r>
                      <a:rPr lang="en-US" altLang="ja-JP" i="1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</a:rPr>
                              <m:t>X</m:t>
                            </m:r>
                          </m:sub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  </m:t>
                        </m:r>
                        <m:sSubSup>
                          <m:sSub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i="1">
                                <a:latin typeface="Cambria Math" panose="02040503050406030204" pitchFamily="18" charset="0"/>
                              </a:rPr>
                              <m:t>Z</m:t>
                            </m:r>
                          </m:sub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p>
                        </m:sSub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  </m:t>
                        </m:r>
                        <m:sSubSup>
                          <m:sSub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</a:rPr>
                              <m:t>X</m:t>
                            </m:r>
                          </m:sub>
                          <m:sup>
                            <m:f>
                              <m:f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  </m:t>
                    </m:r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bSup>
                  </m:oMath>
                </a14:m>
                <a:endParaRPr lang="en-US" altLang="ja-JP" smtClean="0"/>
              </a:p>
            </p:txBody>
          </p:sp>
        </mc:Choice>
        <mc:Fallback xmlns="">
          <p:sp>
            <p:nvSpPr>
              <p:cNvPr id="4" name="コンテンツ プレースホルダー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054" t="-20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7337523" y="3052706"/>
            <a:ext cx="3139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smtClean="0">
                <a:solidFill>
                  <a:schemeClr val="accent1">
                    <a:lumMod val="75000"/>
                  </a:schemeClr>
                </a:solidFill>
              </a:rPr>
              <a:t>Rotation about Z axis by </a:t>
            </a:r>
            <a:r>
              <a:rPr kumimoji="1" lang="el-GR" altLang="ja-JP" sz="200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endParaRPr kumimoji="1" lang="ja-JP" altLang="en-US" sz="200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6525-E11C-478D-9CAF-8E7AC74B2A8E}" type="slidenum">
              <a:rPr kumimoji="1" lang="ja-JP" altLang="en-US" smtClean="0"/>
              <a:t>8</a:t>
            </a:fld>
            <a:endParaRPr kumimoji="1" lang="ja-JP" altLang="en-US"/>
          </a:p>
        </p:txBody>
      </p:sp>
      <p:cxnSp>
        <p:nvCxnSpPr>
          <p:cNvPr id="11" name="直線矢印コネクタ 10"/>
          <p:cNvCxnSpPr>
            <a:stCxn id="8" idx="1"/>
          </p:cNvCxnSpPr>
          <p:nvPr/>
        </p:nvCxnSpPr>
        <p:spPr>
          <a:xfrm flipH="1" flipV="1">
            <a:off x="6384032" y="2852936"/>
            <a:ext cx="953491" cy="399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01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Frame that aligns with boundary surface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smtClean="0"/>
                  <a:t>Frame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kumimoji="1" lang="ja-JP" altLang="en-US" smtClean="0"/>
                  <a:t> </a:t>
                </a:r>
                <a:r>
                  <a:rPr kumimoji="1" lang="en-US" altLang="ja-JP" smtClean="0"/>
                  <a:t>aligns with:</a:t>
                </a:r>
              </a:p>
              <a:p>
                <a:pPr lvl="1"/>
                <a:r>
                  <a:rPr kumimoji="1" lang="en-US" altLang="ja-JP" smtClean="0"/>
                  <a:t>Z axis                        iff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kumimoji="1" lang="en-US" altLang="ja-JP" smtClean="0"/>
              </a:p>
              <a:p>
                <a:pPr lvl="1"/>
                <a:endParaRPr kumimoji="1" lang="en-US" altLang="ja-JP" smtClean="0"/>
              </a:p>
              <a:p>
                <a:pPr lvl="1"/>
                <a:r>
                  <a:rPr lang="en-US" altLang="ja-JP" smtClean="0"/>
                  <a:t>Surface normal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ja-JP" smtClean="0"/>
                  <a:t>      iff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</a:rPr>
                              <m:t>Z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d>
                          </m:sub>
                        </m:sSub>
                      </m:e>
                    </m:d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kumimoji="1" lang="en-US" altLang="ja-JP" smtClean="0"/>
              </a:p>
              <a:p>
                <a:pPr lvl="4"/>
                <a:endParaRPr lang="en-US" altLang="ja-JP" i="1" smtClean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</m:sSub>
                  </m:oMath>
                </a14:m>
                <a:r>
                  <a:rPr kumimoji="1" lang="ja-JP" altLang="en-US" smtClean="0"/>
                  <a:t> </a:t>
                </a:r>
                <a:r>
                  <a:rPr kumimoji="1" lang="en-US" altLang="ja-JP" smtClean="0"/>
                  <a:t>: Rotation that brings n to Z axis</a:t>
                </a:r>
              </a:p>
              <a:p>
                <a:endParaRPr kumimoji="1" lang="en-US" altLang="ja-JP" smtClean="0"/>
              </a:p>
              <a:p>
                <a:endParaRPr kumimoji="1" lang="en-US" altLang="ja-JP" smtClean="0"/>
              </a:p>
              <a:p>
                <a:endParaRPr lang="en-US" altLang="ja-JP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48" t="-20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6744072" y="1217267"/>
                <a:ext cx="1534844" cy="404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000" smtClean="0">
                    <a:solidFill>
                      <a:schemeClr val="accent1">
                        <a:lumMod val="75000"/>
                      </a:schemeClr>
                    </a:solidFill>
                  </a:rPr>
                  <a:t>C</a:t>
                </a:r>
                <a:r>
                  <a:rPr kumimoji="1" lang="en-US" altLang="ja-JP" sz="2000" smtClean="0">
                    <a:solidFill>
                      <a:schemeClr val="accent1">
                        <a:lumMod val="75000"/>
                      </a:schemeClr>
                    </a:solidFill>
                  </a:rPr>
                  <a:t>oeff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kumimoji="1" lang="en-US" altLang="ja-JP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endParaRPr kumimoji="1" lang="ja-JP" altLang="en-US" sz="200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072" y="1217267"/>
                <a:ext cx="1534844" cy="404854"/>
              </a:xfrm>
              <a:prstGeom prst="rect">
                <a:avLst/>
              </a:prstGeom>
              <a:blipFill rotWithShape="0">
                <a:blip r:embed="rId4"/>
                <a:stretch>
                  <a:fillRect l="-3571" t="-7576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488" y="4005064"/>
            <a:ext cx="4848225" cy="323850"/>
          </a:xfrm>
          <a:prstGeom prst="rect">
            <a:avLst/>
          </a:prstGeom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6525-E11C-478D-9CAF-8E7AC74B2A8E}" type="slidenum">
              <a:rPr kumimoji="1" lang="ja-JP" altLang="en-US" smtClean="0"/>
              <a:t>9</a:t>
            </a:fld>
            <a:endParaRPr kumimoji="1" lang="ja-JP" altLang="en-US"/>
          </a:p>
        </p:txBody>
      </p:sp>
      <p:cxnSp>
        <p:nvCxnSpPr>
          <p:cNvPr id="10" name="直線矢印コネクタ 9"/>
          <p:cNvCxnSpPr>
            <a:stCxn id="4" idx="1"/>
          </p:cNvCxnSpPr>
          <p:nvPr/>
        </p:nvCxnSpPr>
        <p:spPr>
          <a:xfrm flipH="1">
            <a:off x="6407721" y="1419694"/>
            <a:ext cx="336351" cy="569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9408368" y="1998557"/>
            <a:ext cx="2372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smtClean="0"/>
              <a:t>(Proof in Appendix)</a:t>
            </a:r>
            <a:endParaRPr kumimoji="1" lang="ja-JP" altLang="en-US" sz="2000" smtClean="0"/>
          </a:p>
        </p:txBody>
      </p:sp>
    </p:spTree>
    <p:extLst>
      <p:ext uri="{BB962C8B-B14F-4D97-AF65-F5344CB8AC3E}">
        <p14:creationId xmlns:p14="http://schemas.microsoft.com/office/powerpoint/2010/main" val="195373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4">
      <a:majorFont>
        <a:latin typeface="Segoe UI"/>
        <a:ea typeface="HG丸ｺﾞｼｯｸM-PRO"/>
        <a:cs typeface=""/>
      </a:majorFont>
      <a:minorFont>
        <a:latin typeface="Segoe UI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kumimoji="1" sz="20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imple" id="{EEBFD9D1-0E7A-45A3-951F-23F33B75C311}" vid="{89884D67-3F56-494C-91C4-E85648227EF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</Template>
  <TotalTime>2079</TotalTime>
  <Words>250</Words>
  <Application>Microsoft Office PowerPoint</Application>
  <PresentationFormat>ワイド画面</PresentationFormat>
  <Paragraphs>170</Paragraphs>
  <Slides>13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1" baseType="lpstr">
      <vt:lpstr>HG丸ｺﾞｼｯｸM-PRO</vt:lpstr>
      <vt:lpstr>ＭＳ Ｐゴシック</vt:lpstr>
      <vt:lpstr>Arial</vt:lpstr>
      <vt:lpstr>Calibri</vt:lpstr>
      <vt:lpstr>Cambria Math</vt:lpstr>
      <vt:lpstr>Segoe UI</vt:lpstr>
      <vt:lpstr>Wingdings</vt:lpstr>
      <vt:lpstr>simple</vt:lpstr>
      <vt:lpstr>Mathematics and Implementation of  Computer Graphics Techniques 2015    Boundary Aligned Smooth 3D Cross-Frame Field  Jin Huang, Yiying Tong, Hongyu Wei, Hujun Bao SIGGRAPH Asia 2011</vt:lpstr>
      <vt:lpstr>Background: 2D Frame Field &amp; Quad Meshing</vt:lpstr>
      <vt:lpstr>Background: 3D Frame Field &amp; Hex Meshing</vt:lpstr>
      <vt:lpstr>Definition of 3D Frame</vt:lpstr>
      <vt:lpstr>Distance between 3D Frames</vt:lpstr>
      <vt:lpstr>Basics of Spherical Harmonics</vt:lpstr>
      <vt:lpstr>Frame represented by SH</vt:lpstr>
      <vt:lpstr>Computing 9x9 R ̂ from 3D rotation R</vt:lpstr>
      <vt:lpstr>Frame that aligns with boundary surface</vt:lpstr>
      <vt:lpstr>Discretization &amp; Objective</vt:lpstr>
      <vt:lpstr>Optimization</vt:lpstr>
      <vt:lpstr>Results &amp; Performance</vt:lpstr>
      <vt:lpstr>Questions</vt:lpstr>
    </vt:vector>
  </TitlesOfParts>
  <Company>National Institute of Informatics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CG技術の実装と数理2015  Boundary Aligned Smooth 3D Cross-Frame Field  Jin Huang, Yiying Tong, Hongyu Wei, Hujun Bao SIGGRAPH Asia 2011</dc:title>
  <dc:creator>kenshi</dc:creator>
  <cp:lastModifiedBy>kenshi</cp:lastModifiedBy>
  <cp:revision>196</cp:revision>
  <dcterms:created xsi:type="dcterms:W3CDTF">2015-07-23T04:35:37Z</dcterms:created>
  <dcterms:modified xsi:type="dcterms:W3CDTF">2015-10-03T06:04:27Z</dcterms:modified>
</cp:coreProperties>
</file>