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6"/>
  </p:notesMasterIdLst>
  <p:handoutMasterIdLst>
    <p:handoutMasterId r:id="rId47"/>
  </p:handoutMasterIdLst>
  <p:sldIdLst>
    <p:sldId id="264" r:id="rId2"/>
    <p:sldId id="310" r:id="rId3"/>
    <p:sldId id="331" r:id="rId4"/>
    <p:sldId id="277" r:id="rId5"/>
    <p:sldId id="276" r:id="rId6"/>
    <p:sldId id="281" r:id="rId7"/>
    <p:sldId id="332" r:id="rId8"/>
    <p:sldId id="335" r:id="rId9"/>
    <p:sldId id="305" r:id="rId10"/>
    <p:sldId id="306" r:id="rId11"/>
    <p:sldId id="307" r:id="rId12"/>
    <p:sldId id="320" r:id="rId13"/>
    <p:sldId id="322" r:id="rId14"/>
    <p:sldId id="300" r:id="rId15"/>
    <p:sldId id="309" r:id="rId16"/>
    <p:sldId id="294" r:id="rId17"/>
    <p:sldId id="314" r:id="rId18"/>
    <p:sldId id="293" r:id="rId19"/>
    <p:sldId id="283" r:id="rId20"/>
    <p:sldId id="285" r:id="rId21"/>
    <p:sldId id="286" r:id="rId22"/>
    <p:sldId id="284" r:id="rId23"/>
    <p:sldId id="287" r:id="rId24"/>
    <p:sldId id="290" r:id="rId25"/>
    <p:sldId id="282" r:id="rId26"/>
    <p:sldId id="270" r:id="rId27"/>
    <p:sldId id="316" r:id="rId28"/>
    <p:sldId id="317" r:id="rId29"/>
    <p:sldId id="275" r:id="rId30"/>
    <p:sldId id="295" r:id="rId31"/>
    <p:sldId id="271" r:id="rId32"/>
    <p:sldId id="308" r:id="rId33"/>
    <p:sldId id="329" r:id="rId34"/>
    <p:sldId id="315" r:id="rId35"/>
    <p:sldId id="330" r:id="rId36"/>
    <p:sldId id="319" r:id="rId37"/>
    <p:sldId id="296" r:id="rId38"/>
    <p:sldId id="318" r:id="rId39"/>
    <p:sldId id="273" r:id="rId40"/>
    <p:sldId id="274" r:id="rId41"/>
    <p:sldId id="339" r:id="rId42"/>
    <p:sldId id="338" r:id="rId43"/>
    <p:sldId id="337" r:id="rId44"/>
    <p:sldId id="340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3E"/>
    <a:srgbClr val="FF00FF"/>
    <a:srgbClr val="FF0066"/>
    <a:srgbClr val="81C9F0"/>
    <a:srgbClr val="000000"/>
    <a:srgbClr val="574FFF"/>
    <a:srgbClr val="0A00D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21" autoAdjust="0"/>
    <p:restoredTop sz="93767" autoAdjust="0"/>
  </p:normalViewPr>
  <p:slideViewPr>
    <p:cSldViewPr snapToObjects="1">
      <p:cViewPr varScale="1">
        <p:scale>
          <a:sx n="100" d="100"/>
          <a:sy n="100" d="100"/>
        </p:scale>
        <p:origin x="-96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28"/>
    </p:cViewPr>
  </p:sorterViewPr>
  <p:notesViewPr>
    <p:cSldViewPr snapToObjects="1">
      <p:cViewPr varScale="1">
        <p:scale>
          <a:sx n="87" d="100"/>
          <a:sy n="87" d="100"/>
        </p:scale>
        <p:origin x="-190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 altLang="ja-JP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endParaRPr lang="en-US" altLang="ja-JP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 altLang="ja-JP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B7716E3E-0BF6-4482-B090-0E5D9C63F416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0093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 altLang="ja-JP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endParaRPr lang="en-US" altLang="ja-JP"/>
          </a:p>
        </p:txBody>
      </p:sp>
      <p:sp>
        <p:nvSpPr>
          <p:cNvPr id="5120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 altLang="ja-JP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56DB44D3-4A77-4300-8703-C22E4E0D502D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4260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561D94-DDA4-450F-AA58-F9B18A79DFD2}" type="slidenum">
              <a:rPr lang="ja-JP" altLang="en-US"/>
              <a:pPr/>
              <a:t>1</a:t>
            </a:fld>
            <a:endParaRPr lang="en-US" altLang="ja-JP"/>
          </a:p>
        </p:txBody>
      </p:sp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Hello, we are makoto okabe and kenshi takayama from the university of tokyo.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B2A666-D9FE-45B6-AF57-2CB050BB2D77}" type="slidenum">
              <a:rPr lang="ja-JP" altLang="en-US"/>
              <a:pPr/>
              <a:t>10</a:t>
            </a:fld>
            <a:endParaRPr lang="en-US" altLang="ja-JP"/>
          </a:p>
        </p:txBody>
      </p:sp>
      <p:sp>
        <p:nvSpPr>
          <p:cNvPr id="144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5E29C-CD4C-428A-8240-E55E09577894}" type="slidenum">
              <a:rPr lang="ja-JP" altLang="en-US"/>
              <a:pPr/>
              <a:t>11</a:t>
            </a:fld>
            <a:endParaRPr lang="en-US" altLang="ja-JP"/>
          </a:p>
        </p:txBody>
      </p:sp>
      <p:sp>
        <p:nvSpPr>
          <p:cNvPr id="146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We just project an image on the actor’s face using a projector, but the actor felt too dazzling.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B6824-7B5C-44AE-881A-C2F4A15F5322}" type="slidenum">
              <a:rPr lang="ja-JP" altLang="en-US"/>
              <a:pPr/>
              <a:t>12</a:t>
            </a:fld>
            <a:endParaRPr lang="en-US" altLang="ja-JP"/>
          </a:p>
        </p:txBody>
      </p:sp>
      <p:sp>
        <p:nvSpPr>
          <p:cNvPr id="180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We just project an image on the actor’s face using a projector, but the actor felt too dazzling.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506B3A-D5E5-4627-93C6-659BF2FA1147}" type="slidenum">
              <a:rPr lang="ja-JP" altLang="en-US"/>
              <a:pPr/>
              <a:t>13</a:t>
            </a:fld>
            <a:endParaRPr lang="en-US" altLang="ja-JP"/>
          </a:p>
        </p:txBody>
      </p:sp>
      <p:sp>
        <p:nvSpPr>
          <p:cNvPr id="184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We just project an image on the actor’s face using a projector, but the actor felt too dazzling.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AEDB4-3807-4F3C-86B1-87B5493851AD}" type="slidenum">
              <a:rPr lang="ja-JP" altLang="en-US"/>
              <a:pPr/>
              <a:t>14</a:t>
            </a:fld>
            <a:endParaRPr lang="en-US" altLang="ja-JP"/>
          </a:p>
        </p:txBody>
      </p:sp>
      <p:sp>
        <p:nvSpPr>
          <p:cNvPr id="131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800"/>
              <a:t>Finally, we could find a reasonable solution, that is “Light Shower” system with a projector and THIS UMBRELLA!!!</a:t>
            </a:r>
          </a:p>
          <a:p>
            <a:r>
              <a:rPr lang="ja-JP" altLang="en-US" sz="800"/>
              <a:t>このタイミングで傘を見せる。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7EBCE-AD0E-4DC5-8681-072458FC115F}" type="slidenum">
              <a:rPr lang="ja-JP" altLang="en-US"/>
              <a:pPr/>
              <a:t>15</a:t>
            </a:fld>
            <a:endParaRPr lang="en-US" altLang="ja-JP"/>
          </a:p>
        </p:txBody>
      </p:sp>
      <p:sp>
        <p:nvSpPr>
          <p:cNvPr id="156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800"/>
              <a:t>We’d like to talk about this cheap system from now on.</a:t>
            </a:r>
          </a:p>
          <a:p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A7F45A-A69B-4F63-8C55-91E29612CEAB}" type="slidenum">
              <a:rPr lang="ja-JP" altLang="en-US"/>
              <a:pPr/>
              <a:t>16</a:t>
            </a:fld>
            <a:endParaRPr lang="en-US" altLang="ja-JP"/>
          </a:p>
        </p:txBody>
      </p:sp>
      <p:sp>
        <p:nvSpPr>
          <p:cNvPr id="119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0E6764-66C2-43D2-B3E6-42BD78F1579B}" type="slidenum">
              <a:rPr lang="ja-JP" altLang="en-US"/>
              <a:pPr/>
              <a:t>17</a:t>
            </a:fld>
            <a:endParaRPr lang="en-US" altLang="ja-JP"/>
          </a:p>
        </p:txBody>
      </p:sp>
      <p:sp>
        <p:nvSpPr>
          <p:cNvPr id="167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B9AE33-34EB-446A-9225-E9B3D9A90435}" type="slidenum">
              <a:rPr lang="ja-JP" altLang="en-US"/>
              <a:pPr/>
              <a:t>18</a:t>
            </a:fld>
            <a:endParaRPr lang="en-US" altLang="ja-JP"/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D1BA7-C4AA-4F1A-82F6-7C83187077FA}" type="slidenum">
              <a:rPr lang="ja-JP" altLang="en-US"/>
              <a:pPr/>
              <a:t>19</a:t>
            </a:fld>
            <a:endParaRPr lang="en-US" altLang="ja-JP"/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8917E7-72E5-4E8D-A7F0-673A8656F457}" type="slidenum">
              <a:rPr lang="ja-JP" altLang="en-US"/>
              <a:pPr/>
              <a:t>2</a:t>
            </a:fld>
            <a:endParaRPr lang="en-US" altLang="ja-JP"/>
          </a:p>
        </p:txBody>
      </p:sp>
      <p:sp>
        <p:nvSpPr>
          <p:cNvPr id="158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Composite is important and powerful tool for movie making.</a:t>
            </a:r>
          </a:p>
          <a:p>
            <a:r>
              <a:rPr lang="en-US" altLang="ja-JP"/>
              <a:t>However simple chroma-key is not enough to create a beautiful composite.</a:t>
            </a:r>
          </a:p>
          <a:p>
            <a:r>
              <a:rPr lang="en-US" altLang="ja-JP"/>
              <a:t>For example, here is a composite result using blue screen key, but the lighting conditions of the foreground actor and the background image are different, so the resulting composite is strange, because it’s photometrically inconsistent.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8E4E5C-BE4B-4025-84D1-5F0281648647}" type="slidenum">
              <a:rPr lang="ja-JP" altLang="en-US"/>
              <a:pPr/>
              <a:t>20</a:t>
            </a:fld>
            <a:endParaRPr lang="en-US" altLang="ja-JP"/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CEA96-003F-4352-B64B-57553860A6AF}" type="slidenum">
              <a:rPr lang="ja-JP" altLang="en-US"/>
              <a:pPr/>
              <a:t>21</a:t>
            </a:fld>
            <a:endParaRPr lang="en-US" altLang="ja-JP"/>
          </a:p>
        </p:txBody>
      </p:sp>
      <p:sp>
        <p:nvSpPr>
          <p:cNvPr id="100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C1BF38-DB93-47D1-8B35-02B544B29136}" type="slidenum">
              <a:rPr lang="ja-JP" altLang="en-US"/>
              <a:pPr/>
              <a:t>22</a:t>
            </a:fld>
            <a:endParaRPr lang="en-US" altLang="ja-JP"/>
          </a:p>
        </p:txBody>
      </p:sp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A689DD-4E04-4DE0-B520-B887AEF1D2FD}" type="slidenum">
              <a:rPr lang="ja-JP" altLang="en-US"/>
              <a:pPr/>
              <a:t>23</a:t>
            </a:fld>
            <a:endParaRPr lang="en-US" altLang="ja-JP"/>
          </a:p>
        </p:txBody>
      </p:sp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F6FCF-9A08-433D-AEB2-7FADB05636D8}" type="slidenum">
              <a:rPr lang="ja-JP" altLang="en-US"/>
              <a:pPr/>
              <a:t>24</a:t>
            </a:fld>
            <a:endParaRPr lang="en-US" altLang="ja-JP"/>
          </a:p>
        </p:txBody>
      </p:sp>
      <p:sp>
        <p:nvSpPr>
          <p:cNvPr id="108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55F06-A9F4-4B88-B2E0-872AE108D431}" type="slidenum">
              <a:rPr lang="ja-JP" altLang="en-US"/>
              <a:pPr/>
              <a:t>25</a:t>
            </a:fld>
            <a:endParaRPr lang="en-US" altLang="ja-JP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7B398-8BEE-4E96-B922-220DD232AB93}" type="slidenum">
              <a:rPr lang="ja-JP" altLang="en-US"/>
              <a:pPr/>
              <a:t>26</a:t>
            </a:fld>
            <a:endParaRPr lang="en-US" altLang="ja-JP"/>
          </a:p>
        </p:txBody>
      </p:sp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373176-6FDF-4F93-B3FD-97DBFC31F3DD}" type="slidenum">
              <a:rPr lang="ja-JP" altLang="en-US"/>
              <a:pPr/>
              <a:t>27</a:t>
            </a:fld>
            <a:endParaRPr lang="en-US" altLang="ja-JP"/>
          </a:p>
        </p:txBody>
      </p:sp>
      <p:sp>
        <p:nvSpPr>
          <p:cNvPr id="172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A blue table cross.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7A788-1388-4A3B-8B6B-830EC9DC9F49}" type="slidenum">
              <a:rPr lang="ja-JP" altLang="en-US"/>
              <a:pPr/>
              <a:t>28</a:t>
            </a:fld>
            <a:endParaRPr lang="en-US" altLang="ja-JP"/>
          </a:p>
        </p:txBody>
      </p:sp>
      <p:sp>
        <p:nvSpPr>
          <p:cNvPr id="174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DED642-5247-4365-AE60-B0854BEE29FC}" type="slidenum">
              <a:rPr lang="ja-JP" altLang="en-US"/>
              <a:pPr/>
              <a:t>29</a:t>
            </a:fld>
            <a:endParaRPr lang="en-US" altLang="ja-JP"/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No practice.</a:t>
            </a:r>
            <a:r>
              <a:rPr lang="ja-JP" altLang="en-US"/>
              <a:t>とか。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4A726-884B-4C94-AB84-C5AA97DDBF01}" type="slidenum">
              <a:rPr lang="ja-JP" altLang="en-US"/>
              <a:pPr/>
              <a:t>3</a:t>
            </a:fld>
            <a:endParaRPr lang="en-US" altLang="ja-JP"/>
          </a:p>
        </p:txBody>
      </p:sp>
      <p:sp>
        <p:nvSpPr>
          <p:cNvPr id="205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Composite is important and powerful tool for movie making.</a:t>
            </a:r>
          </a:p>
          <a:p>
            <a:r>
              <a:rPr lang="en-US" altLang="ja-JP"/>
              <a:t>However simple chroma-key is not enough to create a beautiful composite.</a:t>
            </a:r>
          </a:p>
          <a:p>
            <a:r>
              <a:rPr lang="en-US" altLang="ja-JP"/>
              <a:t>For example, here is a composite result using blue screen key, but the lighting conditions of the foreground actor and the background image are different, so the resulting composite is strange, because it’s photometrically inconsistent.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045700-AB1B-437C-B486-A541DF8F20BF}" type="slidenum">
              <a:rPr lang="ja-JP" altLang="en-US"/>
              <a:pPr/>
              <a:t>30</a:t>
            </a:fld>
            <a:endParaRPr lang="en-US" altLang="ja-JP"/>
          </a:p>
        </p:txBody>
      </p:sp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プライスをチェック！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61919-F51C-404F-9C73-4A6F3901F009}" type="slidenum">
              <a:rPr lang="ja-JP" altLang="en-US"/>
              <a:pPr/>
              <a:t>31</a:t>
            </a:fld>
            <a:endParaRPr lang="en-US" altLang="ja-JP"/>
          </a:p>
        </p:txBody>
      </p:sp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927F5-710C-4828-9D63-8CDC5F8F9E1C}" type="slidenum">
              <a:rPr lang="ja-JP" altLang="en-US"/>
              <a:pPr/>
              <a:t>32</a:t>
            </a:fld>
            <a:endParaRPr lang="en-US" altLang="ja-JP"/>
          </a:p>
        </p:txBody>
      </p:sp>
      <p:sp>
        <p:nvSpPr>
          <p:cNvPr id="148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6C679-D9BE-45D9-AEFD-00F88D4E4DA7}" type="slidenum">
              <a:rPr lang="ja-JP" altLang="en-US"/>
              <a:pPr/>
              <a:t>33</a:t>
            </a:fld>
            <a:endParaRPr lang="en-US" altLang="ja-JP"/>
          </a:p>
        </p:txBody>
      </p:sp>
      <p:sp>
        <p:nvSpPr>
          <p:cNvPr id="201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A7AEA-37B9-4C96-8241-DE4D4FAB33E9}" type="slidenum">
              <a:rPr lang="ja-JP" altLang="en-US"/>
              <a:pPr/>
              <a:t>34</a:t>
            </a:fld>
            <a:endParaRPr lang="en-US" altLang="ja-JP"/>
          </a:p>
        </p:txBody>
      </p:sp>
      <p:sp>
        <p:nvSpPr>
          <p:cNvPr id="169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B3D6C-EB5B-4816-99ED-47A8D9DC580C}" type="slidenum">
              <a:rPr lang="ja-JP" altLang="en-US"/>
              <a:pPr/>
              <a:t>35</a:t>
            </a:fld>
            <a:endParaRPr lang="en-US" altLang="ja-JP"/>
          </a:p>
        </p:txBody>
      </p:sp>
      <p:sp>
        <p:nvSpPr>
          <p:cNvPr id="203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11B36D-D8CD-4D78-B170-16F27CFB0CCE}" type="slidenum">
              <a:rPr lang="ja-JP" altLang="en-US"/>
              <a:pPr/>
              <a:t>36</a:t>
            </a:fld>
            <a:endParaRPr lang="en-US" altLang="ja-JP"/>
          </a:p>
        </p:txBody>
      </p:sp>
      <p:sp>
        <p:nvSpPr>
          <p:cNvPr id="178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D93B84-B579-4ED2-9ED8-EA25B576581F}" type="slidenum">
              <a:rPr lang="ja-JP" altLang="en-US"/>
              <a:pPr/>
              <a:t>37</a:t>
            </a:fld>
            <a:endParaRPr lang="en-US" altLang="ja-JP"/>
          </a:p>
        </p:txBody>
      </p:sp>
      <p:sp>
        <p:nvSpPr>
          <p:cNvPr id="123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49ECB3-9348-4472-8473-218B7A537D25}" type="slidenum">
              <a:rPr lang="ja-JP" altLang="en-US"/>
              <a:pPr/>
              <a:t>38</a:t>
            </a:fld>
            <a:endParaRPr lang="en-US" altLang="ja-JP"/>
          </a:p>
        </p:txBody>
      </p:sp>
      <p:sp>
        <p:nvSpPr>
          <p:cNvPr id="176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197979-AA78-4852-8925-FE2FAD7C95D1}" type="slidenum">
              <a:rPr lang="ja-JP" altLang="en-US"/>
              <a:pPr/>
              <a:t>39</a:t>
            </a:fld>
            <a:endParaRPr lang="en-US" altLang="ja-JP"/>
          </a:p>
        </p:txBody>
      </p:sp>
      <p:sp>
        <p:nvSpPr>
          <p:cNvPr id="72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傘とコンポジット結果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E39C1-945F-4B17-A5BA-933E3388B21E}" type="slidenum">
              <a:rPr lang="ja-JP" altLang="en-US"/>
              <a:pPr/>
              <a:t>4</a:t>
            </a:fld>
            <a:endParaRPr lang="en-US" altLang="ja-JP"/>
          </a:p>
        </p:txBody>
      </p:sp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To solve this problem, Light Stage system is used.</a:t>
            </a:r>
          </a:p>
          <a:p>
            <a:r>
              <a:rPr lang="en-US" altLang="ja-JP"/>
              <a:t>“based on the background image”</a:t>
            </a:r>
          </a:p>
          <a:p>
            <a:endParaRPr lang="en-US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E12CFE-A091-4593-B7E0-9D7031BF5B42}" type="slidenum">
              <a:rPr lang="ja-JP" altLang="en-US"/>
              <a:pPr/>
              <a:t>40</a:t>
            </a:fld>
            <a:endParaRPr lang="en-US" altLang="ja-JP"/>
          </a:p>
        </p:txBody>
      </p:sp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103DD0-1E29-43B2-BFF9-980F03CFD433}" type="slidenum">
              <a:rPr lang="ja-JP" altLang="en-US"/>
              <a:pPr/>
              <a:t>41</a:t>
            </a:fld>
            <a:endParaRPr lang="en-US" altLang="ja-JP"/>
          </a:p>
        </p:txBody>
      </p:sp>
      <p:sp>
        <p:nvSpPr>
          <p:cNvPr id="229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112B05-7763-4AEB-A4FC-84DF727802A4}" type="slidenum">
              <a:rPr lang="ja-JP" altLang="en-US"/>
              <a:pPr/>
              <a:t>42</a:t>
            </a:fld>
            <a:endParaRPr lang="en-US" altLang="ja-JP"/>
          </a:p>
        </p:txBody>
      </p:sp>
      <p:sp>
        <p:nvSpPr>
          <p:cNvPr id="227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0514D-C985-4E6E-9AFE-EA30A80F636F}" type="slidenum">
              <a:rPr lang="ja-JP" altLang="en-US"/>
              <a:pPr/>
              <a:t>43</a:t>
            </a:fld>
            <a:endParaRPr lang="en-US" altLang="ja-JP"/>
          </a:p>
        </p:txBody>
      </p:sp>
      <p:sp>
        <p:nvSpPr>
          <p:cNvPr id="225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842C41-C5C2-43F1-9D99-1B44892D6DF4}" type="slidenum">
              <a:rPr lang="ja-JP" altLang="en-US"/>
              <a:pPr/>
              <a:t>44</a:t>
            </a:fld>
            <a:endParaRPr lang="en-US" altLang="ja-JP"/>
          </a:p>
        </p:txBody>
      </p:sp>
      <p:sp>
        <p:nvSpPr>
          <p:cNvPr id="231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0E302-26FC-4CB5-A763-783A12A72687}" type="slidenum">
              <a:rPr lang="ja-JP" altLang="en-US"/>
              <a:pPr/>
              <a:t>5</a:t>
            </a:fld>
            <a:endParaRPr lang="en-US" altLang="ja-JP"/>
          </a:p>
        </p:txBody>
      </p:sp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Now the lighting conditions are consistent, so the resulting composites are beautiful.</a:t>
            </a:r>
          </a:p>
          <a:p>
            <a:r>
              <a:rPr lang="en-US" altLang="ja-JP"/>
              <a:t>Our first motivation is simply that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078F5-EF4D-4316-B7CB-B05382E4AFBC}" type="slidenum">
              <a:rPr lang="ja-JP" altLang="en-US"/>
              <a:pPr/>
              <a:t>6</a:t>
            </a:fld>
            <a:endParaRPr lang="en-US" altLang="ja-JP"/>
          </a:p>
        </p:txBody>
      </p:sp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We also want to use this cool system to create a beautiful composite. </a:t>
            </a:r>
          </a:p>
          <a:p>
            <a:r>
              <a:rPr lang="en-US" altLang="ja-JP"/>
              <a:t>And then, we tried buliding this system, However, there was a big problem, that is,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FF28AD-A230-4B82-9077-303A6EA462A8}" type="slidenum">
              <a:rPr lang="ja-JP" altLang="en-US"/>
              <a:pPr/>
              <a:t>7</a:t>
            </a:fld>
            <a:endParaRPr lang="en-US" altLang="ja-JP"/>
          </a:p>
        </p:txBody>
      </p:sp>
      <p:sp>
        <p:nvSpPr>
          <p:cNvPr id="208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B1DB33-41F9-4BCD-94AD-B7C6760AA182}" type="slidenum">
              <a:rPr lang="ja-JP" altLang="en-US"/>
              <a:pPr/>
              <a:t>8</a:t>
            </a:fld>
            <a:endParaRPr lang="en-US" altLang="ja-JP"/>
          </a:p>
        </p:txBody>
      </p:sp>
      <p:sp>
        <p:nvSpPr>
          <p:cNvPr id="215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8420A9-38B1-4330-9156-E39ACEC012D4}" type="slidenum">
              <a:rPr lang="ja-JP" altLang="en-US"/>
              <a:pPr/>
              <a:t>9</a:t>
            </a:fld>
            <a:endParaRPr lang="en-US" altLang="ja-JP"/>
          </a:p>
        </p:txBody>
      </p:sp>
      <p:sp>
        <p:nvSpPr>
          <p:cNvPr id="142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First of all, we built a system like this, in which we use LCD displays as environmental lights around a face.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8300" y="280988"/>
            <a:ext cx="40386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noProof="0" smtClean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475" y="3663950"/>
            <a:ext cx="8431213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996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566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タイトル、テキスト、メディア クリッ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800" y="396875"/>
            <a:ext cx="8402638" cy="12192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メディア プレースホルダー 3"/>
          <p:cNvSpPr>
            <a:spLocks noGrp="1"/>
          </p:cNvSpPr>
          <p:nvPr>
            <p:ph type="media"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105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317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9382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962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9217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7645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25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7011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0121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9243" name="Line 27"/>
          <p:cNvSpPr>
            <a:spLocks noChangeShapeType="1"/>
          </p:cNvSpPr>
          <p:nvPr userDrawn="1"/>
        </p:nvSpPr>
        <p:spPr bwMode="auto">
          <a:xfrm flipH="1">
            <a:off x="95250" y="1658938"/>
            <a:ext cx="8931275" cy="0"/>
          </a:xfrm>
          <a:prstGeom prst="line">
            <a:avLst/>
          </a:prstGeom>
          <a:noFill/>
          <a:ln w="29210">
            <a:solidFill>
              <a:srgbClr val="81C9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975" y="280988"/>
            <a:ext cx="5400675" cy="3000375"/>
          </a:xfrm>
        </p:spPr>
        <p:txBody>
          <a:bodyPr/>
          <a:lstStyle/>
          <a:p>
            <a:r>
              <a:rPr lang="ja-JP" altLang="en-US" sz="3600" b="0">
                <a:latin typeface="ＭＳ Ｐゴシック" pitchFamily="50" charset="-128"/>
                <a:ea typeface="ＭＳ Ｐゴシック" pitchFamily="50" charset="-128"/>
              </a:rPr>
              <a:t>ライトシャワー：</a:t>
            </a:r>
            <a:r>
              <a:rPr lang="en-US" altLang="ja-JP" sz="3600" b="0"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3600" b="0">
                <a:latin typeface="ＭＳ Ｐゴシック" pitchFamily="50" charset="-128"/>
                <a:ea typeface="ＭＳ Ｐゴシック" pitchFamily="50" charset="-128"/>
              </a:rPr>
            </a:br>
            <a:r>
              <a:rPr lang="en-US" altLang="en-US" sz="3600" b="0">
                <a:latin typeface="ＭＳ Ｐゴシック" pitchFamily="50" charset="-128"/>
                <a:ea typeface="ＭＳ Ｐゴシック" pitchFamily="50" charset="-128"/>
              </a:rPr>
              <a:t>傘とプロジェクタで作る</a:t>
            </a:r>
            <a:r>
              <a:rPr lang="en-US" altLang="ja-JP" sz="3600" b="0"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3600" b="0">
                <a:latin typeface="ＭＳ Ｐゴシック" pitchFamily="50" charset="-128"/>
                <a:ea typeface="ＭＳ Ｐゴシック" pitchFamily="50" charset="-128"/>
              </a:rPr>
            </a:br>
            <a:r>
              <a:rPr lang="en-US" altLang="en-US" sz="3600" b="0">
                <a:latin typeface="ＭＳ Ｐゴシック" pitchFamily="50" charset="-128"/>
                <a:ea typeface="ＭＳ Ｐゴシック" pitchFamily="50" charset="-128"/>
              </a:rPr>
              <a:t>安価な照明装置</a:t>
            </a:r>
            <a:br>
              <a:rPr lang="en-US" altLang="en-US" sz="3600" b="0">
                <a:latin typeface="ＭＳ Ｐゴシック" pitchFamily="50" charset="-128"/>
                <a:ea typeface="ＭＳ Ｐゴシック" pitchFamily="50" charset="-128"/>
              </a:rPr>
            </a:br>
            <a:endParaRPr lang="ja-JP" altLang="en-US" sz="3600" b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176588"/>
            <a:ext cx="9144000" cy="34337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2800">
                <a:ea typeface="ＭＳ Ｐゴシック" pitchFamily="50" charset="-128"/>
              </a:rPr>
              <a:t>岡部　誠</a:t>
            </a:r>
          </a:p>
          <a:p>
            <a:pPr>
              <a:lnSpc>
                <a:spcPct val="100000"/>
              </a:lnSpc>
            </a:pPr>
            <a:r>
              <a:rPr lang="ja-JP" altLang="en-US" sz="2800">
                <a:ea typeface="ＭＳ Ｐゴシック" pitchFamily="50" charset="-128"/>
              </a:rPr>
              <a:t>高山　健志</a:t>
            </a:r>
          </a:p>
          <a:p>
            <a:pPr>
              <a:lnSpc>
                <a:spcPct val="100000"/>
              </a:lnSpc>
            </a:pPr>
            <a:r>
              <a:rPr lang="ja-JP" altLang="en-US" sz="2800">
                <a:ea typeface="ＭＳ Ｐゴシック" pitchFamily="50" charset="-128"/>
              </a:rPr>
              <a:t>井尻　敬</a:t>
            </a:r>
          </a:p>
          <a:p>
            <a:pPr>
              <a:lnSpc>
                <a:spcPct val="100000"/>
              </a:lnSpc>
            </a:pPr>
            <a:r>
              <a:rPr lang="ja-JP" altLang="en-US" sz="2800">
                <a:ea typeface="ＭＳ Ｐゴシック" pitchFamily="50" charset="-128"/>
              </a:rPr>
              <a:t>五十嵐　健夫</a:t>
            </a:r>
          </a:p>
          <a:p>
            <a:pPr>
              <a:lnSpc>
                <a:spcPct val="100000"/>
              </a:lnSpc>
            </a:pPr>
            <a:endParaRPr lang="en-US" altLang="ja-JP" sz="2800">
              <a:ea typeface="ＭＳ Ｐゴシック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800">
                <a:ea typeface="ＭＳ Ｐゴシック" pitchFamily="50" charset="-128"/>
              </a:rPr>
              <a:t>東京大学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失敗 </a:t>
            </a:r>
            <a:r>
              <a:rPr lang="en-US" altLang="ja-JP" b="0">
                <a:ea typeface="ＭＳ Ｐゴシック" pitchFamily="50" charset="-128"/>
              </a:rPr>
              <a:t>1 – </a:t>
            </a:r>
            <a:r>
              <a:rPr lang="ja-JP" altLang="en-US" b="0">
                <a:ea typeface="ＭＳ Ｐゴシック" pitchFamily="50" charset="-128"/>
              </a:rPr>
              <a:t>液晶ディスプレイ</a:t>
            </a:r>
            <a:endParaRPr lang="en-US" altLang="ja-JP" b="0">
              <a:ea typeface="ＭＳ Ｐゴシック" pitchFamily="50" charset="-128"/>
            </a:endParaRPr>
          </a:p>
        </p:txBody>
      </p:sp>
      <p:pic>
        <p:nvPicPr>
          <p:cNvPr id="143363" name="Picture 3" descr="displ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87513"/>
            <a:ext cx="58674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1600200" y="5867400"/>
            <a:ext cx="5867400" cy="9144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5400" b="1" i="0">
                <a:solidFill>
                  <a:srgbClr val="FF9900"/>
                </a:solidFill>
                <a:ea typeface="ＭＳ Ｐゴシック" pitchFamily="50" charset="-128"/>
              </a:rPr>
              <a:t>光が弱い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失敗 </a:t>
            </a:r>
            <a:r>
              <a:rPr lang="en-US" altLang="ja-JP" b="0">
                <a:ea typeface="ＭＳ Ｐゴシック" pitchFamily="50" charset="-128"/>
              </a:rPr>
              <a:t>2 – </a:t>
            </a:r>
            <a:r>
              <a:rPr lang="ja-JP" altLang="en-US" b="0">
                <a:ea typeface="ＭＳ Ｐゴシック" pitchFamily="50" charset="-128"/>
              </a:rPr>
              <a:t>プロジェクタを直接当てる</a:t>
            </a:r>
            <a:endParaRPr lang="en-US" altLang="ja-JP" b="0">
              <a:ea typeface="ＭＳ Ｐゴシック" pitchFamily="50" charset="-128"/>
            </a:endParaRPr>
          </a:p>
        </p:txBody>
      </p:sp>
      <p:pic>
        <p:nvPicPr>
          <p:cNvPr id="145415" name="Picture 7" descr="P101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7" t="10791" r="27251" b="16562"/>
          <a:stretch>
            <a:fillRect/>
          </a:stretch>
        </p:blipFill>
        <p:spPr bwMode="auto">
          <a:xfrm>
            <a:off x="228600" y="1828800"/>
            <a:ext cx="4114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失敗 </a:t>
            </a:r>
            <a:r>
              <a:rPr lang="en-US" altLang="ja-JP" b="0">
                <a:ea typeface="ＭＳ Ｐゴシック" pitchFamily="50" charset="-128"/>
              </a:rPr>
              <a:t>2 – </a:t>
            </a:r>
            <a:r>
              <a:rPr lang="ja-JP" altLang="en-US" b="0">
                <a:ea typeface="ＭＳ Ｐゴシック" pitchFamily="50" charset="-128"/>
              </a:rPr>
              <a:t>プロジェクタを直接当てる</a:t>
            </a:r>
            <a:endParaRPr lang="en-US" altLang="ja-JP" b="0">
              <a:ea typeface="ＭＳ Ｐゴシック" pitchFamily="50" charset="-128"/>
            </a:endParaRPr>
          </a:p>
        </p:txBody>
      </p:sp>
      <p:pic>
        <p:nvPicPr>
          <p:cNvPr id="179203" name="Picture 3" descr="P101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7" t="10791" r="27251" b="16562"/>
          <a:stretch>
            <a:fillRect/>
          </a:stretch>
        </p:blipFill>
        <p:spPr bwMode="auto">
          <a:xfrm>
            <a:off x="228600" y="1828800"/>
            <a:ext cx="4114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4" name="Picture 4" descr="P101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t="9000" r="28000" b="20122"/>
          <a:stretch>
            <a:fillRect/>
          </a:stretch>
        </p:blipFill>
        <p:spPr bwMode="auto">
          <a:xfrm>
            <a:off x="4648200" y="1828800"/>
            <a:ext cx="4267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失敗 </a:t>
            </a:r>
            <a:r>
              <a:rPr lang="en-US" altLang="ja-JP" b="0">
                <a:ea typeface="ＭＳ Ｐゴシック" pitchFamily="50" charset="-128"/>
              </a:rPr>
              <a:t>2 – </a:t>
            </a:r>
            <a:r>
              <a:rPr lang="ja-JP" altLang="en-US" b="0">
                <a:ea typeface="ＭＳ Ｐゴシック" pitchFamily="50" charset="-128"/>
              </a:rPr>
              <a:t>プロジェクタを直接当てる</a:t>
            </a:r>
            <a:endParaRPr lang="en-US" altLang="ja-JP" b="0">
              <a:ea typeface="ＭＳ Ｐゴシック" pitchFamily="50" charset="-128"/>
            </a:endParaRPr>
          </a:p>
        </p:txBody>
      </p:sp>
      <p:pic>
        <p:nvPicPr>
          <p:cNvPr id="183299" name="Picture 3" descr="P101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7" t="10791" r="27251" b="16562"/>
          <a:stretch>
            <a:fillRect/>
          </a:stretch>
        </p:blipFill>
        <p:spPr bwMode="auto">
          <a:xfrm>
            <a:off x="228600" y="1828800"/>
            <a:ext cx="4114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 descr="P101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t="9000" r="28000" b="20122"/>
          <a:stretch>
            <a:fillRect/>
          </a:stretch>
        </p:blipFill>
        <p:spPr bwMode="auto">
          <a:xfrm>
            <a:off x="4648200" y="1828800"/>
            <a:ext cx="4267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457200" y="5715000"/>
            <a:ext cx="8250238" cy="9144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5400" b="1" i="0">
                <a:solidFill>
                  <a:srgbClr val="FF6600"/>
                </a:solidFill>
                <a:ea typeface="ＭＳ Ｐゴシック" pitchFamily="50" charset="-128"/>
              </a:rPr>
              <a:t>環境照明じゃない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提案手法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提案手法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65288"/>
            <a:ext cx="8415338" cy="4830762"/>
          </a:xfrm>
        </p:spPr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傘たての中にあった傘を使おう！</a:t>
            </a:r>
          </a:p>
        </p:txBody>
      </p:sp>
      <p:pic>
        <p:nvPicPr>
          <p:cNvPr id="155652" name="Picture 4" descr="img20050401-172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38125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3" name="Picture 5" descr="4012whiteumbr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381250"/>
            <a:ext cx="40005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原理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ja-JP" altLang="en-US" sz="2700">
                <a:ea typeface="ＭＳ Ｐゴシック" pitchFamily="50" charset="-128"/>
              </a:rPr>
              <a:t>ライトステージ</a:t>
            </a:r>
          </a:p>
        </p:txBody>
      </p:sp>
      <p:pic>
        <p:nvPicPr>
          <p:cNvPr id="118791" name="Picture 7" descr="スライド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22165" r="15160" b="18727"/>
          <a:stretch>
            <a:fillRect/>
          </a:stretch>
        </p:blipFill>
        <p:spPr bwMode="auto">
          <a:xfrm>
            <a:off x="152400" y="3011488"/>
            <a:ext cx="4283075" cy="270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原理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ja-JP" altLang="en-US" sz="2700">
                <a:ea typeface="ＭＳ Ｐゴシック" pitchFamily="50" charset="-128"/>
              </a:rPr>
              <a:t>ライトステージ</a:t>
            </a:r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ja-JP" altLang="en-US" sz="2700">
                <a:ea typeface="ＭＳ Ｐゴシック" pitchFamily="50" charset="-128"/>
              </a:rPr>
              <a:t>ライトシャワー</a:t>
            </a:r>
          </a:p>
        </p:txBody>
      </p:sp>
      <p:pic>
        <p:nvPicPr>
          <p:cNvPr id="166917" name="Picture 5" descr="スライド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22165" r="15160" b="18727"/>
          <a:stretch>
            <a:fillRect/>
          </a:stretch>
        </p:blipFill>
        <p:spPr bwMode="auto">
          <a:xfrm>
            <a:off x="152400" y="3011488"/>
            <a:ext cx="4283075" cy="270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8" name="Picture 6" descr="スライド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6535"/>
          <a:stretch>
            <a:fillRect/>
          </a:stretch>
        </p:blipFill>
        <p:spPr bwMode="auto">
          <a:xfrm>
            <a:off x="4724400" y="2397125"/>
            <a:ext cx="4191000" cy="392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提案手法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65288"/>
            <a:ext cx="8415338" cy="4830762"/>
          </a:xfrm>
        </p:spPr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手軽に使えるものだけで作るライトステージ</a:t>
            </a:r>
          </a:p>
        </p:txBody>
      </p:sp>
      <p:pic>
        <p:nvPicPr>
          <p:cNvPr id="116740" name="Picture 4" descr="スライド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2625"/>
          <a:stretch>
            <a:fillRect/>
          </a:stretch>
        </p:blipFill>
        <p:spPr bwMode="auto">
          <a:xfrm>
            <a:off x="1536700" y="3505200"/>
            <a:ext cx="5854700" cy="33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提案手法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65288"/>
            <a:ext cx="8415338" cy="4830762"/>
          </a:xfrm>
        </p:spPr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手軽に使えるものだけで作るライトステージ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傘</a:t>
            </a:r>
          </a:p>
        </p:txBody>
      </p:sp>
      <p:pic>
        <p:nvPicPr>
          <p:cNvPr id="93190" name="Picture 6" descr="スライド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2625"/>
          <a:stretch>
            <a:fillRect/>
          </a:stretch>
        </p:blipFill>
        <p:spPr bwMode="auto">
          <a:xfrm>
            <a:off x="1536700" y="3505200"/>
            <a:ext cx="58547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背景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86800" cy="4830763"/>
          </a:xfrm>
        </p:spPr>
        <p:txBody>
          <a:bodyPr/>
          <a:lstStyle/>
          <a:p>
            <a:r>
              <a:rPr lang="ja-JP" altLang="en-US" sz="3200">
                <a:ea typeface="ＭＳ Ｐゴシック" pitchFamily="50" charset="-128"/>
              </a:rPr>
              <a:t>映画やテレビにおける合成技術</a:t>
            </a:r>
          </a:p>
          <a:p>
            <a:r>
              <a:rPr lang="ja-JP" altLang="en-US" sz="3200">
                <a:ea typeface="ＭＳ Ｐゴシック" pitchFamily="50" charset="-128"/>
              </a:rPr>
              <a:t>単純なクロマキーは不十分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提案手法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65288"/>
            <a:ext cx="8415338" cy="4830762"/>
          </a:xfrm>
        </p:spPr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手軽に使えるものだけで作るライトステージ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傘とプロジェクタ</a:t>
            </a:r>
          </a:p>
        </p:txBody>
      </p:sp>
      <p:pic>
        <p:nvPicPr>
          <p:cNvPr id="97296" name="Picture 16" descr="スライド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2625"/>
          <a:stretch>
            <a:fillRect/>
          </a:stretch>
        </p:blipFill>
        <p:spPr bwMode="auto">
          <a:xfrm>
            <a:off x="1536700" y="3505200"/>
            <a:ext cx="58547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提案手法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65288"/>
            <a:ext cx="8415338" cy="4830762"/>
          </a:xfrm>
        </p:spPr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手軽に使えるものだけで作るライトステージ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傘とプロジェクタ</a:t>
            </a:r>
          </a:p>
        </p:txBody>
      </p:sp>
      <p:pic>
        <p:nvPicPr>
          <p:cNvPr id="99339" name="Picture 11" descr="スライド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2625"/>
          <a:stretch>
            <a:fillRect/>
          </a:stretch>
        </p:blipFill>
        <p:spPr bwMode="auto">
          <a:xfrm>
            <a:off x="1536700" y="3505200"/>
            <a:ext cx="58547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提案手法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65288"/>
            <a:ext cx="8415338" cy="4830762"/>
          </a:xfrm>
        </p:spPr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手軽に使えるものだけで作るライトステージ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傘とプロジェクタ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ウェブカメラ</a:t>
            </a:r>
          </a:p>
        </p:txBody>
      </p:sp>
      <p:pic>
        <p:nvPicPr>
          <p:cNvPr id="95242" name="Picture 10" descr="スライド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2625"/>
          <a:stretch>
            <a:fillRect/>
          </a:stretch>
        </p:blipFill>
        <p:spPr bwMode="auto">
          <a:xfrm>
            <a:off x="1536700" y="3505200"/>
            <a:ext cx="58547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提案手法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65288"/>
            <a:ext cx="8415338" cy="4830762"/>
          </a:xfrm>
        </p:spPr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手軽に使えるものだけで作るライトステージ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傘とプロジェクタ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ウェブカメラとブルースクリーン</a:t>
            </a:r>
          </a:p>
        </p:txBody>
      </p:sp>
      <p:pic>
        <p:nvPicPr>
          <p:cNvPr id="101385" name="Picture 9" descr="スライド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2625"/>
          <a:stretch>
            <a:fillRect/>
          </a:stretch>
        </p:blipFill>
        <p:spPr bwMode="auto">
          <a:xfrm>
            <a:off x="1536700" y="3505200"/>
            <a:ext cx="58547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撮影</a:t>
            </a:r>
          </a:p>
        </p:txBody>
      </p:sp>
      <p:pic>
        <p:nvPicPr>
          <p:cNvPr id="107531" name="Recording_small.avi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2675" y="1981200"/>
            <a:ext cx="6858000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7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3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753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合成プロセス</a:t>
            </a:r>
          </a:p>
        </p:txBody>
      </p:sp>
      <p:sp>
        <p:nvSpPr>
          <p:cNvPr id="91146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98638"/>
            <a:ext cx="8839200" cy="4830762"/>
          </a:xfrm>
          <a:noFill/>
          <a:ln/>
        </p:spPr>
        <p:txBody>
          <a:bodyPr/>
          <a:lstStyle/>
          <a:p>
            <a:r>
              <a:rPr lang="en-US" altLang="ja-JP" sz="2700">
                <a:ea typeface="ＭＳ Ｐゴシック" pitchFamily="50" charset="-128"/>
              </a:rPr>
              <a:t>Adobe Premiere</a:t>
            </a:r>
            <a:r>
              <a:rPr lang="ja-JP" altLang="en-US" sz="2700">
                <a:ea typeface="ＭＳ Ｐゴシック" pitchFamily="50" charset="-128"/>
              </a:rPr>
              <a:t>によるポストプロセス</a:t>
            </a:r>
          </a:p>
        </p:txBody>
      </p:sp>
      <p:pic>
        <p:nvPicPr>
          <p:cNvPr id="91148" name="PostProcessing_small.avi">
            <a:hlinkClick r:id="" action="ppaction://media"/>
          </p:cNvPr>
          <p:cNvPicPr>
            <a:picLocks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2347913"/>
            <a:ext cx="6765925" cy="451008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1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4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使用器具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8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使用器具</a:t>
            </a:r>
            <a:endParaRPr lang="en-US" altLang="ja-JP" b="0">
              <a:ea typeface="ＭＳ Ｐゴシック" pitchFamily="50" charset="-128"/>
            </a:endParaRP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8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8" name="Text Box 10"/>
          <p:cNvSpPr txBox="1">
            <a:spLocks noChangeArrowheads="1"/>
          </p:cNvSpPr>
          <p:nvPr/>
        </p:nvSpPr>
        <p:spPr bwMode="auto">
          <a:xfrm>
            <a:off x="1133475" y="3713163"/>
            <a:ext cx="142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レンタル</a:t>
            </a:r>
          </a:p>
        </p:txBody>
      </p:sp>
      <p:sp>
        <p:nvSpPr>
          <p:cNvPr id="171019" name="Text Box 11"/>
          <p:cNvSpPr txBox="1">
            <a:spLocks noChangeArrowheads="1"/>
          </p:cNvSpPr>
          <p:nvPr/>
        </p:nvSpPr>
        <p:spPr bwMode="auto">
          <a:xfrm>
            <a:off x="6924675" y="3713163"/>
            <a:ext cx="142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レンタル</a:t>
            </a:r>
          </a:p>
        </p:txBody>
      </p:sp>
      <p:sp>
        <p:nvSpPr>
          <p:cNvPr id="171020" name="Text Box 12"/>
          <p:cNvSpPr txBox="1">
            <a:spLocks noChangeArrowheads="1"/>
          </p:cNvSpPr>
          <p:nvPr/>
        </p:nvSpPr>
        <p:spPr bwMode="auto">
          <a:xfrm>
            <a:off x="1143000" y="6380163"/>
            <a:ext cx="142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レンタル</a:t>
            </a:r>
          </a:p>
        </p:txBody>
      </p:sp>
      <p:sp>
        <p:nvSpPr>
          <p:cNvPr id="171021" name="Text Box 13"/>
          <p:cNvSpPr txBox="1">
            <a:spLocks noChangeArrowheads="1"/>
          </p:cNvSpPr>
          <p:nvPr/>
        </p:nvSpPr>
        <p:spPr bwMode="auto">
          <a:xfrm>
            <a:off x="4038600" y="6380163"/>
            <a:ext cx="142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レンタル</a:t>
            </a:r>
          </a:p>
        </p:txBody>
      </p:sp>
      <p:sp>
        <p:nvSpPr>
          <p:cNvPr id="171022" name="Text Box 14"/>
          <p:cNvSpPr txBox="1">
            <a:spLocks noChangeArrowheads="1"/>
          </p:cNvSpPr>
          <p:nvPr/>
        </p:nvSpPr>
        <p:spPr bwMode="auto">
          <a:xfrm>
            <a:off x="6934200" y="6380163"/>
            <a:ext cx="142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レンタル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使用器具</a:t>
            </a:r>
            <a:endParaRPr lang="en-US" altLang="ja-JP" b="0">
              <a:ea typeface="ＭＳ Ｐゴシック" pitchFamily="50" charset="-128"/>
            </a:endParaRPr>
          </a:p>
        </p:txBody>
      </p:sp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8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1133475" y="3713163"/>
            <a:ext cx="142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レンタル</a:t>
            </a: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6924675" y="3713163"/>
            <a:ext cx="142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レンタル</a:t>
            </a:r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1143000" y="6380163"/>
            <a:ext cx="142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レンタル</a:t>
            </a:r>
          </a:p>
        </p:txBody>
      </p:sp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038600" y="6380163"/>
            <a:ext cx="142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レンタル</a:t>
            </a:r>
          </a:p>
        </p:txBody>
      </p:sp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6934200" y="6380163"/>
            <a:ext cx="142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レンタル</a:t>
            </a:r>
          </a:p>
        </p:txBody>
      </p:sp>
      <p:sp>
        <p:nvSpPr>
          <p:cNvPr id="173065" name="Text Box 9"/>
          <p:cNvSpPr txBox="1">
            <a:spLocks noChangeArrowheads="1"/>
          </p:cNvSpPr>
          <p:nvPr/>
        </p:nvSpPr>
        <p:spPr bwMode="auto">
          <a:xfrm>
            <a:off x="3200400" y="37338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500</a:t>
            </a:r>
            <a:r>
              <a:rPr lang="ja-JP" altLang="en-US" sz="2800" i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使用器具 </a:t>
            </a:r>
            <a:r>
              <a:rPr lang="en-US" altLang="ja-JP" b="0">
                <a:ea typeface="ＭＳ Ｐゴシック" pitchFamily="50" charset="-128"/>
              </a:rPr>
              <a:t>– </a:t>
            </a:r>
            <a:r>
              <a:rPr lang="ja-JP" altLang="en-US" b="0">
                <a:ea typeface="ＭＳ Ｐゴシック" pitchFamily="50" charset="-128"/>
              </a:rPr>
              <a:t>組み立て方</a:t>
            </a:r>
          </a:p>
        </p:txBody>
      </p:sp>
      <p:pic>
        <p:nvPicPr>
          <p:cNvPr id="76810" name="Implementation_small.avi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8800"/>
            <a:ext cx="7467600" cy="49784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8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68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68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背景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86800" cy="4830763"/>
          </a:xfrm>
        </p:spPr>
        <p:txBody>
          <a:bodyPr/>
          <a:lstStyle/>
          <a:p>
            <a:r>
              <a:rPr lang="ja-JP" altLang="en-US" sz="3200">
                <a:ea typeface="ＭＳ Ｐゴシック" pitchFamily="50" charset="-128"/>
              </a:rPr>
              <a:t>映画やテレビにおける合成技術</a:t>
            </a:r>
          </a:p>
          <a:p>
            <a:r>
              <a:rPr lang="ja-JP" altLang="en-US" sz="3200">
                <a:ea typeface="ＭＳ Ｐゴシック" pitchFamily="50" charset="-128"/>
              </a:rPr>
              <a:t>単純なクロマキーは不十分</a:t>
            </a:r>
          </a:p>
          <a:p>
            <a:pPr lvl="1"/>
            <a:r>
              <a:rPr lang="ja-JP" altLang="en-US" sz="2700">
                <a:ea typeface="ＭＳ Ｐゴシック" pitchFamily="50" charset="-128"/>
              </a:rPr>
              <a:t>光の不一致</a:t>
            </a:r>
          </a:p>
        </p:txBody>
      </p:sp>
      <p:pic>
        <p:nvPicPr>
          <p:cNvPr id="204804" name="Picture 4" descr="1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r="5249"/>
          <a:stretch>
            <a:fillRect/>
          </a:stretch>
        </p:blipFill>
        <p:spPr bwMode="auto">
          <a:xfrm>
            <a:off x="314325" y="3625850"/>
            <a:ext cx="4133850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5" name="Picture 5" descr="2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r="5249"/>
          <a:stretch>
            <a:fillRect/>
          </a:stretch>
        </p:blipFill>
        <p:spPr bwMode="auto">
          <a:xfrm>
            <a:off x="4672013" y="3625850"/>
            <a:ext cx="4133850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4972050" y="2895600"/>
            <a:ext cx="457200" cy="3581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20868" name="Group 36"/>
          <p:cNvGrpSpPr>
            <a:grpSpLocks/>
          </p:cNvGrpSpPr>
          <p:nvPr/>
        </p:nvGrpSpPr>
        <p:grpSpPr bwMode="auto">
          <a:xfrm>
            <a:off x="4905375" y="3886200"/>
            <a:ext cx="609600" cy="842963"/>
            <a:chOff x="3015" y="2448"/>
            <a:chExt cx="384" cy="531"/>
          </a:xfrm>
        </p:grpSpPr>
        <p:sp>
          <p:nvSpPr>
            <p:cNvPr id="120864" name="Freeform 32"/>
            <p:cNvSpPr>
              <a:spLocks/>
            </p:cNvSpPr>
            <p:nvPr/>
          </p:nvSpPr>
          <p:spPr bwMode="auto">
            <a:xfrm rot="18692603" flipV="1">
              <a:off x="2972" y="2491"/>
              <a:ext cx="461" cy="375"/>
            </a:xfrm>
            <a:custGeom>
              <a:avLst/>
              <a:gdLst>
                <a:gd name="T0" fmla="*/ 0 w 984"/>
                <a:gd name="T1" fmla="*/ 520 h 521"/>
                <a:gd name="T2" fmla="*/ 352 w 984"/>
                <a:gd name="T3" fmla="*/ 448 h 521"/>
                <a:gd name="T4" fmla="*/ 544 w 984"/>
                <a:gd name="T5" fmla="*/ 80 h 521"/>
                <a:gd name="T6" fmla="*/ 984 w 984"/>
                <a:gd name="T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521">
                  <a:moveTo>
                    <a:pt x="0" y="520"/>
                  </a:moveTo>
                  <a:cubicBezTo>
                    <a:pt x="59" y="508"/>
                    <a:pt x="261" y="521"/>
                    <a:pt x="352" y="448"/>
                  </a:cubicBezTo>
                  <a:cubicBezTo>
                    <a:pt x="443" y="375"/>
                    <a:pt x="439" y="155"/>
                    <a:pt x="544" y="80"/>
                  </a:cubicBezTo>
                  <a:cubicBezTo>
                    <a:pt x="649" y="5"/>
                    <a:pt x="892" y="17"/>
                    <a:pt x="984" y="0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865" name="Freeform 33"/>
            <p:cNvSpPr>
              <a:spLocks/>
            </p:cNvSpPr>
            <p:nvPr/>
          </p:nvSpPr>
          <p:spPr bwMode="auto">
            <a:xfrm rot="18692603" flipV="1">
              <a:off x="2978" y="2521"/>
              <a:ext cx="461" cy="375"/>
            </a:xfrm>
            <a:custGeom>
              <a:avLst/>
              <a:gdLst>
                <a:gd name="T0" fmla="*/ 0 w 984"/>
                <a:gd name="T1" fmla="*/ 520 h 521"/>
                <a:gd name="T2" fmla="*/ 352 w 984"/>
                <a:gd name="T3" fmla="*/ 448 h 521"/>
                <a:gd name="T4" fmla="*/ 544 w 984"/>
                <a:gd name="T5" fmla="*/ 80 h 521"/>
                <a:gd name="T6" fmla="*/ 984 w 984"/>
                <a:gd name="T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521">
                  <a:moveTo>
                    <a:pt x="0" y="520"/>
                  </a:moveTo>
                  <a:cubicBezTo>
                    <a:pt x="59" y="508"/>
                    <a:pt x="261" y="521"/>
                    <a:pt x="352" y="448"/>
                  </a:cubicBezTo>
                  <a:cubicBezTo>
                    <a:pt x="443" y="375"/>
                    <a:pt x="439" y="155"/>
                    <a:pt x="544" y="80"/>
                  </a:cubicBezTo>
                  <a:cubicBezTo>
                    <a:pt x="649" y="5"/>
                    <a:pt x="892" y="17"/>
                    <a:pt x="984" y="0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866" name="Freeform 34"/>
            <p:cNvSpPr>
              <a:spLocks/>
            </p:cNvSpPr>
            <p:nvPr/>
          </p:nvSpPr>
          <p:spPr bwMode="auto">
            <a:xfrm rot="18692603" flipV="1">
              <a:off x="2981" y="2542"/>
              <a:ext cx="461" cy="375"/>
            </a:xfrm>
            <a:custGeom>
              <a:avLst/>
              <a:gdLst>
                <a:gd name="T0" fmla="*/ 0 w 984"/>
                <a:gd name="T1" fmla="*/ 520 h 521"/>
                <a:gd name="T2" fmla="*/ 352 w 984"/>
                <a:gd name="T3" fmla="*/ 448 h 521"/>
                <a:gd name="T4" fmla="*/ 544 w 984"/>
                <a:gd name="T5" fmla="*/ 80 h 521"/>
                <a:gd name="T6" fmla="*/ 984 w 984"/>
                <a:gd name="T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521">
                  <a:moveTo>
                    <a:pt x="0" y="520"/>
                  </a:moveTo>
                  <a:cubicBezTo>
                    <a:pt x="59" y="508"/>
                    <a:pt x="261" y="521"/>
                    <a:pt x="352" y="448"/>
                  </a:cubicBezTo>
                  <a:cubicBezTo>
                    <a:pt x="443" y="375"/>
                    <a:pt x="439" y="155"/>
                    <a:pt x="544" y="80"/>
                  </a:cubicBezTo>
                  <a:cubicBezTo>
                    <a:pt x="649" y="5"/>
                    <a:pt x="892" y="17"/>
                    <a:pt x="984" y="0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867" name="Freeform 35"/>
            <p:cNvSpPr>
              <a:spLocks/>
            </p:cNvSpPr>
            <p:nvPr/>
          </p:nvSpPr>
          <p:spPr bwMode="auto">
            <a:xfrm rot="18692603" flipV="1">
              <a:off x="2978" y="2561"/>
              <a:ext cx="461" cy="375"/>
            </a:xfrm>
            <a:custGeom>
              <a:avLst/>
              <a:gdLst>
                <a:gd name="T0" fmla="*/ 0 w 984"/>
                <a:gd name="T1" fmla="*/ 520 h 521"/>
                <a:gd name="T2" fmla="*/ 352 w 984"/>
                <a:gd name="T3" fmla="*/ 448 h 521"/>
                <a:gd name="T4" fmla="*/ 544 w 984"/>
                <a:gd name="T5" fmla="*/ 80 h 521"/>
                <a:gd name="T6" fmla="*/ 984 w 984"/>
                <a:gd name="T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521">
                  <a:moveTo>
                    <a:pt x="0" y="520"/>
                  </a:moveTo>
                  <a:cubicBezTo>
                    <a:pt x="59" y="508"/>
                    <a:pt x="261" y="521"/>
                    <a:pt x="352" y="448"/>
                  </a:cubicBezTo>
                  <a:cubicBezTo>
                    <a:pt x="443" y="375"/>
                    <a:pt x="439" y="155"/>
                    <a:pt x="544" y="80"/>
                  </a:cubicBezTo>
                  <a:cubicBezTo>
                    <a:pt x="649" y="5"/>
                    <a:pt x="892" y="17"/>
                    <a:pt x="984" y="0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比較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推定コスト</a:t>
            </a:r>
          </a:p>
        </p:txBody>
      </p:sp>
      <p:sp>
        <p:nvSpPr>
          <p:cNvPr id="120837" name="Line 5"/>
          <p:cNvSpPr>
            <a:spLocks noChangeShapeType="1"/>
          </p:cNvSpPr>
          <p:nvPr/>
        </p:nvSpPr>
        <p:spPr bwMode="auto">
          <a:xfrm flipV="1">
            <a:off x="1968500" y="4437063"/>
            <a:ext cx="12700" cy="2039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0838" name="Line 6"/>
          <p:cNvSpPr>
            <a:spLocks noChangeShapeType="1"/>
          </p:cNvSpPr>
          <p:nvPr/>
        </p:nvSpPr>
        <p:spPr bwMode="auto">
          <a:xfrm flipV="1">
            <a:off x="1981200" y="6477000"/>
            <a:ext cx="487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2901950" y="6248400"/>
            <a:ext cx="457200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20846" name="Group 14"/>
          <p:cNvGrpSpPr>
            <a:grpSpLocks/>
          </p:cNvGrpSpPr>
          <p:nvPr/>
        </p:nvGrpSpPr>
        <p:grpSpPr bwMode="auto">
          <a:xfrm rot="18692603" flipV="1">
            <a:off x="1565275" y="3921125"/>
            <a:ext cx="838200" cy="768350"/>
            <a:chOff x="0" y="2104"/>
            <a:chExt cx="1128" cy="673"/>
          </a:xfrm>
        </p:grpSpPr>
        <p:sp>
          <p:nvSpPr>
            <p:cNvPr id="120842" name="Freeform 10"/>
            <p:cNvSpPr>
              <a:spLocks/>
            </p:cNvSpPr>
            <p:nvPr/>
          </p:nvSpPr>
          <p:spPr bwMode="auto">
            <a:xfrm>
              <a:off x="0" y="2104"/>
              <a:ext cx="984" cy="521"/>
            </a:xfrm>
            <a:custGeom>
              <a:avLst/>
              <a:gdLst>
                <a:gd name="T0" fmla="*/ 0 w 984"/>
                <a:gd name="T1" fmla="*/ 520 h 521"/>
                <a:gd name="T2" fmla="*/ 352 w 984"/>
                <a:gd name="T3" fmla="*/ 448 h 521"/>
                <a:gd name="T4" fmla="*/ 544 w 984"/>
                <a:gd name="T5" fmla="*/ 80 h 521"/>
                <a:gd name="T6" fmla="*/ 984 w 984"/>
                <a:gd name="T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521">
                  <a:moveTo>
                    <a:pt x="0" y="520"/>
                  </a:moveTo>
                  <a:cubicBezTo>
                    <a:pt x="59" y="508"/>
                    <a:pt x="261" y="521"/>
                    <a:pt x="352" y="448"/>
                  </a:cubicBezTo>
                  <a:cubicBezTo>
                    <a:pt x="443" y="375"/>
                    <a:pt x="439" y="155"/>
                    <a:pt x="544" y="80"/>
                  </a:cubicBezTo>
                  <a:cubicBezTo>
                    <a:pt x="649" y="5"/>
                    <a:pt x="892" y="17"/>
                    <a:pt x="984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845" name="Freeform 13"/>
            <p:cNvSpPr>
              <a:spLocks/>
            </p:cNvSpPr>
            <p:nvPr/>
          </p:nvSpPr>
          <p:spPr bwMode="auto">
            <a:xfrm>
              <a:off x="144" y="2256"/>
              <a:ext cx="984" cy="521"/>
            </a:xfrm>
            <a:custGeom>
              <a:avLst/>
              <a:gdLst>
                <a:gd name="T0" fmla="*/ 0 w 984"/>
                <a:gd name="T1" fmla="*/ 520 h 521"/>
                <a:gd name="T2" fmla="*/ 352 w 984"/>
                <a:gd name="T3" fmla="*/ 448 h 521"/>
                <a:gd name="T4" fmla="*/ 544 w 984"/>
                <a:gd name="T5" fmla="*/ 80 h 521"/>
                <a:gd name="T6" fmla="*/ 984 w 984"/>
                <a:gd name="T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521">
                  <a:moveTo>
                    <a:pt x="0" y="520"/>
                  </a:moveTo>
                  <a:cubicBezTo>
                    <a:pt x="59" y="508"/>
                    <a:pt x="261" y="521"/>
                    <a:pt x="352" y="448"/>
                  </a:cubicBezTo>
                  <a:cubicBezTo>
                    <a:pt x="443" y="375"/>
                    <a:pt x="439" y="155"/>
                    <a:pt x="544" y="80"/>
                  </a:cubicBezTo>
                  <a:cubicBezTo>
                    <a:pt x="649" y="5"/>
                    <a:pt x="892" y="17"/>
                    <a:pt x="984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20847" name="Line 15"/>
          <p:cNvSpPr>
            <a:spLocks noChangeShapeType="1"/>
          </p:cNvSpPr>
          <p:nvPr/>
        </p:nvSpPr>
        <p:spPr bwMode="auto">
          <a:xfrm flipV="1">
            <a:off x="1981200" y="25908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993900" y="6248400"/>
            <a:ext cx="9080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566738" y="6019800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ja-JP" sz="2400" i="0">
                <a:ea typeface="ＭＳ Ｐゴシック" pitchFamily="50" charset="-128"/>
              </a:rPr>
              <a:t>500</a:t>
            </a:r>
            <a:r>
              <a:rPr lang="ja-JP" altLang="en-US" sz="2400" i="0">
                <a:ea typeface="ＭＳ Ｐゴシック" pitchFamily="50" charset="-128"/>
              </a:rPr>
              <a:t>円</a:t>
            </a:r>
          </a:p>
        </p:txBody>
      </p:sp>
      <p:sp>
        <p:nvSpPr>
          <p:cNvPr id="120851" name="Text Box 19"/>
          <p:cNvSpPr txBox="1">
            <a:spLocks noChangeArrowheads="1"/>
          </p:cNvSpPr>
          <p:nvPr/>
        </p:nvSpPr>
        <p:spPr bwMode="auto">
          <a:xfrm>
            <a:off x="2301875" y="561975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i="0">
                <a:ea typeface="ＭＳ Ｐゴシック" pitchFamily="50" charset="-128"/>
              </a:rPr>
              <a:t>ライトシャワー</a:t>
            </a:r>
          </a:p>
        </p:txBody>
      </p:sp>
      <p:sp>
        <p:nvSpPr>
          <p:cNvPr id="120852" name="Text Box 20"/>
          <p:cNvSpPr txBox="1">
            <a:spLocks noChangeArrowheads="1"/>
          </p:cNvSpPr>
          <p:nvPr/>
        </p:nvSpPr>
        <p:spPr bwMode="auto">
          <a:xfrm>
            <a:off x="4429125" y="2190750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i="0">
                <a:ea typeface="ＭＳ Ｐゴシック" pitchFamily="50" charset="-128"/>
              </a:rPr>
              <a:t>既存の手法</a:t>
            </a:r>
          </a:p>
        </p:txBody>
      </p:sp>
      <p:grpSp>
        <p:nvGrpSpPr>
          <p:cNvPr id="120869" name="Group 37"/>
          <p:cNvGrpSpPr>
            <a:grpSpLocks/>
          </p:cNvGrpSpPr>
          <p:nvPr/>
        </p:nvGrpSpPr>
        <p:grpSpPr bwMode="auto">
          <a:xfrm>
            <a:off x="4876800" y="3841750"/>
            <a:ext cx="654050" cy="927100"/>
            <a:chOff x="2997" y="2419"/>
            <a:chExt cx="412" cy="584"/>
          </a:xfrm>
        </p:grpSpPr>
        <p:sp>
          <p:nvSpPr>
            <p:cNvPr id="120854" name="Freeform 22"/>
            <p:cNvSpPr>
              <a:spLocks/>
            </p:cNvSpPr>
            <p:nvPr/>
          </p:nvSpPr>
          <p:spPr bwMode="auto">
            <a:xfrm rot="18692603" flipV="1">
              <a:off x="2991" y="2585"/>
              <a:ext cx="461" cy="375"/>
            </a:xfrm>
            <a:custGeom>
              <a:avLst/>
              <a:gdLst>
                <a:gd name="T0" fmla="*/ 0 w 984"/>
                <a:gd name="T1" fmla="*/ 520 h 521"/>
                <a:gd name="T2" fmla="*/ 352 w 984"/>
                <a:gd name="T3" fmla="*/ 448 h 521"/>
                <a:gd name="T4" fmla="*/ 544 w 984"/>
                <a:gd name="T5" fmla="*/ 80 h 521"/>
                <a:gd name="T6" fmla="*/ 984 w 984"/>
                <a:gd name="T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521">
                  <a:moveTo>
                    <a:pt x="0" y="520"/>
                  </a:moveTo>
                  <a:cubicBezTo>
                    <a:pt x="59" y="508"/>
                    <a:pt x="261" y="521"/>
                    <a:pt x="352" y="448"/>
                  </a:cubicBezTo>
                  <a:cubicBezTo>
                    <a:pt x="443" y="375"/>
                    <a:pt x="439" y="155"/>
                    <a:pt x="544" y="80"/>
                  </a:cubicBezTo>
                  <a:cubicBezTo>
                    <a:pt x="649" y="5"/>
                    <a:pt x="892" y="17"/>
                    <a:pt x="984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855" name="Freeform 23"/>
            <p:cNvSpPr>
              <a:spLocks/>
            </p:cNvSpPr>
            <p:nvPr/>
          </p:nvSpPr>
          <p:spPr bwMode="auto">
            <a:xfrm rot="18692603" flipV="1">
              <a:off x="2954" y="2462"/>
              <a:ext cx="461" cy="375"/>
            </a:xfrm>
            <a:custGeom>
              <a:avLst/>
              <a:gdLst>
                <a:gd name="T0" fmla="*/ 0 w 984"/>
                <a:gd name="T1" fmla="*/ 520 h 521"/>
                <a:gd name="T2" fmla="*/ 352 w 984"/>
                <a:gd name="T3" fmla="*/ 448 h 521"/>
                <a:gd name="T4" fmla="*/ 544 w 984"/>
                <a:gd name="T5" fmla="*/ 80 h 521"/>
                <a:gd name="T6" fmla="*/ 984 w 984"/>
                <a:gd name="T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521">
                  <a:moveTo>
                    <a:pt x="0" y="520"/>
                  </a:moveTo>
                  <a:cubicBezTo>
                    <a:pt x="59" y="508"/>
                    <a:pt x="261" y="521"/>
                    <a:pt x="352" y="448"/>
                  </a:cubicBezTo>
                  <a:cubicBezTo>
                    <a:pt x="443" y="375"/>
                    <a:pt x="439" y="155"/>
                    <a:pt x="544" y="80"/>
                  </a:cubicBezTo>
                  <a:cubicBezTo>
                    <a:pt x="649" y="5"/>
                    <a:pt x="892" y="17"/>
                    <a:pt x="984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20856" name="Line 24"/>
          <p:cNvSpPr>
            <a:spLocks noChangeShapeType="1"/>
          </p:cNvSpPr>
          <p:nvPr/>
        </p:nvSpPr>
        <p:spPr bwMode="auto">
          <a:xfrm>
            <a:off x="1981200" y="2895600"/>
            <a:ext cx="33924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0857" name="Text Box 25"/>
          <p:cNvSpPr txBox="1">
            <a:spLocks noChangeArrowheads="1"/>
          </p:cNvSpPr>
          <p:nvPr/>
        </p:nvSpPr>
        <p:spPr bwMode="auto">
          <a:xfrm>
            <a:off x="307975" y="2647950"/>
            <a:ext cx="1652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i="0">
                <a:ea typeface="ＭＳ Ｐゴシック" pitchFamily="50" charset="-128"/>
              </a:rPr>
              <a:t>だいぶ高い</a:t>
            </a:r>
          </a:p>
        </p:txBody>
      </p:sp>
      <p:pic>
        <p:nvPicPr>
          <p:cNvPr id="120859" name="Picture 27" descr="4012whiteumbr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4267200"/>
            <a:ext cx="133191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62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2889250"/>
            <a:ext cx="300513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結果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合成映像</a:t>
            </a:r>
          </a:p>
        </p:txBody>
      </p:sp>
      <p:pic>
        <p:nvPicPr>
          <p:cNvPr id="66564" name="Picture 4" descr="スライド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14"/>
          <a:stretch>
            <a:fillRect/>
          </a:stretch>
        </p:blipFill>
        <p:spPr bwMode="auto">
          <a:xfrm>
            <a:off x="427038" y="2741613"/>
            <a:ext cx="82454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利点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キラキラした物体</a:t>
            </a:r>
          </a:p>
        </p:txBody>
      </p:sp>
      <p:pic>
        <p:nvPicPr>
          <p:cNvPr id="147472" name="Picture 16" descr="スライド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22165" r="15160" b="18727"/>
          <a:stretch>
            <a:fillRect/>
          </a:stretch>
        </p:blipFill>
        <p:spPr bwMode="auto">
          <a:xfrm>
            <a:off x="1524000" y="2439988"/>
            <a:ext cx="3103563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73" name="Text Box 17"/>
          <p:cNvSpPr txBox="1">
            <a:spLocks noChangeArrowheads="1"/>
          </p:cNvSpPr>
          <p:nvPr/>
        </p:nvSpPr>
        <p:spPr bwMode="auto">
          <a:xfrm>
            <a:off x="152400" y="379095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i="0">
                <a:ea typeface="ＭＳ Ｐゴシック" pitchFamily="50" charset="-128"/>
              </a:rPr>
              <a:t>離散的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利点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キラキラした物体</a:t>
            </a:r>
          </a:p>
        </p:txBody>
      </p:sp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14600"/>
            <a:ext cx="2590800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09" name="AutoShape 5"/>
          <p:cNvSpPr>
            <a:spLocks noChangeArrowheads="1"/>
          </p:cNvSpPr>
          <p:nvPr/>
        </p:nvSpPr>
        <p:spPr bwMode="auto">
          <a:xfrm>
            <a:off x="4876800" y="3048000"/>
            <a:ext cx="762000" cy="762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00711" name="Picture 7" descr="スライド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22165" r="15160" b="18727"/>
          <a:stretch>
            <a:fillRect/>
          </a:stretch>
        </p:blipFill>
        <p:spPr bwMode="auto">
          <a:xfrm>
            <a:off x="1524000" y="2439988"/>
            <a:ext cx="3103563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152400" y="379095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i="0">
                <a:ea typeface="ＭＳ Ｐゴシック" pitchFamily="50" charset="-128"/>
              </a:rPr>
              <a:t>離散的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スライド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22165" r="15160" b="18727"/>
          <a:stretch>
            <a:fillRect/>
          </a:stretch>
        </p:blipFill>
        <p:spPr bwMode="auto">
          <a:xfrm>
            <a:off x="1524000" y="2439988"/>
            <a:ext cx="3103563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利点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キラキラした物体</a:t>
            </a:r>
          </a:p>
        </p:txBody>
      </p:sp>
      <p:pic>
        <p:nvPicPr>
          <p:cNvPr id="1689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14600"/>
            <a:ext cx="2590800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8967" name="AutoShape 7"/>
          <p:cNvSpPr>
            <a:spLocks noChangeArrowheads="1"/>
          </p:cNvSpPr>
          <p:nvPr/>
        </p:nvSpPr>
        <p:spPr bwMode="auto">
          <a:xfrm>
            <a:off x="4876800" y="3048000"/>
            <a:ext cx="762000" cy="762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152400" y="379095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i="0">
                <a:ea typeface="ＭＳ Ｐゴシック" pitchFamily="50" charset="-128"/>
              </a:rPr>
              <a:t>離散的</a:t>
            </a: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152400" y="6221413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i="0">
                <a:ea typeface="ＭＳ Ｐゴシック" pitchFamily="50" charset="-128"/>
              </a:rPr>
              <a:t>連続的</a:t>
            </a:r>
          </a:p>
        </p:txBody>
      </p:sp>
      <p:pic>
        <p:nvPicPr>
          <p:cNvPr id="168971" name="Picture 11" descr="スライド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6535"/>
          <a:stretch>
            <a:fillRect/>
          </a:stretch>
        </p:blipFill>
        <p:spPr bwMode="auto">
          <a:xfrm>
            <a:off x="2230438" y="4802188"/>
            <a:ext cx="2112962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スライド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22165" r="15160" b="18727"/>
          <a:stretch>
            <a:fillRect/>
          </a:stretch>
        </p:blipFill>
        <p:spPr bwMode="auto">
          <a:xfrm>
            <a:off x="1524000" y="2439988"/>
            <a:ext cx="3103563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利点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キラキラした物体</a:t>
            </a:r>
          </a:p>
        </p:txBody>
      </p:sp>
      <p:pic>
        <p:nvPicPr>
          <p:cNvPr id="202757" name="Picture 5" descr="スライド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0" t="4689" r="59908" b="76930"/>
          <a:stretch>
            <a:fillRect/>
          </a:stretch>
        </p:blipFill>
        <p:spPr bwMode="auto">
          <a:xfrm>
            <a:off x="6372225" y="4460875"/>
            <a:ext cx="2238375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14600"/>
            <a:ext cx="2590800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9" name="AutoShape 7"/>
          <p:cNvSpPr>
            <a:spLocks noChangeArrowheads="1"/>
          </p:cNvSpPr>
          <p:nvPr/>
        </p:nvSpPr>
        <p:spPr bwMode="auto">
          <a:xfrm>
            <a:off x="4876800" y="3048000"/>
            <a:ext cx="762000" cy="762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2760" name="AutoShape 8"/>
          <p:cNvSpPr>
            <a:spLocks noChangeArrowheads="1"/>
          </p:cNvSpPr>
          <p:nvPr/>
        </p:nvSpPr>
        <p:spPr bwMode="auto">
          <a:xfrm>
            <a:off x="4876800" y="5410200"/>
            <a:ext cx="762000" cy="762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02763" name="Picture 11" descr="スライド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6535"/>
          <a:stretch>
            <a:fillRect/>
          </a:stretch>
        </p:blipFill>
        <p:spPr bwMode="auto">
          <a:xfrm>
            <a:off x="2230438" y="4802188"/>
            <a:ext cx="2112962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152400" y="379095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i="0">
                <a:ea typeface="ＭＳ Ｐゴシック" pitchFamily="50" charset="-128"/>
              </a:rPr>
              <a:t>離散的</a:t>
            </a:r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152400" y="6221413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i="0">
                <a:ea typeface="ＭＳ Ｐゴシック" pitchFamily="50" charset="-128"/>
              </a:rPr>
              <a:t>連続的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応用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教育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メディア科学を学ぶ学生さん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映像制作を学ぶ学生さん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応用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教育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メディア科学を学ぶ学生さん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映像制作を学ぶ学生さん</a:t>
            </a:r>
          </a:p>
          <a:p>
            <a:r>
              <a:rPr lang="ja-JP" altLang="en-US">
                <a:ea typeface="ＭＳ Ｐゴシック" pitchFamily="50" charset="-128"/>
              </a:rPr>
              <a:t>低予算映像制作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応用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教育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メディア科学を学ぶ学生さん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映像制作を学ぶ学生さん</a:t>
            </a:r>
          </a:p>
          <a:p>
            <a:r>
              <a:rPr lang="ja-JP" altLang="en-US">
                <a:ea typeface="ＭＳ Ｐゴシック" pitchFamily="50" charset="-128"/>
              </a:rPr>
              <a:t>低予算映像制作</a:t>
            </a:r>
          </a:p>
          <a:p>
            <a:r>
              <a:rPr lang="ja-JP" altLang="en-US">
                <a:ea typeface="ＭＳ Ｐゴシック" pitchFamily="50" charset="-128"/>
              </a:rPr>
              <a:t>エンタテイメント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プリクラ</a:t>
            </a:r>
          </a:p>
        </p:txBody>
      </p:sp>
      <p:pic>
        <p:nvPicPr>
          <p:cNvPr id="175109" name="Picture 5" descr="Photoautomat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6" r="18605" b="6976"/>
          <a:stretch>
            <a:fillRect/>
          </a:stretch>
        </p:blipFill>
        <p:spPr bwMode="auto">
          <a:xfrm>
            <a:off x="4787900" y="4495800"/>
            <a:ext cx="18669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1" name="Picture 7" descr="PhotoBoothStr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2000" r="1750" b="74557"/>
          <a:stretch>
            <a:fillRect/>
          </a:stretch>
        </p:blipFill>
        <p:spPr bwMode="auto">
          <a:xfrm>
            <a:off x="6953250" y="4495800"/>
            <a:ext cx="175418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まとめ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ライトシャワー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安価なライトステージシステム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白い傘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プロジェクタ</a:t>
            </a:r>
          </a:p>
          <a:p>
            <a:pPr lvl="1"/>
            <a:r>
              <a:rPr lang="en-US" altLang="ja-JP">
                <a:ea typeface="ＭＳ Ｐゴシック" pitchFamily="50" charset="-128"/>
              </a:rPr>
              <a:t>27</a:t>
            </a:r>
            <a:r>
              <a:rPr lang="ja-JP" altLang="en-US">
                <a:ea typeface="ＭＳ Ｐゴシック" pitchFamily="50" charset="-128"/>
              </a:rPr>
              <a:t>分で組み立て可能</a:t>
            </a:r>
          </a:p>
          <a:p>
            <a:pPr lvl="1"/>
            <a:endParaRPr lang="en-US" altLang="ja-JP" sz="1000">
              <a:ea typeface="ＭＳ Ｐゴシック" pitchFamily="50" charset="-128"/>
            </a:endParaRPr>
          </a:p>
          <a:p>
            <a:r>
              <a:rPr lang="ja-JP" altLang="en-US">
                <a:ea typeface="ＭＳ Ｐゴシック" pitchFamily="50" charset="-128"/>
              </a:rPr>
              <a:t>顔の照明効果を作る</a:t>
            </a:r>
          </a:p>
          <a:p>
            <a:pPr lvl="1"/>
            <a:r>
              <a:rPr lang="ja-JP" altLang="en-US">
                <a:ea typeface="ＭＳ Ｐゴシック" pitchFamily="50" charset="-128"/>
              </a:rPr>
              <a:t>キラキラした物体</a:t>
            </a:r>
          </a:p>
        </p:txBody>
      </p:sp>
      <p:pic>
        <p:nvPicPr>
          <p:cNvPr id="71684" name="Picture 4" descr="4012whiteumbr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1962150"/>
            <a:ext cx="2166937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 descr="スライド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t="4672" r="55991" b="76912"/>
          <a:stretch>
            <a:fillRect/>
          </a:stretch>
        </p:blipFill>
        <p:spPr bwMode="auto">
          <a:xfrm>
            <a:off x="5562600" y="4562475"/>
            <a:ext cx="3352800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既存の手法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686800" cy="4830763"/>
          </a:xfrm>
        </p:spPr>
        <p:txBody>
          <a:bodyPr/>
          <a:lstStyle/>
          <a:p>
            <a:r>
              <a:rPr lang="ja-JP" altLang="en-US" sz="2800">
                <a:ea typeface="ＭＳ Ｐゴシック" pitchFamily="50" charset="-128"/>
              </a:rPr>
              <a:t>俳優の周りに仮想的な環境光を作ることのできる</a:t>
            </a:r>
            <a:br>
              <a:rPr lang="ja-JP" altLang="en-US" sz="2800">
                <a:ea typeface="ＭＳ Ｐゴシック" pitchFamily="50" charset="-128"/>
              </a:rPr>
            </a:br>
            <a:r>
              <a:rPr lang="ja-JP" altLang="en-US" sz="2800">
                <a:ea typeface="ＭＳ Ｐゴシック" pitchFamily="50" charset="-128"/>
              </a:rPr>
              <a:t>ライトステージ </a:t>
            </a:r>
            <a:r>
              <a:rPr lang="en-US" altLang="ja-JP" sz="2800">
                <a:ea typeface="ＭＳ Ｐゴシック" pitchFamily="50" charset="-128"/>
              </a:rPr>
              <a:t>[Debevec et al., 2002]</a:t>
            </a:r>
            <a:endParaRPr lang="ja-JP" altLang="en-US" sz="2800">
              <a:ea typeface="ＭＳ Ｐゴシック" pitchFamily="50" charset="-128"/>
            </a:endParaRP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705225"/>
            <a:ext cx="4211637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今後の発展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全周囲を覆う</a:t>
            </a:r>
          </a:p>
        </p:txBody>
      </p:sp>
      <p:pic>
        <p:nvPicPr>
          <p:cNvPr id="73732" name="Picture 4" descr="スライド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20998"/>
          <a:stretch>
            <a:fillRect/>
          </a:stretch>
        </p:blipFill>
        <p:spPr bwMode="auto">
          <a:xfrm>
            <a:off x="915988" y="3070225"/>
            <a:ext cx="7313612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今後の発展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全周囲を覆う</a:t>
            </a:r>
          </a:p>
        </p:txBody>
      </p:sp>
      <p:pic>
        <p:nvPicPr>
          <p:cNvPr id="228357" name="Picture 5" descr="スライド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20998"/>
          <a:stretch>
            <a:fillRect/>
          </a:stretch>
        </p:blipFill>
        <p:spPr bwMode="auto">
          <a:xfrm>
            <a:off x="914400" y="3067050"/>
            <a:ext cx="7313613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今後の発展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全周囲を覆う</a:t>
            </a:r>
          </a:p>
          <a:p>
            <a:r>
              <a:rPr lang="ja-JP" altLang="en-US">
                <a:ea typeface="ＭＳ Ｐゴシック" pitchFamily="50" charset="-128"/>
              </a:rPr>
              <a:t>キャリブレーション</a:t>
            </a:r>
          </a:p>
        </p:txBody>
      </p:sp>
      <p:pic>
        <p:nvPicPr>
          <p:cNvPr id="226308" name="Picture 4" descr="4012whiteumbr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29083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9" name="Picture 5" descr="スライド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6535"/>
          <a:stretch>
            <a:fillRect/>
          </a:stretch>
        </p:blipFill>
        <p:spPr bwMode="auto">
          <a:xfrm>
            <a:off x="5029200" y="3733800"/>
            <a:ext cx="3200400" cy="299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今後の発展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pitchFamily="50" charset="-128"/>
              </a:rPr>
              <a:t>全周囲を覆う</a:t>
            </a:r>
          </a:p>
          <a:p>
            <a:r>
              <a:rPr lang="ja-JP" altLang="en-US">
                <a:ea typeface="ＭＳ Ｐゴシック" pitchFamily="50" charset="-128"/>
              </a:rPr>
              <a:t>キャリブレーション</a:t>
            </a:r>
          </a:p>
          <a:p>
            <a:r>
              <a:rPr lang="ja-JP" altLang="en-US">
                <a:ea typeface="ＭＳ Ｐゴシック" pitchFamily="50" charset="-128"/>
              </a:rPr>
              <a:t>コンピュータビジョンへの応用</a:t>
            </a:r>
          </a:p>
          <a:p>
            <a:pPr lvl="1"/>
            <a:r>
              <a:rPr lang="en-US" altLang="ja-JP">
                <a:ea typeface="ＭＳ Ｐゴシック" pitchFamily="50" charset="-128"/>
              </a:rPr>
              <a:t>BRDF, BTF</a:t>
            </a:r>
            <a:r>
              <a:rPr lang="ja-JP" altLang="en-US">
                <a:ea typeface="ＭＳ Ｐゴシック" pitchFamily="50" charset="-128"/>
              </a:rPr>
              <a:t>などなどの測定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i="0">
              <a:ea typeface="ＭＳ Ｐゴシック" pitchFamily="50" charset="-128"/>
            </a:endParaRPr>
          </a:p>
        </p:txBody>
      </p:sp>
      <p:pic>
        <p:nvPicPr>
          <p:cNvPr id="230403" name="Picture 3" descr="P10101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7013"/>
            <a:ext cx="4164013" cy="312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4" name="Picture 4" descr="P1010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6013"/>
            <a:ext cx="4164013" cy="312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5" name="Picture 5" descr="P10102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7013"/>
            <a:ext cx="4164013" cy="312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6" descr="P10101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6013"/>
            <a:ext cx="4164013" cy="312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1295400" y="2955925"/>
            <a:ext cx="6477000" cy="10064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6000" b="1" i="0">
                <a:effectLst>
                  <a:outerShdw blurRad="38100" dist="38100" dir="2700000" algn="tl">
                    <a:srgbClr val="B0B1B3"/>
                  </a:outerShdw>
                </a:effectLst>
                <a:ea typeface="ＭＳ Ｐゴシック" pitchFamily="50" charset="-128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既存の手法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686800" cy="4830763"/>
          </a:xfrm>
        </p:spPr>
        <p:txBody>
          <a:bodyPr/>
          <a:lstStyle/>
          <a:p>
            <a:r>
              <a:rPr lang="ja-JP" altLang="en-US" sz="2800">
                <a:ea typeface="ＭＳ Ｐゴシック" pitchFamily="50" charset="-128"/>
              </a:rPr>
              <a:t>俳優の周りに仮想的な環境光を作ることのできる</a:t>
            </a:r>
            <a:br>
              <a:rPr lang="ja-JP" altLang="en-US" sz="2800">
                <a:ea typeface="ＭＳ Ｐゴシック" pitchFamily="50" charset="-128"/>
              </a:rPr>
            </a:br>
            <a:r>
              <a:rPr lang="ja-JP" altLang="en-US" sz="2800">
                <a:ea typeface="ＭＳ Ｐゴシック" pitchFamily="50" charset="-128"/>
              </a:rPr>
              <a:t>ライトステージ </a:t>
            </a:r>
            <a:r>
              <a:rPr lang="en-US" altLang="ja-JP" sz="2800">
                <a:ea typeface="ＭＳ Ｐゴシック" pitchFamily="50" charset="-128"/>
              </a:rPr>
              <a:t>[Debevec et al., 2002]</a:t>
            </a:r>
            <a:endParaRPr lang="ja-JP" altLang="en-US" sz="2800">
              <a:ea typeface="ＭＳ Ｐゴシック" pitchFamily="50" charset="-128"/>
            </a:endParaRPr>
          </a:p>
          <a:p>
            <a:r>
              <a:rPr lang="ja-JP" altLang="en-US" sz="2800">
                <a:ea typeface="ＭＳ Ｐゴシック" pitchFamily="50" charset="-128"/>
              </a:rPr>
              <a:t>美しい合成が可能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705225"/>
            <a:ext cx="4211637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861" name="Group 13"/>
          <p:cNvGrpSpPr>
            <a:grpSpLocks/>
          </p:cNvGrpSpPr>
          <p:nvPr/>
        </p:nvGrpSpPr>
        <p:grpSpPr bwMode="auto">
          <a:xfrm>
            <a:off x="5056188" y="3694113"/>
            <a:ext cx="3557587" cy="2995612"/>
            <a:chOff x="1266" y="753"/>
            <a:chExt cx="3750" cy="3158"/>
          </a:xfrm>
        </p:grpSpPr>
        <p:grpSp>
          <p:nvGrpSpPr>
            <p:cNvPr id="78862" name="Group 14"/>
            <p:cNvGrpSpPr>
              <a:grpSpLocks/>
            </p:cNvGrpSpPr>
            <p:nvPr/>
          </p:nvGrpSpPr>
          <p:grpSpPr bwMode="auto">
            <a:xfrm>
              <a:off x="1266" y="753"/>
              <a:ext cx="3750" cy="3158"/>
              <a:chOff x="1266" y="753"/>
              <a:chExt cx="3750" cy="3158"/>
            </a:xfrm>
          </p:grpSpPr>
          <p:pic>
            <p:nvPicPr>
              <p:cNvPr id="78863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57"/>
              <a:stretch>
                <a:fillRect/>
              </a:stretch>
            </p:blipFill>
            <p:spPr bwMode="auto">
              <a:xfrm>
                <a:off x="2846" y="755"/>
                <a:ext cx="2170" cy="3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8864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297"/>
              <a:stretch>
                <a:fillRect/>
              </a:stretch>
            </p:blipFill>
            <p:spPr bwMode="auto">
              <a:xfrm>
                <a:off x="1266" y="753"/>
                <a:ext cx="1686" cy="3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8865" name="Rectangle 17"/>
            <p:cNvSpPr>
              <a:spLocks noChangeArrowheads="1"/>
            </p:cNvSpPr>
            <p:nvPr/>
          </p:nvSpPr>
          <p:spPr bwMode="auto">
            <a:xfrm>
              <a:off x="1907" y="2275"/>
              <a:ext cx="218" cy="13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8866" name="Rectangle 18"/>
            <p:cNvSpPr>
              <a:spLocks noChangeArrowheads="1"/>
            </p:cNvSpPr>
            <p:nvPr/>
          </p:nvSpPr>
          <p:spPr bwMode="auto">
            <a:xfrm>
              <a:off x="3908" y="2275"/>
              <a:ext cx="218" cy="13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8867" name="Rectangle 19"/>
          <p:cNvSpPr>
            <a:spLocks noChangeArrowheads="1"/>
          </p:cNvSpPr>
          <p:nvPr/>
        </p:nvSpPr>
        <p:spPr bwMode="auto">
          <a:xfrm>
            <a:off x="6477000" y="3581400"/>
            <a:ext cx="263525" cy="3124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68" name="Rectangle 20"/>
          <p:cNvSpPr>
            <a:spLocks noChangeArrowheads="1"/>
          </p:cNvSpPr>
          <p:nvPr/>
        </p:nvSpPr>
        <p:spPr bwMode="auto">
          <a:xfrm>
            <a:off x="4953000" y="5118100"/>
            <a:ext cx="3886200" cy="1460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3" name="Group 5"/>
          <p:cNvGrpSpPr>
            <a:grpSpLocks/>
          </p:cNvGrpSpPr>
          <p:nvPr/>
        </p:nvGrpSpPr>
        <p:grpSpPr bwMode="auto">
          <a:xfrm>
            <a:off x="5056188" y="3694113"/>
            <a:ext cx="3557587" cy="2995612"/>
            <a:chOff x="1266" y="753"/>
            <a:chExt cx="3750" cy="3158"/>
          </a:xfrm>
        </p:grpSpPr>
        <p:grpSp>
          <p:nvGrpSpPr>
            <p:cNvPr id="89094" name="Group 6"/>
            <p:cNvGrpSpPr>
              <a:grpSpLocks/>
            </p:cNvGrpSpPr>
            <p:nvPr/>
          </p:nvGrpSpPr>
          <p:grpSpPr bwMode="auto">
            <a:xfrm>
              <a:off x="1266" y="753"/>
              <a:ext cx="3750" cy="3158"/>
              <a:chOff x="1266" y="753"/>
              <a:chExt cx="3750" cy="3158"/>
            </a:xfrm>
          </p:grpSpPr>
          <p:pic>
            <p:nvPicPr>
              <p:cNvPr id="89095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57"/>
              <a:stretch>
                <a:fillRect/>
              </a:stretch>
            </p:blipFill>
            <p:spPr bwMode="auto">
              <a:xfrm>
                <a:off x="2846" y="755"/>
                <a:ext cx="2170" cy="3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9096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297"/>
              <a:stretch>
                <a:fillRect/>
              </a:stretch>
            </p:blipFill>
            <p:spPr bwMode="auto">
              <a:xfrm>
                <a:off x="1266" y="753"/>
                <a:ext cx="1686" cy="3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9097" name="Rectangle 9"/>
            <p:cNvSpPr>
              <a:spLocks noChangeArrowheads="1"/>
            </p:cNvSpPr>
            <p:nvPr/>
          </p:nvSpPr>
          <p:spPr bwMode="auto">
            <a:xfrm>
              <a:off x="1907" y="2275"/>
              <a:ext cx="218" cy="13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9098" name="Rectangle 10"/>
            <p:cNvSpPr>
              <a:spLocks noChangeArrowheads="1"/>
            </p:cNvSpPr>
            <p:nvPr/>
          </p:nvSpPr>
          <p:spPr bwMode="auto">
            <a:xfrm>
              <a:off x="3908" y="2275"/>
              <a:ext cx="218" cy="13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9101" name="Rectangle 13"/>
          <p:cNvSpPr>
            <a:spLocks noChangeArrowheads="1"/>
          </p:cNvSpPr>
          <p:nvPr/>
        </p:nvSpPr>
        <p:spPr bwMode="auto">
          <a:xfrm>
            <a:off x="6477000" y="3581400"/>
            <a:ext cx="263525" cy="3124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既存の手法</a:t>
            </a:r>
            <a:endParaRPr lang="en-US" altLang="ja-JP" b="0">
              <a:ea typeface="ＭＳ Ｐゴシック" pitchFamily="50" charset="-128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415338" cy="4830763"/>
          </a:xfrm>
        </p:spPr>
        <p:txBody>
          <a:bodyPr/>
          <a:lstStyle/>
          <a:p>
            <a:r>
              <a:rPr lang="ja-JP" altLang="en-US" sz="2800">
                <a:ea typeface="ＭＳ Ｐゴシック" pitchFamily="50" charset="-128"/>
              </a:rPr>
              <a:t>俳優の周りに仮想的な環境光を作ることのできる</a:t>
            </a:r>
            <a:br>
              <a:rPr lang="ja-JP" altLang="en-US" sz="2800">
                <a:ea typeface="ＭＳ Ｐゴシック" pitchFamily="50" charset="-128"/>
              </a:rPr>
            </a:br>
            <a:r>
              <a:rPr lang="ja-JP" altLang="en-US" sz="2800">
                <a:ea typeface="ＭＳ Ｐゴシック" pitchFamily="50" charset="-128"/>
              </a:rPr>
              <a:t>ライトステージ </a:t>
            </a:r>
            <a:r>
              <a:rPr lang="en-US" altLang="ja-JP" sz="2800">
                <a:ea typeface="ＭＳ Ｐゴシック" pitchFamily="50" charset="-128"/>
              </a:rPr>
              <a:t>[Debevec et al., 2002]</a:t>
            </a:r>
            <a:endParaRPr lang="ja-JP" altLang="en-US" sz="2800">
              <a:ea typeface="ＭＳ Ｐゴシック" pitchFamily="50" charset="-128"/>
            </a:endParaRPr>
          </a:p>
          <a:p>
            <a:r>
              <a:rPr lang="ja-JP" altLang="en-US" sz="2800">
                <a:ea typeface="ＭＳ Ｐゴシック" pitchFamily="50" charset="-128"/>
              </a:rPr>
              <a:t>美しい合成が可能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705225"/>
            <a:ext cx="4211637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102" name="Rectangle 14"/>
          <p:cNvSpPr>
            <a:spLocks noChangeArrowheads="1"/>
          </p:cNvSpPr>
          <p:nvPr/>
        </p:nvSpPr>
        <p:spPr bwMode="auto">
          <a:xfrm>
            <a:off x="4953000" y="5118100"/>
            <a:ext cx="3886200" cy="1460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0" y="4419600"/>
            <a:ext cx="9144000" cy="1433513"/>
          </a:xfrm>
          <a:prstGeom prst="rect">
            <a:avLst/>
          </a:prstGeom>
          <a:solidFill>
            <a:schemeClr val="accent1">
              <a:alpha val="60001"/>
            </a:schemeClr>
          </a:solidFill>
          <a:ln>
            <a:noFill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8800" b="1" i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かっこいい</a:t>
            </a:r>
            <a:r>
              <a:rPr lang="en-US" altLang="ja-JP" sz="8800" b="1" i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!!! </a:t>
            </a:r>
            <a:r>
              <a:rPr lang="en-US" altLang="ja-JP" sz="8800" b="1" i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  <a:sym typeface="Wingdings" pitchFamily="2" charset="2"/>
              </a:rPr>
              <a:t></a:t>
            </a:r>
            <a:endParaRPr lang="en-US" altLang="ja-JP" sz="8800" b="1" i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i="0">
              <a:ea typeface="ＭＳ Ｐゴシック" pitchFamily="50" charset="-128"/>
            </a:endParaRP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title"/>
          </p:nvPr>
        </p:nvSpPr>
        <p:spPr>
          <a:xfrm>
            <a:off x="436563" y="2895600"/>
            <a:ext cx="8402637" cy="1219200"/>
          </a:xfrm>
        </p:spPr>
        <p:txBody>
          <a:bodyPr/>
          <a:lstStyle/>
          <a:p>
            <a:pPr algn="ctr"/>
            <a:r>
              <a:rPr lang="ja-JP" altLang="en-US" sz="9700">
                <a:ea typeface="ＭＳ Ｐゴシック" pitchFamily="50" charset="-128"/>
              </a:rPr>
              <a:t>ところが</a:t>
            </a:r>
            <a:r>
              <a:rPr lang="en-US" altLang="ja-JP" sz="9700">
                <a:ea typeface="ＭＳ Ｐゴシック" pitchFamily="50" charset="-128"/>
              </a:rPr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i="0">
              <a:ea typeface="ＭＳ Ｐゴシック" pitchFamily="50" charset="-128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415338" cy="4830763"/>
          </a:xfrm>
        </p:spPr>
        <p:txBody>
          <a:bodyPr/>
          <a:lstStyle/>
          <a:p>
            <a:pPr algn="ctr">
              <a:buFontTx/>
              <a:buNone/>
            </a:pPr>
            <a:r>
              <a:rPr lang="ja-JP" altLang="en-US" sz="12900">
                <a:solidFill>
                  <a:schemeClr val="tx1"/>
                </a:solidFill>
                <a:ea typeface="ＭＳ Ｐゴシック" pitchFamily="50" charset="-128"/>
              </a:rPr>
              <a:t>非常に </a:t>
            </a:r>
            <a:br>
              <a:rPr lang="ja-JP" altLang="en-US" sz="12900">
                <a:solidFill>
                  <a:schemeClr val="tx1"/>
                </a:solidFill>
                <a:ea typeface="ＭＳ Ｐゴシック" pitchFamily="50" charset="-128"/>
              </a:rPr>
            </a:br>
            <a:r>
              <a:rPr lang="ja-JP" altLang="en-US" sz="12900">
                <a:solidFill>
                  <a:schemeClr val="tx1"/>
                </a:solidFill>
                <a:ea typeface="ＭＳ Ｐゴシック" pitchFamily="50" charset="-128"/>
              </a:rPr>
              <a:t>高価</a:t>
            </a:r>
            <a:r>
              <a:rPr lang="en-US" altLang="ja-JP" sz="12900">
                <a:solidFill>
                  <a:schemeClr val="tx1"/>
                </a:solidFill>
                <a:ea typeface="ＭＳ Ｐゴシック" pitchFamily="50" charset="-128"/>
              </a:rPr>
              <a:t>!</a:t>
            </a:r>
          </a:p>
          <a:p>
            <a:pPr>
              <a:buFontTx/>
              <a:buNone/>
            </a:pPr>
            <a:r>
              <a:rPr lang="ja-JP" altLang="en-US" sz="2800">
                <a:solidFill>
                  <a:schemeClr val="tx1"/>
                </a:solidFill>
                <a:ea typeface="ＭＳ Ｐゴシック" pitchFamily="50" charset="-128"/>
              </a:rPr>
              <a:t>特に我々学生にとって。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ＭＳ Ｐゴシック" pitchFamily="50" charset="-128"/>
              </a:rPr>
              <a:t>失敗 </a:t>
            </a:r>
            <a:r>
              <a:rPr lang="en-US" altLang="ja-JP" b="0">
                <a:ea typeface="ＭＳ Ｐゴシック" pitchFamily="50" charset="-128"/>
              </a:rPr>
              <a:t>1 – </a:t>
            </a:r>
            <a:r>
              <a:rPr lang="ja-JP" altLang="en-US" b="0">
                <a:ea typeface="ＭＳ Ｐゴシック" pitchFamily="50" charset="-128"/>
              </a:rPr>
              <a:t>液晶ディスプレイ</a:t>
            </a:r>
          </a:p>
        </p:txBody>
      </p:sp>
      <p:pic>
        <p:nvPicPr>
          <p:cNvPr id="141315" name="Picture 3" descr="displ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90688"/>
            <a:ext cx="58674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9121</TotalTime>
  <Words>797</Words>
  <Application>Microsoft Office PowerPoint</Application>
  <PresentationFormat>画面に合わせる (4:3)</PresentationFormat>
  <Paragraphs>206</Paragraphs>
  <Slides>44</Slides>
  <Notes>44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48" baseType="lpstr">
      <vt:lpstr>Arial</vt:lpstr>
      <vt:lpstr>Wingdings</vt:lpstr>
      <vt:lpstr>ＭＳ Ｐゴシック</vt:lpstr>
      <vt:lpstr>Custom Design</vt:lpstr>
      <vt:lpstr>ライトシャワー： 傘とプロジェクタで作る 安価な照明装置 </vt:lpstr>
      <vt:lpstr>背景</vt:lpstr>
      <vt:lpstr>背景</vt:lpstr>
      <vt:lpstr>既存の手法</vt:lpstr>
      <vt:lpstr>既存の手法</vt:lpstr>
      <vt:lpstr>既存の手法</vt:lpstr>
      <vt:lpstr>ところが, …</vt:lpstr>
      <vt:lpstr>PowerPoint プレゼンテーション</vt:lpstr>
      <vt:lpstr>失敗 1 – 液晶ディスプレイ</vt:lpstr>
      <vt:lpstr>失敗 1 – 液晶ディスプレイ</vt:lpstr>
      <vt:lpstr>失敗 2 – プロジェクタを直接当てる</vt:lpstr>
      <vt:lpstr>失敗 2 – プロジェクタを直接当てる</vt:lpstr>
      <vt:lpstr>失敗 2 – プロジェクタを直接当てる</vt:lpstr>
      <vt:lpstr>提案手法</vt:lpstr>
      <vt:lpstr>提案手法</vt:lpstr>
      <vt:lpstr>原理</vt:lpstr>
      <vt:lpstr>原理</vt:lpstr>
      <vt:lpstr>提案手法</vt:lpstr>
      <vt:lpstr>提案手法</vt:lpstr>
      <vt:lpstr>提案手法</vt:lpstr>
      <vt:lpstr>提案手法</vt:lpstr>
      <vt:lpstr>提案手法</vt:lpstr>
      <vt:lpstr>提案手法</vt:lpstr>
      <vt:lpstr>撮影</vt:lpstr>
      <vt:lpstr>合成プロセス</vt:lpstr>
      <vt:lpstr>使用器具</vt:lpstr>
      <vt:lpstr>使用器具</vt:lpstr>
      <vt:lpstr>使用器具</vt:lpstr>
      <vt:lpstr>使用器具 – 組み立て方</vt:lpstr>
      <vt:lpstr>比較</vt:lpstr>
      <vt:lpstr>結果</vt:lpstr>
      <vt:lpstr>利点</vt:lpstr>
      <vt:lpstr>利点</vt:lpstr>
      <vt:lpstr>利点</vt:lpstr>
      <vt:lpstr>利点</vt:lpstr>
      <vt:lpstr>応用</vt:lpstr>
      <vt:lpstr>応用</vt:lpstr>
      <vt:lpstr>応用</vt:lpstr>
      <vt:lpstr>まとめ</vt:lpstr>
      <vt:lpstr>今後の発展</vt:lpstr>
      <vt:lpstr>今後の発展</vt:lpstr>
      <vt:lpstr>今後の発展</vt:lpstr>
      <vt:lpstr>今後の発展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Overby</dc:creator>
  <cp:lastModifiedBy>kenshi</cp:lastModifiedBy>
  <cp:revision>223</cp:revision>
  <dcterms:created xsi:type="dcterms:W3CDTF">2003-01-26T07:16:40Z</dcterms:created>
  <dcterms:modified xsi:type="dcterms:W3CDTF">2014-07-31T13:37:53Z</dcterms:modified>
</cp:coreProperties>
</file>