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58" r:id="rId5"/>
    <p:sldId id="272" r:id="rId6"/>
    <p:sldId id="259" r:id="rId7"/>
    <p:sldId id="260" r:id="rId8"/>
    <p:sldId id="261" r:id="rId9"/>
    <p:sldId id="268" r:id="rId10"/>
    <p:sldId id="263" r:id="rId11"/>
    <p:sldId id="264" r:id="rId12"/>
    <p:sldId id="265" r:id="rId13"/>
    <p:sldId id="278" r:id="rId14"/>
    <p:sldId id="279" r:id="rId15"/>
    <p:sldId id="280" r:id="rId16"/>
    <p:sldId id="281" r:id="rId17"/>
    <p:sldId id="269" r:id="rId18"/>
    <p:sldId id="267" r:id="rId19"/>
    <p:sldId id="270" r:id="rId20"/>
    <p:sldId id="276" r:id="rId21"/>
    <p:sldId id="274" r:id="rId22"/>
    <p:sldId id="275" r:id="rId23"/>
    <p:sldId id="273" r:id="rId24"/>
    <p:sldId id="277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6565FF"/>
    <a:srgbClr val="0099FF"/>
    <a:srgbClr val="0000FF"/>
    <a:srgbClr val="BA067E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6" autoAdjust="0"/>
    <p:restoredTop sz="94484" autoAdjust="0"/>
  </p:normalViewPr>
  <p:slideViewPr>
    <p:cSldViewPr>
      <p:cViewPr varScale="1">
        <p:scale>
          <a:sx n="89" d="100"/>
          <a:sy n="8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EBB7-8F79-4952-9516-2BD32FA5766D}" type="datetimeFigureOut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5C3F-AF04-4B56-B405-997DAE76A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8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E5C3F-AF04-4B56-B405-997DAE76A2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46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E5C3F-AF04-4B56-B405-997DAE76A2F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E5C3F-AF04-4B56-B405-997DAE76A2F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58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6C7A-0D5A-4BD1-B96C-72F26D83F696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5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C41A-3165-45CE-946B-D08144C73A76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8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53E-9B89-4B16-B8DF-2DF7BD883AB2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BDDE-8074-4F29-9EDF-11CBF726C002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24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EB01-D03C-4EBB-821F-2B0C453E41AE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9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FED2-6FC8-4834-9418-75DA0D806118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444F-D1FD-4ABB-92D6-1F1129908F24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70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85CD-824C-425E-9D80-BA8FB564A423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38F-61A7-47D7-BF69-7CBB8FFA2AAA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21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97D4-970B-458E-B9BE-9A98112C1169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01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CCB-ECEA-4384-A202-3DEDE6CCA781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67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845A-7D7B-4B5A-BC18-4C0F301D3393}" type="datetime1">
              <a:rPr kumimoji="1" lang="ja-JP" altLang="en-US" smtClean="0"/>
              <a:t>2015/2/28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2BF8-A9F4-4EAB-806B-EFA96DE33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tl.nist.gov/iad/vug/sharp/contest/2010/Generic3DWarehouse/data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cgt.org/published/0003/04/0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" y="-209727"/>
            <a:ext cx="12170664" cy="2387600"/>
          </a:xfrm>
        </p:spPr>
        <p:txBody>
          <a:bodyPr>
            <a:normAutofit/>
          </a:bodyPr>
          <a:lstStyle/>
          <a:p>
            <a:r>
              <a:rPr lang="en-US" altLang="ja-JP" sz="4400" b="1" dirty="0"/>
              <a:t>A Simple Method for Correcting Facet Orientations in Polygon Meshes Based on Ray </a:t>
            </a:r>
            <a:r>
              <a:rPr lang="en-US" altLang="ja-JP" sz="4400" b="1" dirty="0" smtClean="0"/>
              <a:t>Casting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47528" y="4613516"/>
            <a:ext cx="3525408" cy="205584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Kenshi Takayama</a:t>
            </a:r>
          </a:p>
          <a:p>
            <a:pPr algn="l"/>
            <a:r>
              <a:rPr lang="en-US" altLang="ja-JP" dirty="0" smtClean="0"/>
              <a:t>Alec Jacobson</a:t>
            </a:r>
          </a:p>
          <a:p>
            <a:pPr algn="l"/>
            <a:r>
              <a:rPr kumimoji="1" lang="en-US" altLang="ja-JP" dirty="0" smtClean="0"/>
              <a:t>Ladislav </a:t>
            </a:r>
            <a:r>
              <a:rPr kumimoji="1" lang="en-US" altLang="ja-JP" dirty="0" err="1" smtClean="0"/>
              <a:t>Kavan</a:t>
            </a:r>
            <a:endParaRPr kumimoji="1" lang="en-US" altLang="ja-JP" dirty="0" smtClean="0"/>
          </a:p>
          <a:p>
            <a:pPr algn="l"/>
            <a:r>
              <a:rPr lang="en-US" altLang="ja-JP" dirty="0" smtClean="0"/>
              <a:t>Olga Sorkine-Hornung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187788" y="2336416"/>
            <a:ext cx="3816424" cy="2185169"/>
            <a:chOff x="3863752" y="2336416"/>
            <a:chExt cx="3816424" cy="2185169"/>
          </a:xfrm>
        </p:grpSpPr>
        <p:sp>
          <p:nvSpPr>
            <p:cNvPr id="6" name="右矢印 5"/>
            <p:cNvSpPr/>
            <p:nvPr/>
          </p:nvSpPr>
          <p:spPr>
            <a:xfrm>
              <a:off x="5602630" y="3250353"/>
              <a:ext cx="338667" cy="3273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05" y="2336416"/>
              <a:ext cx="1488971" cy="2185169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752" y="2336416"/>
              <a:ext cx="1488971" cy="2185169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3724101" y="44624"/>
            <a:ext cx="474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JCGT paper presentation at I3D 2015</a:t>
            </a:r>
            <a:endParaRPr kumimoji="1" lang="ja-JP" altLang="en-US" sz="2400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387028" y="4613516"/>
            <a:ext cx="6245476" cy="205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ETH Zurich / National Institute of Informatics</a:t>
            </a:r>
          </a:p>
          <a:p>
            <a:pPr algn="r"/>
            <a:r>
              <a:rPr lang="en-US" altLang="ja-JP" dirty="0" smtClean="0"/>
              <a:t>Columbia University</a:t>
            </a:r>
          </a:p>
          <a:p>
            <a:pPr algn="r"/>
            <a:r>
              <a:rPr lang="en-US" altLang="ja-JP" dirty="0" smtClean="0"/>
              <a:t>University of Pennsylvania</a:t>
            </a:r>
          </a:p>
          <a:p>
            <a:pPr algn="r"/>
            <a:r>
              <a:rPr lang="en-US" altLang="ja-JP" dirty="0" smtClean="0"/>
              <a:t>ETH Zurich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089" y="6474822"/>
            <a:ext cx="1647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28 February 2015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351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正方形/長方形 91"/>
          <p:cNvSpPr/>
          <p:nvPr/>
        </p:nvSpPr>
        <p:spPr>
          <a:xfrm>
            <a:off x="8531588" y="3008490"/>
            <a:ext cx="540000" cy="100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Visibility sampling by ray casting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-1" t="8254" r="68700" b="7158"/>
          <a:stretch/>
        </p:blipFill>
        <p:spPr>
          <a:xfrm>
            <a:off x="4945889" y="1637367"/>
            <a:ext cx="2300223" cy="4887977"/>
          </a:xfrm>
          <a:prstGeom prst="rect">
            <a:avLst/>
          </a:prstGeom>
        </p:spPr>
      </p:pic>
      <p:sp>
        <p:nvSpPr>
          <p:cNvPr id="19" name="フリーフォーム 18"/>
          <p:cNvSpPr/>
          <p:nvPr/>
        </p:nvSpPr>
        <p:spPr>
          <a:xfrm>
            <a:off x="4857008" y="1674421"/>
            <a:ext cx="2624447" cy="4797631"/>
          </a:xfrm>
          <a:custGeom>
            <a:avLst/>
            <a:gdLst>
              <a:gd name="connsiteX0" fmla="*/ 522514 w 2624447"/>
              <a:gd name="connsiteY0" fmla="*/ 0 h 4797631"/>
              <a:gd name="connsiteX1" fmla="*/ 415636 w 2624447"/>
              <a:gd name="connsiteY1" fmla="*/ 2268187 h 4797631"/>
              <a:gd name="connsiteX2" fmla="*/ 118753 w 2624447"/>
              <a:gd name="connsiteY2" fmla="*/ 2220685 h 4797631"/>
              <a:gd name="connsiteX3" fmla="*/ 0 w 2624447"/>
              <a:gd name="connsiteY3" fmla="*/ 4785756 h 4797631"/>
              <a:gd name="connsiteX4" fmla="*/ 2624447 w 2624447"/>
              <a:gd name="connsiteY4" fmla="*/ 4797631 h 4797631"/>
              <a:gd name="connsiteX5" fmla="*/ 2256311 w 2624447"/>
              <a:gd name="connsiteY5" fmla="*/ 11875 h 4797631"/>
              <a:gd name="connsiteX6" fmla="*/ 522514 w 2624447"/>
              <a:gd name="connsiteY6" fmla="*/ 0 h 47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47" h="4797631">
                <a:moveTo>
                  <a:pt x="522514" y="0"/>
                </a:moveTo>
                <a:lnTo>
                  <a:pt x="415636" y="2268187"/>
                </a:lnTo>
                <a:lnTo>
                  <a:pt x="118753" y="2220685"/>
                </a:lnTo>
                <a:lnTo>
                  <a:pt x="0" y="4785756"/>
                </a:lnTo>
                <a:lnTo>
                  <a:pt x="2624447" y="4797631"/>
                </a:lnTo>
                <a:lnTo>
                  <a:pt x="2256311" y="11875"/>
                </a:lnTo>
                <a:lnTo>
                  <a:pt x="522514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167071" y="1991061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084182" y="3003953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42738" y="3510400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 rot="300000">
            <a:off x="5030863" y="1756979"/>
            <a:ext cx="306457" cy="2133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rot="18900000">
            <a:off x="5096227" y="2201936"/>
            <a:ext cx="897088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20160000">
            <a:off x="5111837" y="2019060"/>
            <a:ext cx="2534156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240000">
            <a:off x="5276660" y="2591212"/>
            <a:ext cx="160514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2280000">
            <a:off x="4920208" y="3577464"/>
            <a:ext cx="327376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3840000">
            <a:off x="4830895" y="3205926"/>
            <a:ext cx="1430466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160000">
            <a:off x="3379488" y="4575620"/>
            <a:ext cx="3961255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8900000">
            <a:off x="2567245" y="3647158"/>
            <a:ext cx="309699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20160000">
            <a:off x="2498169" y="3127598"/>
            <a:ext cx="278757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240000">
            <a:off x="2594919" y="2446298"/>
            <a:ext cx="258509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2280000">
            <a:off x="3666472" y="1998383"/>
            <a:ext cx="1679959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3840000">
            <a:off x="4336168" y="1981253"/>
            <a:ext cx="118220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160000">
            <a:off x="4597198" y="1978288"/>
            <a:ext cx="114743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17580000">
            <a:off x="4996027" y="2176363"/>
            <a:ext cx="72984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7580000">
            <a:off x="3042976" y="4043399"/>
            <a:ext cx="309699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5125626" y="2451368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乗算記号 47"/>
          <p:cNvSpPr>
            <a:spLocks noChangeAspect="1"/>
          </p:cNvSpPr>
          <p:nvPr/>
        </p:nvSpPr>
        <p:spPr>
          <a:xfrm>
            <a:off x="6830157" y="2528569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乗算記号 48"/>
          <p:cNvSpPr>
            <a:spLocks noChangeAspect="1"/>
          </p:cNvSpPr>
          <p:nvPr/>
        </p:nvSpPr>
        <p:spPr>
          <a:xfrm>
            <a:off x="5388746" y="1659091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乗算記号 49"/>
          <p:cNvSpPr>
            <a:spLocks noChangeAspect="1"/>
          </p:cNvSpPr>
          <p:nvPr/>
        </p:nvSpPr>
        <p:spPr>
          <a:xfrm>
            <a:off x="5787242" y="1677704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乗算記号 50"/>
          <p:cNvSpPr>
            <a:spLocks noChangeAspect="1"/>
          </p:cNvSpPr>
          <p:nvPr/>
        </p:nvSpPr>
        <p:spPr>
          <a:xfrm>
            <a:off x="5799386" y="3812316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76022" y="128502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86267" y="132622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46403" y="13783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22514" y="213285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555263" y="3647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907130" y="464536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982525" y="534143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470421" y="624036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487881" y="13783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525599" y="44880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+1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736885" y="4016490"/>
            <a:ext cx="9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counter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8531588" y="3152490"/>
            <a:ext cx="540000" cy="86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8478051" y="2694058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front</a:t>
            </a:r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8531588" y="3296490"/>
            <a:ext cx="540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8531588" y="3440490"/>
            <a:ext cx="540000" cy="57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8531588" y="3584490"/>
            <a:ext cx="540000" cy="43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8531588" y="3728490"/>
            <a:ext cx="540000" cy="2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8531588" y="3872490"/>
            <a:ext cx="540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9309942" y="3584490"/>
            <a:ext cx="54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9309942" y="3728490"/>
            <a:ext cx="54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9309942" y="3872490"/>
            <a:ext cx="540000" cy="14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/>
        </p:nvCxnSpPr>
        <p:spPr>
          <a:xfrm>
            <a:off x="8414354" y="4018871"/>
            <a:ext cx="15494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9270402" y="3277593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back</a:t>
            </a:r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9000000" y="720000"/>
            <a:ext cx="2732127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(b</a:t>
            </a:r>
            <a:r>
              <a:rPr kumimoji="1" lang="en-US" altLang="ja-JP" sz="2400" dirty="0" smtClean="0"/>
              <a:t>asic idea)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Front side is more visible from outside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15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2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 animBg="1"/>
      <p:bldP spid="75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euristic to handle interior facets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2327497" y="5409599"/>
            <a:ext cx="6320070" cy="0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943872" y="4778102"/>
            <a:ext cx="0" cy="491114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014550" y="4681711"/>
            <a:ext cx="1101830" cy="0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6155308" y="3442562"/>
            <a:ext cx="223667" cy="1125866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298868" y="2574749"/>
            <a:ext cx="967961" cy="1308482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313561" y="3789040"/>
            <a:ext cx="1910231" cy="0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760296" y="2574749"/>
            <a:ext cx="0" cy="2962448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379642" y="3333750"/>
            <a:ext cx="402979" cy="0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6888088" y="3224023"/>
            <a:ext cx="0" cy="2045193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2207568" y="3697749"/>
            <a:ext cx="0" cy="1839448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5091673" y="2420888"/>
            <a:ext cx="3808855" cy="0"/>
          </a:xfrm>
          <a:prstGeom prst="line">
            <a:avLst/>
          </a:prstGeom>
          <a:ln w="41275">
            <a:solidFill>
              <a:schemeClr val="bg1"/>
            </a:solidFill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フリーフォーム 56"/>
          <p:cNvSpPr/>
          <p:nvPr/>
        </p:nvSpPr>
        <p:spPr>
          <a:xfrm>
            <a:off x="1983179" y="2220686"/>
            <a:ext cx="7030192" cy="3526971"/>
          </a:xfrm>
          <a:custGeom>
            <a:avLst/>
            <a:gdLst>
              <a:gd name="connsiteX0" fmla="*/ 3075709 w 7030192"/>
              <a:gd name="connsiteY0" fmla="*/ 0 h 3526971"/>
              <a:gd name="connsiteX1" fmla="*/ 2173185 w 7030192"/>
              <a:gd name="connsiteY1" fmla="*/ 1116280 h 3526971"/>
              <a:gd name="connsiteX2" fmla="*/ 0 w 7030192"/>
              <a:gd name="connsiteY2" fmla="*/ 1128156 h 3526971"/>
              <a:gd name="connsiteX3" fmla="*/ 0 w 7030192"/>
              <a:gd name="connsiteY3" fmla="*/ 3479470 h 3526971"/>
              <a:gd name="connsiteX4" fmla="*/ 7030192 w 7030192"/>
              <a:gd name="connsiteY4" fmla="*/ 3526971 h 3526971"/>
              <a:gd name="connsiteX5" fmla="*/ 7030192 w 7030192"/>
              <a:gd name="connsiteY5" fmla="*/ 0 h 3526971"/>
              <a:gd name="connsiteX6" fmla="*/ 3075709 w 7030192"/>
              <a:gd name="connsiteY6" fmla="*/ 0 h 35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0192" h="3526971">
                <a:moveTo>
                  <a:pt x="3075709" y="0"/>
                </a:moveTo>
                <a:lnTo>
                  <a:pt x="2173185" y="1116280"/>
                </a:lnTo>
                <a:lnTo>
                  <a:pt x="0" y="1128156"/>
                </a:lnTo>
                <a:lnTo>
                  <a:pt x="0" y="3479470"/>
                </a:lnTo>
                <a:lnTo>
                  <a:pt x="7030192" y="3526971"/>
                </a:lnTo>
                <a:lnTo>
                  <a:pt x="7030192" y="0"/>
                </a:lnTo>
                <a:lnTo>
                  <a:pt x="3075709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959640" y="20293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1.2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6" name="直線矢印コネクタ 75"/>
          <p:cNvCxnSpPr/>
          <p:nvPr/>
        </p:nvCxnSpPr>
        <p:spPr>
          <a:xfrm rot="5160000">
            <a:off x="5599209" y="3139963"/>
            <a:ext cx="129498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rot="3840000">
            <a:off x="5214415" y="3150898"/>
            <a:ext cx="149714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2040000">
            <a:off x="4949395" y="3413215"/>
            <a:ext cx="145921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60000">
            <a:off x="4435053" y="3809684"/>
            <a:ext cx="184795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19320000">
            <a:off x="5125968" y="4235931"/>
            <a:ext cx="1287547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17760000">
            <a:off x="5666469" y="4251428"/>
            <a:ext cx="86208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rot="5160000">
            <a:off x="5613736" y="4628315"/>
            <a:ext cx="1476117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rot="3840000">
            <a:off x="5971998" y="4398039"/>
            <a:ext cx="121292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rot="2040000">
            <a:off x="6279653" y="4032309"/>
            <a:ext cx="61885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rot="60000">
            <a:off x="6318235" y="3835396"/>
            <a:ext cx="519544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rot="19320000">
            <a:off x="6251518" y="3613337"/>
            <a:ext cx="660715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rot="17760000">
            <a:off x="6201050" y="3586583"/>
            <a:ext cx="442385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6209946" y="3739858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391685" y="20293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1.3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617250" y="25589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1.2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882031" y="340098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1.5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970058" y="47158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1.1</a:t>
            </a:r>
            <a:endParaRPr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4" name="乗算記号 93"/>
          <p:cNvSpPr>
            <a:spLocks noChangeAspect="1"/>
          </p:cNvSpPr>
          <p:nvPr/>
        </p:nvSpPr>
        <p:spPr>
          <a:xfrm>
            <a:off x="6068153" y="229216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乗算記号 94"/>
          <p:cNvSpPr>
            <a:spLocks noChangeAspect="1"/>
          </p:cNvSpPr>
          <p:nvPr/>
        </p:nvSpPr>
        <p:spPr>
          <a:xfrm>
            <a:off x="5509353" y="229216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乗算記号 95"/>
          <p:cNvSpPr>
            <a:spLocks noChangeAspect="1"/>
          </p:cNvSpPr>
          <p:nvPr/>
        </p:nvSpPr>
        <p:spPr>
          <a:xfrm>
            <a:off x="4906103" y="280969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乗算記号 96"/>
          <p:cNvSpPr>
            <a:spLocks noChangeAspect="1"/>
          </p:cNvSpPr>
          <p:nvPr/>
        </p:nvSpPr>
        <p:spPr>
          <a:xfrm>
            <a:off x="4252053" y="364789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乗算記号 97"/>
          <p:cNvSpPr>
            <a:spLocks noChangeAspect="1"/>
          </p:cNvSpPr>
          <p:nvPr/>
        </p:nvSpPr>
        <p:spPr>
          <a:xfrm>
            <a:off x="5077553" y="457816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乗算記号 98"/>
          <p:cNvSpPr>
            <a:spLocks noChangeAspect="1"/>
          </p:cNvSpPr>
          <p:nvPr/>
        </p:nvSpPr>
        <p:spPr>
          <a:xfrm>
            <a:off x="5782403" y="457816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乗算記号 99"/>
          <p:cNvSpPr>
            <a:spLocks noChangeAspect="1"/>
          </p:cNvSpPr>
          <p:nvPr/>
        </p:nvSpPr>
        <p:spPr>
          <a:xfrm>
            <a:off x="6252303" y="531794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乗算記号 102"/>
          <p:cNvSpPr>
            <a:spLocks noChangeAspect="1"/>
          </p:cNvSpPr>
          <p:nvPr/>
        </p:nvSpPr>
        <p:spPr>
          <a:xfrm>
            <a:off x="6779353" y="485439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乗算記号 103"/>
          <p:cNvSpPr>
            <a:spLocks noChangeAspect="1"/>
          </p:cNvSpPr>
          <p:nvPr/>
        </p:nvSpPr>
        <p:spPr>
          <a:xfrm>
            <a:off x="6779353" y="408604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乗算記号 104"/>
          <p:cNvSpPr>
            <a:spLocks noChangeAspect="1"/>
          </p:cNvSpPr>
          <p:nvPr/>
        </p:nvSpPr>
        <p:spPr>
          <a:xfrm>
            <a:off x="6779353" y="372409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乗算記号 105"/>
          <p:cNvSpPr>
            <a:spLocks noChangeAspect="1"/>
          </p:cNvSpPr>
          <p:nvPr/>
        </p:nvSpPr>
        <p:spPr>
          <a:xfrm>
            <a:off x="6779353" y="331134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乗算記号 106"/>
          <p:cNvSpPr>
            <a:spLocks noChangeAspect="1"/>
          </p:cNvSpPr>
          <p:nvPr/>
        </p:nvSpPr>
        <p:spPr>
          <a:xfrm>
            <a:off x="6404703" y="322244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691596" y="47158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0.8</a:t>
            </a:r>
            <a:endParaRPr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331074" y="29630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0.2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941089" y="32163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0.5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941089" y="36357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0.3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6941089" y="40050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0.5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941089" y="47878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1.0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411676" y="50758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1.2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9266020" y="3004628"/>
            <a:ext cx="540000" cy="127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9251050" y="4301072"/>
            <a:ext cx="139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accumulated</a:t>
            </a:r>
          </a:p>
          <a:p>
            <a:pPr algn="ctr"/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118" name="正方形/長方形 117"/>
          <p:cNvSpPr/>
          <p:nvPr/>
        </p:nvSpPr>
        <p:spPr>
          <a:xfrm>
            <a:off x="9266020" y="3148628"/>
            <a:ext cx="540000" cy="113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9266020" y="3346628"/>
            <a:ext cx="540000" cy="93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9266020" y="3616628"/>
            <a:ext cx="540000" cy="66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9266020" y="3832628"/>
            <a:ext cx="540000" cy="4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9266020" y="4066628"/>
            <a:ext cx="54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10018262" y="3616628"/>
            <a:ext cx="540000" cy="66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10018262" y="3652628"/>
            <a:ext cx="540000" cy="63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10018262" y="3742628"/>
            <a:ext cx="54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10018262" y="3796628"/>
            <a:ext cx="540000" cy="48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10018262" y="3886628"/>
            <a:ext cx="540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10018262" y="4066628"/>
            <a:ext cx="540000" cy="21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直線コネクタ 125"/>
          <p:cNvCxnSpPr/>
          <p:nvPr/>
        </p:nvCxnSpPr>
        <p:spPr>
          <a:xfrm>
            <a:off x="9148786" y="4282628"/>
            <a:ext cx="15494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>
          <a:xfrm>
            <a:off x="9196752" y="2682313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front</a:t>
            </a:r>
            <a:endParaRPr kumimoji="1" lang="ja-JP" altLang="en-US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9989103" y="326584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back</a:t>
            </a:r>
            <a:endParaRPr kumimoji="1" lang="ja-JP" altLang="en-US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9000000" y="720000"/>
            <a:ext cx="2732127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(b</a:t>
            </a:r>
            <a:r>
              <a:rPr kumimoji="1" lang="en-US" altLang="ja-JP" sz="2400" dirty="0" smtClean="0"/>
              <a:t>asic idea)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Front side has more “free” space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00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/>
      <p:bldP spid="58" grpId="0" animBg="1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 animBg="1"/>
      <p:bldP spid="116" grpId="0"/>
      <p:bldP spid="118" grpId="0" animBg="1"/>
      <p:bldP spid="119" grpId="0" animBg="1"/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5" grpId="0"/>
      <p:bldP spid="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Failure mode of the heuristic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0800000">
            <a:off x="5372490" y="2905116"/>
            <a:ext cx="362985" cy="322625"/>
          </a:xfrm>
          <a:custGeom>
            <a:avLst/>
            <a:gdLst>
              <a:gd name="connsiteX0" fmla="*/ 0 w 1224136"/>
              <a:gd name="connsiteY0" fmla="*/ 0 h 1440160"/>
              <a:gd name="connsiteX1" fmla="*/ 1224136 w 1224136"/>
              <a:gd name="connsiteY1" fmla="*/ 0 h 1440160"/>
              <a:gd name="connsiteX2" fmla="*/ 1224136 w 1224136"/>
              <a:gd name="connsiteY2" fmla="*/ 1440160 h 1440160"/>
              <a:gd name="connsiteX3" fmla="*/ 0 w 1224136"/>
              <a:gd name="connsiteY3" fmla="*/ 1440160 h 1440160"/>
              <a:gd name="connsiteX4" fmla="*/ 0 w 1224136"/>
              <a:gd name="connsiteY4" fmla="*/ 0 h 1440160"/>
              <a:gd name="connsiteX0" fmla="*/ 1224136 w 1315576"/>
              <a:gd name="connsiteY0" fmla="*/ 0 h 1440160"/>
              <a:gd name="connsiteX1" fmla="*/ 1224136 w 1315576"/>
              <a:gd name="connsiteY1" fmla="*/ 1440160 h 1440160"/>
              <a:gd name="connsiteX2" fmla="*/ 0 w 1315576"/>
              <a:gd name="connsiteY2" fmla="*/ 1440160 h 1440160"/>
              <a:gd name="connsiteX3" fmla="*/ 0 w 1315576"/>
              <a:gd name="connsiteY3" fmla="*/ 0 h 1440160"/>
              <a:gd name="connsiteX4" fmla="*/ 1315576 w 1315576"/>
              <a:gd name="connsiteY4" fmla="*/ 91440 h 1440160"/>
              <a:gd name="connsiteX0" fmla="*/ 1224136 w 1224136"/>
              <a:gd name="connsiteY0" fmla="*/ 0 h 1440160"/>
              <a:gd name="connsiteX1" fmla="*/ 1224136 w 1224136"/>
              <a:gd name="connsiteY1" fmla="*/ 1440160 h 1440160"/>
              <a:gd name="connsiteX2" fmla="*/ 0 w 1224136"/>
              <a:gd name="connsiteY2" fmla="*/ 1440160 h 1440160"/>
              <a:gd name="connsiteX3" fmla="*/ 0 w 1224136"/>
              <a:gd name="connsiteY3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1440160">
                <a:moveTo>
                  <a:pt x="1224136" y="0"/>
                </a:moveTo>
                <a:lnTo>
                  <a:pt x="1224136" y="1440160"/>
                </a:lnTo>
                <a:lnTo>
                  <a:pt x="0" y="1440160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169434" y="2007079"/>
            <a:ext cx="3853132" cy="3151517"/>
          </a:xfrm>
          <a:custGeom>
            <a:avLst/>
            <a:gdLst>
              <a:gd name="connsiteX0" fmla="*/ 1564257 w 3853132"/>
              <a:gd name="connsiteY0" fmla="*/ 132846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9020 w 3853132"/>
              <a:gd name="connsiteY0" fmla="*/ 134751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4258 w 3853132"/>
              <a:gd name="connsiteY0" fmla="*/ 1349899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6639 w 3853132"/>
              <a:gd name="connsiteY0" fmla="*/ 1340374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3132" h="3151517">
                <a:moveTo>
                  <a:pt x="1566639" y="1340374"/>
                </a:moveTo>
                <a:cubicBezTo>
                  <a:pt x="1566968" y="1493133"/>
                  <a:pt x="1569679" y="1653037"/>
                  <a:pt x="1570008" y="1805796"/>
                </a:cubicBezTo>
                <a:lnTo>
                  <a:pt x="2524664" y="1805796"/>
                </a:lnTo>
                <a:lnTo>
                  <a:pt x="2524664" y="5751"/>
                </a:lnTo>
                <a:lnTo>
                  <a:pt x="0" y="5751"/>
                </a:lnTo>
                <a:lnTo>
                  <a:pt x="0" y="3134264"/>
                </a:lnTo>
                <a:lnTo>
                  <a:pt x="3853132" y="3151517"/>
                </a:lnTo>
                <a:lnTo>
                  <a:pt x="3853132" y="0"/>
                </a:lnTo>
                <a:lnTo>
                  <a:pt x="3013495" y="11502"/>
                </a:lnTo>
                <a:lnTo>
                  <a:pt x="3013495" y="2173857"/>
                </a:lnTo>
                <a:lnTo>
                  <a:pt x="1196197" y="2185359"/>
                </a:lnTo>
                <a:cubicBezTo>
                  <a:pt x="1198114" y="1903563"/>
                  <a:pt x="1200030" y="1621766"/>
                  <a:pt x="1201947" y="1339970"/>
                </a:cubicBez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37306" y="1844824"/>
            <a:ext cx="4114800" cy="3456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rot="8760000">
            <a:off x="5363775" y="2997325"/>
            <a:ext cx="310009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>
            <a:spLocks noChangeAspect="1"/>
          </p:cNvSpPr>
          <p:nvPr/>
        </p:nvSpPr>
        <p:spPr>
          <a:xfrm>
            <a:off x="5538318" y="2775079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rot="11160000">
            <a:off x="5355822" y="3111445"/>
            <a:ext cx="382649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5360000">
            <a:off x="4986495" y="3639532"/>
            <a:ext cx="1053553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3860000">
            <a:off x="5292907" y="3307918"/>
            <a:ext cx="514399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乗算記号 27"/>
          <p:cNvSpPr>
            <a:spLocks noChangeAspect="1"/>
          </p:cNvSpPr>
          <p:nvPr/>
        </p:nvSpPr>
        <p:spPr>
          <a:xfrm>
            <a:off x="5641806" y="300964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/>
          <p:cNvSpPr>
            <a:spLocks noChangeAspect="1"/>
          </p:cNvSpPr>
          <p:nvPr/>
        </p:nvSpPr>
        <p:spPr>
          <a:xfrm>
            <a:off x="5641806" y="340016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/>
          <p:cNvSpPr>
            <a:spLocks noChangeAspect="1"/>
          </p:cNvSpPr>
          <p:nvPr/>
        </p:nvSpPr>
        <p:spPr>
          <a:xfrm>
            <a:off x="5519936" y="4063479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/>
          <p:cNvSpPr>
            <a:spLocks noChangeAspect="1"/>
          </p:cNvSpPr>
          <p:nvPr/>
        </p:nvSpPr>
        <p:spPr>
          <a:xfrm>
            <a:off x="4982544" y="1866254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rot="8760000">
            <a:off x="4119838" y="3498623"/>
            <a:ext cx="131548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1160000">
            <a:off x="4225297" y="3026656"/>
            <a:ext cx="110266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5360000">
            <a:off x="4724579" y="2540076"/>
            <a:ext cx="101244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3860000">
            <a:off x="4275217" y="2550126"/>
            <a:ext cx="1282161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乗算記号 35"/>
          <p:cNvSpPr>
            <a:spLocks noChangeAspect="1"/>
          </p:cNvSpPr>
          <p:nvPr/>
        </p:nvSpPr>
        <p:spPr>
          <a:xfrm>
            <a:off x="4384849" y="1866254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乗算記号 36"/>
          <p:cNvSpPr>
            <a:spLocks noChangeAspect="1"/>
          </p:cNvSpPr>
          <p:nvPr/>
        </p:nvSpPr>
        <p:spPr>
          <a:xfrm>
            <a:off x="4055760" y="2840770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乗算記号 37"/>
          <p:cNvSpPr>
            <a:spLocks noChangeAspect="1"/>
          </p:cNvSpPr>
          <p:nvPr/>
        </p:nvSpPr>
        <p:spPr>
          <a:xfrm>
            <a:off x="4055760" y="3747991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280162" y="3004572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9266020" y="3419708"/>
            <a:ext cx="540000" cy="8629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251050" y="4301072"/>
            <a:ext cx="139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accumulated</a:t>
            </a:r>
          </a:p>
          <a:p>
            <a:pPr algn="ctr"/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10018262" y="3747990"/>
            <a:ext cx="540000" cy="534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9148786" y="4282628"/>
            <a:ext cx="15494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9196752" y="3101859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front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989103" y="341970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back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178152" y="2666270"/>
            <a:ext cx="729012" cy="756357"/>
          </a:xfrm>
          <a:prstGeom prst="roundRect">
            <a:avLst>
              <a:gd name="adj" fmla="val 34632"/>
            </a:avLst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8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17" grpId="0" animBg="1"/>
      <p:bldP spid="39" grpId="0" animBg="1"/>
      <p:bldP spid="40" grpId="0"/>
      <p:bldP spid="46" grpId="0" animBg="1"/>
      <p:bldP spid="53" grpId="0"/>
      <p:bldP spid="54" grpId="0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Failure mode of the heuristic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0800000">
            <a:off x="5372490" y="2905116"/>
            <a:ext cx="362985" cy="322625"/>
          </a:xfrm>
          <a:custGeom>
            <a:avLst/>
            <a:gdLst>
              <a:gd name="connsiteX0" fmla="*/ 0 w 1224136"/>
              <a:gd name="connsiteY0" fmla="*/ 0 h 1440160"/>
              <a:gd name="connsiteX1" fmla="*/ 1224136 w 1224136"/>
              <a:gd name="connsiteY1" fmla="*/ 0 h 1440160"/>
              <a:gd name="connsiteX2" fmla="*/ 1224136 w 1224136"/>
              <a:gd name="connsiteY2" fmla="*/ 1440160 h 1440160"/>
              <a:gd name="connsiteX3" fmla="*/ 0 w 1224136"/>
              <a:gd name="connsiteY3" fmla="*/ 1440160 h 1440160"/>
              <a:gd name="connsiteX4" fmla="*/ 0 w 1224136"/>
              <a:gd name="connsiteY4" fmla="*/ 0 h 1440160"/>
              <a:gd name="connsiteX0" fmla="*/ 1224136 w 1315576"/>
              <a:gd name="connsiteY0" fmla="*/ 0 h 1440160"/>
              <a:gd name="connsiteX1" fmla="*/ 1224136 w 1315576"/>
              <a:gd name="connsiteY1" fmla="*/ 1440160 h 1440160"/>
              <a:gd name="connsiteX2" fmla="*/ 0 w 1315576"/>
              <a:gd name="connsiteY2" fmla="*/ 1440160 h 1440160"/>
              <a:gd name="connsiteX3" fmla="*/ 0 w 1315576"/>
              <a:gd name="connsiteY3" fmla="*/ 0 h 1440160"/>
              <a:gd name="connsiteX4" fmla="*/ 1315576 w 1315576"/>
              <a:gd name="connsiteY4" fmla="*/ 91440 h 1440160"/>
              <a:gd name="connsiteX0" fmla="*/ 1224136 w 1224136"/>
              <a:gd name="connsiteY0" fmla="*/ 0 h 1440160"/>
              <a:gd name="connsiteX1" fmla="*/ 1224136 w 1224136"/>
              <a:gd name="connsiteY1" fmla="*/ 1440160 h 1440160"/>
              <a:gd name="connsiteX2" fmla="*/ 0 w 1224136"/>
              <a:gd name="connsiteY2" fmla="*/ 1440160 h 1440160"/>
              <a:gd name="connsiteX3" fmla="*/ 0 w 1224136"/>
              <a:gd name="connsiteY3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1440160">
                <a:moveTo>
                  <a:pt x="1224136" y="0"/>
                </a:moveTo>
                <a:lnTo>
                  <a:pt x="1224136" y="1440160"/>
                </a:lnTo>
                <a:lnTo>
                  <a:pt x="0" y="1440160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169434" y="2007079"/>
            <a:ext cx="3853132" cy="3151517"/>
          </a:xfrm>
          <a:custGeom>
            <a:avLst/>
            <a:gdLst>
              <a:gd name="connsiteX0" fmla="*/ 1564257 w 3853132"/>
              <a:gd name="connsiteY0" fmla="*/ 132846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9020 w 3853132"/>
              <a:gd name="connsiteY0" fmla="*/ 134751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4258 w 3853132"/>
              <a:gd name="connsiteY0" fmla="*/ 1349899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6639 w 3853132"/>
              <a:gd name="connsiteY0" fmla="*/ 1340374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3132" h="3151517">
                <a:moveTo>
                  <a:pt x="1566639" y="1340374"/>
                </a:moveTo>
                <a:cubicBezTo>
                  <a:pt x="1566968" y="1493133"/>
                  <a:pt x="1569679" y="1653037"/>
                  <a:pt x="1570008" y="1805796"/>
                </a:cubicBezTo>
                <a:lnTo>
                  <a:pt x="2524664" y="1805796"/>
                </a:lnTo>
                <a:lnTo>
                  <a:pt x="2524664" y="5751"/>
                </a:lnTo>
                <a:lnTo>
                  <a:pt x="0" y="5751"/>
                </a:lnTo>
                <a:lnTo>
                  <a:pt x="0" y="3134264"/>
                </a:lnTo>
                <a:lnTo>
                  <a:pt x="3853132" y="3151517"/>
                </a:lnTo>
                <a:lnTo>
                  <a:pt x="3853132" y="0"/>
                </a:lnTo>
                <a:lnTo>
                  <a:pt x="3013495" y="11502"/>
                </a:lnTo>
                <a:lnTo>
                  <a:pt x="3013495" y="2173857"/>
                </a:lnTo>
                <a:lnTo>
                  <a:pt x="1196197" y="2185359"/>
                </a:lnTo>
                <a:cubicBezTo>
                  <a:pt x="1198114" y="1903563"/>
                  <a:pt x="1200030" y="1621766"/>
                  <a:pt x="1201947" y="1339970"/>
                </a:cubicBez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550416" y="2621672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16200000" flipV="1">
            <a:off x="5210348" y="2961741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5400000" flipV="1">
            <a:off x="5890484" y="2961741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448692" y="1749956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16200000" flipV="1">
            <a:off x="3997260" y="3386169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V="1">
            <a:off x="8182928" y="3386169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6200000" flipV="1">
            <a:off x="5579592" y="3435316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 flipV="1">
            <a:off x="5521240" y="3670008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6200000" flipV="1">
            <a:off x="7027372" y="2976980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V="1">
            <a:off x="6851292" y="2765149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6296784" y="3919401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0800000" flipV="1">
            <a:off x="6103621" y="3861048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0800000" flipV="1">
            <a:off x="6080761" y="5207924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5210348" y="3140890"/>
            <a:ext cx="301153" cy="30115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578823" y="3140890"/>
            <a:ext cx="301153" cy="30115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Ray </a:t>
            </a:r>
            <a:r>
              <a:rPr lang="en-US" altLang="ja-JP" dirty="0"/>
              <a:t>intersection parity sampling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0800000">
            <a:off x="5372490" y="2905116"/>
            <a:ext cx="362985" cy="322625"/>
          </a:xfrm>
          <a:custGeom>
            <a:avLst/>
            <a:gdLst>
              <a:gd name="connsiteX0" fmla="*/ 0 w 1224136"/>
              <a:gd name="connsiteY0" fmla="*/ 0 h 1440160"/>
              <a:gd name="connsiteX1" fmla="*/ 1224136 w 1224136"/>
              <a:gd name="connsiteY1" fmla="*/ 0 h 1440160"/>
              <a:gd name="connsiteX2" fmla="*/ 1224136 w 1224136"/>
              <a:gd name="connsiteY2" fmla="*/ 1440160 h 1440160"/>
              <a:gd name="connsiteX3" fmla="*/ 0 w 1224136"/>
              <a:gd name="connsiteY3" fmla="*/ 1440160 h 1440160"/>
              <a:gd name="connsiteX4" fmla="*/ 0 w 1224136"/>
              <a:gd name="connsiteY4" fmla="*/ 0 h 1440160"/>
              <a:gd name="connsiteX0" fmla="*/ 1224136 w 1315576"/>
              <a:gd name="connsiteY0" fmla="*/ 0 h 1440160"/>
              <a:gd name="connsiteX1" fmla="*/ 1224136 w 1315576"/>
              <a:gd name="connsiteY1" fmla="*/ 1440160 h 1440160"/>
              <a:gd name="connsiteX2" fmla="*/ 0 w 1315576"/>
              <a:gd name="connsiteY2" fmla="*/ 1440160 h 1440160"/>
              <a:gd name="connsiteX3" fmla="*/ 0 w 1315576"/>
              <a:gd name="connsiteY3" fmla="*/ 0 h 1440160"/>
              <a:gd name="connsiteX4" fmla="*/ 1315576 w 1315576"/>
              <a:gd name="connsiteY4" fmla="*/ 91440 h 1440160"/>
              <a:gd name="connsiteX0" fmla="*/ 1224136 w 1224136"/>
              <a:gd name="connsiteY0" fmla="*/ 0 h 1440160"/>
              <a:gd name="connsiteX1" fmla="*/ 1224136 w 1224136"/>
              <a:gd name="connsiteY1" fmla="*/ 1440160 h 1440160"/>
              <a:gd name="connsiteX2" fmla="*/ 0 w 1224136"/>
              <a:gd name="connsiteY2" fmla="*/ 1440160 h 1440160"/>
              <a:gd name="connsiteX3" fmla="*/ 0 w 1224136"/>
              <a:gd name="connsiteY3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1440160">
                <a:moveTo>
                  <a:pt x="1224136" y="0"/>
                </a:moveTo>
                <a:lnTo>
                  <a:pt x="1224136" y="1440160"/>
                </a:lnTo>
                <a:lnTo>
                  <a:pt x="0" y="1440160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169434" y="2007079"/>
            <a:ext cx="3853132" cy="3151517"/>
          </a:xfrm>
          <a:custGeom>
            <a:avLst/>
            <a:gdLst>
              <a:gd name="connsiteX0" fmla="*/ 1564257 w 3853132"/>
              <a:gd name="connsiteY0" fmla="*/ 132846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9020 w 3853132"/>
              <a:gd name="connsiteY0" fmla="*/ 134751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4258 w 3853132"/>
              <a:gd name="connsiteY0" fmla="*/ 1349899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6639 w 3853132"/>
              <a:gd name="connsiteY0" fmla="*/ 1340374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3132" h="3151517">
                <a:moveTo>
                  <a:pt x="1566639" y="1340374"/>
                </a:moveTo>
                <a:cubicBezTo>
                  <a:pt x="1566968" y="1493133"/>
                  <a:pt x="1569679" y="1653037"/>
                  <a:pt x="1570008" y="1805796"/>
                </a:cubicBezTo>
                <a:lnTo>
                  <a:pt x="2524664" y="1805796"/>
                </a:lnTo>
                <a:lnTo>
                  <a:pt x="2524664" y="5751"/>
                </a:lnTo>
                <a:lnTo>
                  <a:pt x="0" y="5751"/>
                </a:lnTo>
                <a:lnTo>
                  <a:pt x="0" y="3134264"/>
                </a:lnTo>
                <a:lnTo>
                  <a:pt x="3853132" y="3151517"/>
                </a:lnTo>
                <a:lnTo>
                  <a:pt x="3853132" y="0"/>
                </a:lnTo>
                <a:lnTo>
                  <a:pt x="3013495" y="11502"/>
                </a:lnTo>
                <a:lnTo>
                  <a:pt x="3013495" y="2173857"/>
                </a:lnTo>
                <a:lnTo>
                  <a:pt x="1196197" y="2185359"/>
                </a:lnTo>
                <a:cubicBezTo>
                  <a:pt x="1198114" y="1903563"/>
                  <a:pt x="1200030" y="1621766"/>
                  <a:pt x="1201947" y="1339970"/>
                </a:cubicBez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37306" y="1844824"/>
            <a:ext cx="4114800" cy="3456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rot="8760000">
            <a:off x="5120237" y="2248554"/>
            <a:ext cx="3053499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2240000">
            <a:off x="5224459" y="3814051"/>
            <a:ext cx="3426364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5360000">
            <a:off x="4141757" y="4675093"/>
            <a:ext cx="324135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3860000">
            <a:off x="4660553" y="4567186"/>
            <a:ext cx="380668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8760000">
            <a:off x="2801913" y="3909735"/>
            <a:ext cx="279193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5360000">
            <a:off x="4255810" y="2217845"/>
            <a:ext cx="179360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3860000">
            <a:off x="3586061" y="2244764"/>
            <a:ext cx="216118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023336" y="1270501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dirty="0" smtClean="0"/>
              <a:t> 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77841" y="1270501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dirty="0" smtClean="0"/>
              <a:t> 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95600" y="2206605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dirty="0" smtClean="0"/>
              <a:t> 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99656" y="4642177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dirty="0" smtClean="0"/>
              <a:t> 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151607" y="5697631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+0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735783" y="5697631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4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+0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112224" y="4437112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+1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73449" y="1270501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mod 2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+0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rot="12240000">
            <a:off x="2872663" y="2584375"/>
            <a:ext cx="2574277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5280162" y="3028387"/>
            <a:ext cx="182124" cy="1821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9730899" y="4016490"/>
            <a:ext cx="9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counter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9487582" y="3108816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back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9525602" y="3440490"/>
            <a:ext cx="540000" cy="57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9525602" y="3584490"/>
            <a:ext cx="540000" cy="43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9525602" y="3728490"/>
            <a:ext cx="540000" cy="2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9525602" y="3872490"/>
            <a:ext cx="540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10303956" y="3872490"/>
            <a:ext cx="540000" cy="14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/>
          <p:cNvCxnSpPr/>
          <p:nvPr/>
        </p:nvCxnSpPr>
        <p:spPr>
          <a:xfrm>
            <a:off x="9408368" y="4018871"/>
            <a:ext cx="15494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10248900" y="3533244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front</a:t>
            </a:r>
            <a:endParaRPr kumimoji="1" lang="ja-JP" altLang="en-US" dirty="0"/>
          </a:p>
        </p:txBody>
      </p:sp>
      <p:sp>
        <p:nvSpPr>
          <p:cNvPr id="19" name="乗算記号 18"/>
          <p:cNvSpPr>
            <a:spLocks noChangeAspect="1"/>
          </p:cNvSpPr>
          <p:nvPr/>
        </p:nvSpPr>
        <p:spPr>
          <a:xfrm>
            <a:off x="5563718" y="2775079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/>
          <p:cNvSpPr>
            <a:spLocks noChangeAspect="1"/>
          </p:cNvSpPr>
          <p:nvPr/>
        </p:nvSpPr>
        <p:spPr>
          <a:xfrm>
            <a:off x="5616406" y="340016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/>
          <p:cNvSpPr>
            <a:spLocks noChangeAspect="1"/>
          </p:cNvSpPr>
          <p:nvPr/>
        </p:nvSpPr>
        <p:spPr>
          <a:xfrm>
            <a:off x="5526286" y="4063613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乗算記号 36"/>
          <p:cNvSpPr>
            <a:spLocks noChangeAspect="1"/>
          </p:cNvSpPr>
          <p:nvPr/>
        </p:nvSpPr>
        <p:spPr>
          <a:xfrm>
            <a:off x="4055760" y="2475362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乗算記号 37"/>
          <p:cNvSpPr>
            <a:spLocks noChangeAspect="1"/>
          </p:cNvSpPr>
          <p:nvPr/>
        </p:nvSpPr>
        <p:spPr>
          <a:xfrm>
            <a:off x="4055760" y="3776566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乗算記号 40"/>
          <p:cNvSpPr>
            <a:spLocks noChangeAspect="1"/>
          </p:cNvSpPr>
          <p:nvPr/>
        </p:nvSpPr>
        <p:spPr>
          <a:xfrm>
            <a:off x="6571803" y="2101106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乗算記号 41"/>
          <p:cNvSpPr>
            <a:spLocks noChangeAspect="1"/>
          </p:cNvSpPr>
          <p:nvPr/>
        </p:nvSpPr>
        <p:spPr>
          <a:xfrm>
            <a:off x="6571803" y="3582325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乗算記号 42"/>
          <p:cNvSpPr>
            <a:spLocks noChangeAspect="1"/>
          </p:cNvSpPr>
          <p:nvPr/>
        </p:nvSpPr>
        <p:spPr>
          <a:xfrm>
            <a:off x="7060457" y="3805881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乗算記号 43"/>
          <p:cNvSpPr>
            <a:spLocks noChangeAspect="1"/>
          </p:cNvSpPr>
          <p:nvPr/>
        </p:nvSpPr>
        <p:spPr>
          <a:xfrm>
            <a:off x="7902353" y="4176043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乗算記号 44"/>
          <p:cNvSpPr>
            <a:spLocks noChangeAspect="1"/>
          </p:cNvSpPr>
          <p:nvPr/>
        </p:nvSpPr>
        <p:spPr>
          <a:xfrm>
            <a:off x="6918156" y="502894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乗算記号 46"/>
          <p:cNvSpPr>
            <a:spLocks noChangeAspect="1"/>
          </p:cNvSpPr>
          <p:nvPr/>
        </p:nvSpPr>
        <p:spPr>
          <a:xfrm>
            <a:off x="6124406" y="4063613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乗算記号 47"/>
          <p:cNvSpPr>
            <a:spLocks noChangeAspect="1"/>
          </p:cNvSpPr>
          <p:nvPr/>
        </p:nvSpPr>
        <p:spPr>
          <a:xfrm>
            <a:off x="5762456" y="5028947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乗算記号 57"/>
          <p:cNvSpPr>
            <a:spLocks noChangeAspect="1"/>
          </p:cNvSpPr>
          <p:nvPr/>
        </p:nvSpPr>
        <p:spPr>
          <a:xfrm>
            <a:off x="5847122" y="3696153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/>
          <p:cNvSpPr>
            <a:spLocks noChangeAspect="1"/>
          </p:cNvSpPr>
          <p:nvPr/>
        </p:nvSpPr>
        <p:spPr>
          <a:xfrm>
            <a:off x="4972761" y="1900699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乗算記号 35"/>
          <p:cNvSpPr>
            <a:spLocks noChangeAspect="1"/>
          </p:cNvSpPr>
          <p:nvPr/>
        </p:nvSpPr>
        <p:spPr>
          <a:xfrm>
            <a:off x="4360777" y="1900699"/>
            <a:ext cx="244857" cy="244857"/>
          </a:xfrm>
          <a:prstGeom prst="mathMultiply">
            <a:avLst>
              <a:gd name="adj1" fmla="val 15610"/>
            </a:avLst>
          </a:prstGeom>
          <a:solidFill>
            <a:srgbClr val="FF0000"/>
          </a:solidFill>
          <a:ln>
            <a:noFill/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0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0" grpId="0"/>
      <p:bldP spid="51" grpId="0"/>
      <p:bldP spid="56" grpId="0"/>
      <p:bldP spid="57" grpId="0"/>
      <p:bldP spid="59" grpId="0"/>
      <p:bldP spid="60" grpId="0"/>
      <p:bldP spid="64" grpId="0"/>
      <p:bldP spid="66" grpId="0"/>
      <p:bldP spid="68" grpId="0" animBg="1"/>
      <p:bldP spid="69" grpId="0" animBg="1"/>
      <p:bldP spid="70" grpId="0" animBg="1"/>
      <p:bldP spid="71" grpId="0" animBg="1"/>
      <p:bldP spid="74" grpId="0" animBg="1"/>
      <p:bldP spid="76" grpId="0"/>
      <p:bldP spid="19" grpId="0" animBg="1"/>
      <p:bldP spid="29" grpId="0" animBg="1"/>
      <p:bldP spid="30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8" grpId="0" animBg="1"/>
      <p:bldP spid="31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Ray intersection parity sampling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35161" y="1825625"/>
            <a:ext cx="3737503" cy="4351338"/>
          </a:xfrm>
        </p:spPr>
        <p:txBody>
          <a:bodyPr/>
          <a:lstStyle/>
          <a:p>
            <a:r>
              <a:rPr kumimoji="1" lang="en-US" altLang="ja-JP" dirty="0" smtClean="0"/>
              <a:t>Essentially the same effect as [Murali97]</a:t>
            </a:r>
          </a:p>
          <a:p>
            <a:pPr lvl="3"/>
            <a:endParaRPr lang="en-US" altLang="ja-JP" dirty="0" smtClean="0"/>
          </a:p>
          <a:p>
            <a:r>
              <a:rPr lang="en-US" altLang="ja-JP" dirty="0" smtClean="0"/>
              <a:t>Assumes </a:t>
            </a:r>
            <a:r>
              <a:rPr lang="en-US" altLang="ja-JP" dirty="0"/>
              <a:t>each facet to </a:t>
            </a:r>
            <a:r>
              <a:rPr lang="en-US" altLang="ja-JP" dirty="0" smtClean="0"/>
              <a:t>be boundary between inside &amp; outside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0800000">
            <a:off x="5372490" y="2905116"/>
            <a:ext cx="362985" cy="322625"/>
          </a:xfrm>
          <a:custGeom>
            <a:avLst/>
            <a:gdLst>
              <a:gd name="connsiteX0" fmla="*/ 0 w 1224136"/>
              <a:gd name="connsiteY0" fmla="*/ 0 h 1440160"/>
              <a:gd name="connsiteX1" fmla="*/ 1224136 w 1224136"/>
              <a:gd name="connsiteY1" fmla="*/ 0 h 1440160"/>
              <a:gd name="connsiteX2" fmla="*/ 1224136 w 1224136"/>
              <a:gd name="connsiteY2" fmla="*/ 1440160 h 1440160"/>
              <a:gd name="connsiteX3" fmla="*/ 0 w 1224136"/>
              <a:gd name="connsiteY3" fmla="*/ 1440160 h 1440160"/>
              <a:gd name="connsiteX4" fmla="*/ 0 w 1224136"/>
              <a:gd name="connsiteY4" fmla="*/ 0 h 1440160"/>
              <a:gd name="connsiteX0" fmla="*/ 1224136 w 1315576"/>
              <a:gd name="connsiteY0" fmla="*/ 0 h 1440160"/>
              <a:gd name="connsiteX1" fmla="*/ 1224136 w 1315576"/>
              <a:gd name="connsiteY1" fmla="*/ 1440160 h 1440160"/>
              <a:gd name="connsiteX2" fmla="*/ 0 w 1315576"/>
              <a:gd name="connsiteY2" fmla="*/ 1440160 h 1440160"/>
              <a:gd name="connsiteX3" fmla="*/ 0 w 1315576"/>
              <a:gd name="connsiteY3" fmla="*/ 0 h 1440160"/>
              <a:gd name="connsiteX4" fmla="*/ 1315576 w 1315576"/>
              <a:gd name="connsiteY4" fmla="*/ 91440 h 1440160"/>
              <a:gd name="connsiteX0" fmla="*/ 1224136 w 1224136"/>
              <a:gd name="connsiteY0" fmla="*/ 0 h 1440160"/>
              <a:gd name="connsiteX1" fmla="*/ 1224136 w 1224136"/>
              <a:gd name="connsiteY1" fmla="*/ 1440160 h 1440160"/>
              <a:gd name="connsiteX2" fmla="*/ 0 w 1224136"/>
              <a:gd name="connsiteY2" fmla="*/ 1440160 h 1440160"/>
              <a:gd name="connsiteX3" fmla="*/ 0 w 1224136"/>
              <a:gd name="connsiteY3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1440160">
                <a:moveTo>
                  <a:pt x="1224136" y="0"/>
                </a:moveTo>
                <a:lnTo>
                  <a:pt x="1224136" y="1440160"/>
                </a:lnTo>
                <a:lnTo>
                  <a:pt x="0" y="1440160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169434" y="2007079"/>
            <a:ext cx="3853132" cy="3151517"/>
          </a:xfrm>
          <a:custGeom>
            <a:avLst/>
            <a:gdLst>
              <a:gd name="connsiteX0" fmla="*/ 1564257 w 3853132"/>
              <a:gd name="connsiteY0" fmla="*/ 132846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9020 w 3853132"/>
              <a:gd name="connsiteY0" fmla="*/ 1347518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4258 w 3853132"/>
              <a:gd name="connsiteY0" fmla="*/ 1349899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  <a:gd name="connsiteX0" fmla="*/ 1566639 w 3853132"/>
              <a:gd name="connsiteY0" fmla="*/ 1340374 h 3151517"/>
              <a:gd name="connsiteX1" fmla="*/ 1570008 w 3853132"/>
              <a:gd name="connsiteY1" fmla="*/ 1805796 h 3151517"/>
              <a:gd name="connsiteX2" fmla="*/ 2524664 w 3853132"/>
              <a:gd name="connsiteY2" fmla="*/ 1805796 h 3151517"/>
              <a:gd name="connsiteX3" fmla="*/ 2524664 w 3853132"/>
              <a:gd name="connsiteY3" fmla="*/ 5751 h 3151517"/>
              <a:gd name="connsiteX4" fmla="*/ 0 w 3853132"/>
              <a:gd name="connsiteY4" fmla="*/ 5751 h 3151517"/>
              <a:gd name="connsiteX5" fmla="*/ 0 w 3853132"/>
              <a:gd name="connsiteY5" fmla="*/ 3134264 h 3151517"/>
              <a:gd name="connsiteX6" fmla="*/ 3853132 w 3853132"/>
              <a:gd name="connsiteY6" fmla="*/ 3151517 h 3151517"/>
              <a:gd name="connsiteX7" fmla="*/ 3853132 w 3853132"/>
              <a:gd name="connsiteY7" fmla="*/ 0 h 3151517"/>
              <a:gd name="connsiteX8" fmla="*/ 3013495 w 3853132"/>
              <a:gd name="connsiteY8" fmla="*/ 11502 h 3151517"/>
              <a:gd name="connsiteX9" fmla="*/ 3013495 w 3853132"/>
              <a:gd name="connsiteY9" fmla="*/ 2173857 h 3151517"/>
              <a:gd name="connsiteX10" fmla="*/ 1196197 w 3853132"/>
              <a:gd name="connsiteY10" fmla="*/ 2185359 h 3151517"/>
              <a:gd name="connsiteX11" fmla="*/ 1201947 w 3853132"/>
              <a:gd name="connsiteY11" fmla="*/ 1339970 h 31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3132" h="3151517">
                <a:moveTo>
                  <a:pt x="1566639" y="1340374"/>
                </a:moveTo>
                <a:cubicBezTo>
                  <a:pt x="1566968" y="1493133"/>
                  <a:pt x="1569679" y="1653037"/>
                  <a:pt x="1570008" y="1805796"/>
                </a:cubicBezTo>
                <a:lnTo>
                  <a:pt x="2524664" y="1805796"/>
                </a:lnTo>
                <a:lnTo>
                  <a:pt x="2524664" y="5751"/>
                </a:lnTo>
                <a:lnTo>
                  <a:pt x="0" y="5751"/>
                </a:lnTo>
                <a:lnTo>
                  <a:pt x="0" y="3134264"/>
                </a:lnTo>
                <a:lnTo>
                  <a:pt x="3853132" y="3151517"/>
                </a:lnTo>
                <a:lnTo>
                  <a:pt x="3853132" y="0"/>
                </a:lnTo>
                <a:lnTo>
                  <a:pt x="3013495" y="11502"/>
                </a:lnTo>
                <a:lnTo>
                  <a:pt x="3013495" y="2173857"/>
                </a:lnTo>
                <a:lnTo>
                  <a:pt x="1196197" y="2185359"/>
                </a:lnTo>
                <a:cubicBezTo>
                  <a:pt x="1198114" y="1903563"/>
                  <a:pt x="1200030" y="1621766"/>
                  <a:pt x="1201947" y="1339970"/>
                </a:cubicBezTo>
              </a:path>
            </a:pathLst>
          </a:custGeom>
          <a:noFill/>
          <a:ln w="41275">
            <a:solidFill>
              <a:schemeClr val="bg1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rot="10800000" flipV="1">
            <a:off x="5550416" y="2940819"/>
            <a:ext cx="0" cy="14261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16200000" flipV="1">
            <a:off x="5641051" y="3047289"/>
            <a:ext cx="0" cy="149259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5400000" flipV="1">
            <a:off x="5477179" y="3047289"/>
            <a:ext cx="0" cy="149259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448692" y="1749956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16200000" flipV="1">
            <a:off x="3997260" y="3386169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V="1">
            <a:off x="8182928" y="3386169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6200000" flipV="1">
            <a:off x="5579592" y="3435316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 flipV="1">
            <a:off x="5521240" y="3670008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6200000" flipV="1">
            <a:off x="7027372" y="2976980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V="1">
            <a:off x="6851292" y="2765149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6296784" y="3919401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0800000" flipV="1">
            <a:off x="6103621" y="3861048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0800000" flipV="1">
            <a:off x="6080761" y="5207924"/>
            <a:ext cx="0" cy="22967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4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Challenging case:</a:t>
            </a:r>
            <a:br>
              <a:rPr lang="en-US" altLang="ja-JP" dirty="0" smtClean="0"/>
            </a:br>
            <a:r>
              <a:rPr lang="en-US" altLang="ja-JP" dirty="0" smtClean="0"/>
              <a:t>When overlaps and cavities coexist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4869161"/>
            <a:ext cx="10515600" cy="13078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Never found during our evaluation, </a:t>
            </a:r>
            <a:br>
              <a:rPr lang="en-US" altLang="ja-JP" dirty="0" smtClean="0"/>
            </a:br>
            <a:r>
              <a:rPr lang="en-US" altLang="ja-JP" dirty="0" smtClean="0"/>
              <a:t>mostly of theoretical interest</a:t>
            </a:r>
          </a:p>
          <a:p>
            <a:pPr lvl="1"/>
            <a:r>
              <a:rPr lang="en-US" altLang="ja-JP" dirty="0" smtClean="0"/>
              <a:t>Parity-based method never used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Kenshi Takayama (takayama@nii.ac.jp)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91" y="1716588"/>
            <a:ext cx="8821733" cy="25892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544" y="1124744"/>
            <a:ext cx="362107" cy="340066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344472" y="450912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generalized winding number [Jacobson13]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38763" y="3883694"/>
            <a:ext cx="805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facets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75370" y="4325034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with visibility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35358" y="4325034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with parity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13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Evaluation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Dataset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SHREC (</a:t>
            </a:r>
            <a:r>
              <a:rPr lang="en-US" altLang="ja-JP" dirty="0" err="1" smtClean="0"/>
              <a:t>SHape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REtrieval</a:t>
            </a:r>
            <a:r>
              <a:rPr lang="en-US" altLang="ja-JP" dirty="0" smtClean="0"/>
              <a:t> Contest) 2010 [Vanamali10]</a:t>
            </a:r>
          </a:p>
          <a:p>
            <a:pPr marL="457200" lvl="1" indent="0">
              <a:buNone/>
            </a:pPr>
            <a:r>
              <a:rPr lang="en-US" altLang="ja-JP" sz="2000" dirty="0">
                <a:hlinkClick r:id="rId2"/>
              </a:rPr>
              <a:t>http://</a:t>
            </a:r>
            <a:r>
              <a:rPr lang="en-US" altLang="ja-JP" sz="2000" dirty="0" smtClean="0">
                <a:hlinkClick r:id="rId2"/>
              </a:rPr>
              <a:t>www.itl.nist.gov/iad/vug/sharp/contest/2010/Generic3DWarehouse/data.html</a:t>
            </a:r>
            <a:endParaRPr lang="en-US" altLang="ja-JP" dirty="0" smtClean="0"/>
          </a:p>
          <a:p>
            <a:r>
              <a:rPr lang="en-US" altLang="ja-JP" dirty="0" smtClean="0"/>
              <a:t>3168 </a:t>
            </a:r>
            <a:r>
              <a:rPr lang="en-US" altLang="ja-JP" dirty="0"/>
              <a:t>meshes </a:t>
            </a:r>
            <a:r>
              <a:rPr lang="en-US" altLang="ja-JP" dirty="0" smtClean="0"/>
              <a:t>from </a:t>
            </a:r>
            <a:r>
              <a:rPr lang="en-US" altLang="ja-JP" dirty="0"/>
              <a:t>Google 3D </a:t>
            </a:r>
            <a:r>
              <a:rPr lang="en-US" altLang="ja-JP" dirty="0" smtClean="0"/>
              <a:t>Warehouse</a:t>
            </a:r>
          </a:p>
          <a:p>
            <a:r>
              <a:rPr lang="en-US" altLang="ja-JP" dirty="0" smtClean="0"/>
              <a:t>Most meshes far from being clean and watertight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b="49827"/>
          <a:stretch/>
        </p:blipFill>
        <p:spPr>
          <a:xfrm>
            <a:off x="1055440" y="4001497"/>
            <a:ext cx="8744808" cy="2071873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10131846" y="5080841"/>
            <a:ext cx="688554" cy="0"/>
          </a:xfrm>
          <a:prstGeom prst="line">
            <a:avLst/>
          </a:prstGeom>
          <a:ln w="133350" cap="rnd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Backfacingness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measure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717032"/>
            <a:ext cx="10515600" cy="287743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Irrelevant </a:t>
            </a:r>
            <a:r>
              <a:rPr lang="en-US" altLang="ja-JP" dirty="0" smtClean="0"/>
              <a:t>if</a:t>
            </a:r>
            <a:r>
              <a:rPr lang="en-US" altLang="ja-JP" dirty="0"/>
              <a:t> </a:t>
            </a:r>
            <a:r>
              <a:rPr lang="en-US" altLang="ja-JP" dirty="0" smtClean="0"/>
              <a:t>mesh contains: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Cannot define “ground truth”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54" y="1432400"/>
            <a:ext cx="6111458" cy="1996600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Kenshi Takayama (takayama@nii.ac.jp)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7893850" y="1952486"/>
            <a:ext cx="4034798" cy="956429"/>
            <a:chOff x="1055440" y="2492896"/>
            <a:chExt cx="4034798" cy="95642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036744" y="2759412"/>
              <a:ext cx="1053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 0.28</a:t>
              </a:r>
              <a:endParaRPr kumimoji="1" lang="ja-JP" altLang="en-US" sz="2400" dirty="0">
                <a:latin typeface="Cambria Math" panose="020405030504060302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55440" y="2987660"/>
              <a:ext cx="2942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#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∎</a:t>
              </a:r>
              <a:r>
                <a: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pixels + #</a:t>
              </a:r>
              <a:r>
                <a:rPr lang="en-US" altLang="ja-JP" sz="2400" dirty="0" smtClean="0">
                  <a:solidFill>
                    <a:srgbClr val="0066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∎</a:t>
              </a:r>
              <a:r>
                <a: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pixels</a:t>
              </a:r>
              <a:endParaRPr kumimoji="1" lang="ja-JP" altLang="en-US" sz="2400" dirty="0">
                <a:solidFill>
                  <a:srgbClr val="0066FF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835941" y="2492896"/>
              <a:ext cx="1381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#</a:t>
              </a:r>
              <a:r>
                <a:rPr lang="en-US" altLang="ja-JP" sz="2400" dirty="0" smtClean="0">
                  <a:solidFill>
                    <a:srgbClr val="0066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∎</a:t>
              </a:r>
              <a:r>
                <a: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pixels</a:t>
              </a:r>
              <a:endParaRPr kumimoji="1" lang="ja-JP" altLang="en-US" sz="2400" dirty="0">
                <a:solidFill>
                  <a:srgbClr val="0066FF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1069538" y="2996952"/>
              <a:ext cx="29145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/>
          <p:cNvSpPr txBox="1"/>
          <p:nvPr/>
        </p:nvSpPr>
        <p:spPr>
          <a:xfrm>
            <a:off x="3503712" y="5229200"/>
            <a:ext cx="309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Single-faceted geometry </a:t>
            </a:r>
          </a:p>
          <a:p>
            <a:r>
              <a:rPr lang="en-US" altLang="ja-JP" sz="2000" dirty="0" smtClean="0"/>
              <a:t>representing thin parts</a:t>
            </a:r>
            <a:endParaRPr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45931" y="5229200"/>
            <a:ext cx="3174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Interior facets representing </a:t>
            </a:r>
            <a:br>
              <a:rPr lang="en-US" altLang="ja-JP" sz="2000" dirty="0" smtClean="0"/>
            </a:br>
            <a:r>
              <a:rPr lang="en-US" altLang="ja-JP" sz="2000" dirty="0" smtClean="0"/>
              <a:t>internal structures</a:t>
            </a:r>
            <a:endParaRPr lang="en-US" altLang="ja-JP" sz="2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4182143"/>
            <a:ext cx="2342634" cy="19831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43" y="3774582"/>
            <a:ext cx="1466118" cy="10929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96" y="4031728"/>
            <a:ext cx="2274256" cy="2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Goal: automatically correct facet orientations in polygon meshes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942028"/>
            <a:ext cx="9619288" cy="454244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51384" y="3068960"/>
            <a:ext cx="1137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before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814" y="5210036"/>
            <a:ext cx="8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after</a:t>
            </a:r>
            <a:endParaRPr kumimoji="1" lang="ja-JP" altLang="en-US" sz="2800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Option: patch-wise vs. facet-wise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Patch: set of facets connected by manifold edges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Weird mesh connectivity </a:t>
            </a:r>
            <a:br>
              <a:rPr lang="en-US" altLang="ja-JP" dirty="0" smtClean="0"/>
            </a:br>
            <a:r>
              <a:rPr lang="en-US" altLang="ja-JP" dirty="0" smtClean="0"/>
              <a:t>might result in weird patches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Facet-wise decision can be </a:t>
            </a:r>
            <a:br>
              <a:rPr lang="en-US" altLang="ja-JP" dirty="0" smtClean="0"/>
            </a:br>
            <a:r>
              <a:rPr lang="en-US" altLang="ja-JP" dirty="0" smtClean="0"/>
              <a:t>sometimes problematic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Kenshi Takayama (takayama@nii.ac.jp)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572477"/>
            <a:ext cx="1946755" cy="18059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76" y="2572477"/>
            <a:ext cx="1678217" cy="18059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61" y="2572477"/>
            <a:ext cx="1946755" cy="18059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36" y="4779788"/>
            <a:ext cx="1221888" cy="198651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16" y="4779788"/>
            <a:ext cx="1221888" cy="1986517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8754615" y="971436"/>
            <a:ext cx="3246041" cy="1045267"/>
            <a:chOff x="6960096" y="424701"/>
            <a:chExt cx="4320480" cy="1391250"/>
          </a:xfrm>
        </p:grpSpPr>
        <p:sp>
          <p:nvSpPr>
            <p:cNvPr id="12" name="正方形/長方形 11"/>
            <p:cNvSpPr/>
            <p:nvPr/>
          </p:nvSpPr>
          <p:spPr>
            <a:xfrm>
              <a:off x="6960096" y="980728"/>
              <a:ext cx="1902866" cy="835223"/>
            </a:xfrm>
            <a:custGeom>
              <a:avLst/>
              <a:gdLst>
                <a:gd name="connsiteX0" fmla="*/ 0 w 1562303"/>
                <a:gd name="connsiteY0" fmla="*/ 0 h 1380623"/>
                <a:gd name="connsiteX1" fmla="*/ 1562303 w 1562303"/>
                <a:gd name="connsiteY1" fmla="*/ 0 h 1380623"/>
                <a:gd name="connsiteX2" fmla="*/ 1562303 w 1562303"/>
                <a:gd name="connsiteY2" fmla="*/ 1380623 h 1380623"/>
                <a:gd name="connsiteX3" fmla="*/ 0 w 1562303"/>
                <a:gd name="connsiteY3" fmla="*/ 1380623 h 1380623"/>
                <a:gd name="connsiteX4" fmla="*/ 0 w 1562303"/>
                <a:gd name="connsiteY4" fmla="*/ 0 h 1380623"/>
                <a:gd name="connsiteX0" fmla="*/ 0 w 2638068"/>
                <a:gd name="connsiteY0" fmla="*/ 0 h 1380623"/>
                <a:gd name="connsiteX1" fmla="*/ 2638068 w 2638068"/>
                <a:gd name="connsiteY1" fmla="*/ 147918 h 1380623"/>
                <a:gd name="connsiteX2" fmla="*/ 1562303 w 2638068"/>
                <a:gd name="connsiteY2" fmla="*/ 1380623 h 1380623"/>
                <a:gd name="connsiteX3" fmla="*/ 0 w 2638068"/>
                <a:gd name="connsiteY3" fmla="*/ 1380623 h 1380623"/>
                <a:gd name="connsiteX4" fmla="*/ 0 w 2638068"/>
                <a:gd name="connsiteY4" fmla="*/ 0 h 1380623"/>
                <a:gd name="connsiteX0" fmla="*/ 1250577 w 2638068"/>
                <a:gd name="connsiteY0" fmla="*/ 121023 h 1232705"/>
                <a:gd name="connsiteX1" fmla="*/ 2638068 w 2638068"/>
                <a:gd name="connsiteY1" fmla="*/ 0 h 1232705"/>
                <a:gd name="connsiteX2" fmla="*/ 1562303 w 2638068"/>
                <a:gd name="connsiteY2" fmla="*/ 1232705 h 1232705"/>
                <a:gd name="connsiteX3" fmla="*/ 0 w 2638068"/>
                <a:gd name="connsiteY3" fmla="*/ 1232705 h 1232705"/>
                <a:gd name="connsiteX4" fmla="*/ 1250577 w 2638068"/>
                <a:gd name="connsiteY4" fmla="*/ 121023 h 1232705"/>
                <a:gd name="connsiteX0" fmla="*/ 1250577 w 2907009"/>
                <a:gd name="connsiteY0" fmla="*/ 0 h 1111682"/>
                <a:gd name="connsiteX1" fmla="*/ 2907009 w 2907009"/>
                <a:gd name="connsiteY1" fmla="*/ 605118 h 1111682"/>
                <a:gd name="connsiteX2" fmla="*/ 1562303 w 2907009"/>
                <a:gd name="connsiteY2" fmla="*/ 1111682 h 1111682"/>
                <a:gd name="connsiteX3" fmla="*/ 0 w 2907009"/>
                <a:gd name="connsiteY3" fmla="*/ 1111682 h 1111682"/>
                <a:gd name="connsiteX4" fmla="*/ 1250577 w 2907009"/>
                <a:gd name="connsiteY4" fmla="*/ 0 h 1111682"/>
                <a:gd name="connsiteX0" fmla="*/ 1250577 w 2907009"/>
                <a:gd name="connsiteY0" fmla="*/ 0 h 1111682"/>
                <a:gd name="connsiteX1" fmla="*/ 2907009 w 2907009"/>
                <a:gd name="connsiteY1" fmla="*/ 605118 h 1111682"/>
                <a:gd name="connsiteX2" fmla="*/ 1562303 w 2907009"/>
                <a:gd name="connsiteY2" fmla="*/ 856188 h 1111682"/>
                <a:gd name="connsiteX3" fmla="*/ 0 w 2907009"/>
                <a:gd name="connsiteY3" fmla="*/ 1111682 h 1111682"/>
                <a:gd name="connsiteX4" fmla="*/ 1250577 w 2907009"/>
                <a:gd name="connsiteY4" fmla="*/ 0 h 1111682"/>
                <a:gd name="connsiteX0" fmla="*/ 1250577 w 2907009"/>
                <a:gd name="connsiteY0" fmla="*/ 0 h 1111682"/>
                <a:gd name="connsiteX1" fmla="*/ 2907009 w 2907009"/>
                <a:gd name="connsiteY1" fmla="*/ 605118 h 1111682"/>
                <a:gd name="connsiteX2" fmla="*/ 1427833 w 2907009"/>
                <a:gd name="connsiteY2" fmla="*/ 520012 h 1111682"/>
                <a:gd name="connsiteX3" fmla="*/ 0 w 2907009"/>
                <a:gd name="connsiteY3" fmla="*/ 1111682 h 1111682"/>
                <a:gd name="connsiteX4" fmla="*/ 1250577 w 2907009"/>
                <a:gd name="connsiteY4" fmla="*/ 0 h 1111682"/>
                <a:gd name="connsiteX0" fmla="*/ 1250577 w 2785986"/>
                <a:gd name="connsiteY0" fmla="*/ 0 h 1111682"/>
                <a:gd name="connsiteX1" fmla="*/ 2785986 w 2785986"/>
                <a:gd name="connsiteY1" fmla="*/ 793377 h 1111682"/>
                <a:gd name="connsiteX2" fmla="*/ 1427833 w 2785986"/>
                <a:gd name="connsiteY2" fmla="*/ 520012 h 1111682"/>
                <a:gd name="connsiteX3" fmla="*/ 0 w 2785986"/>
                <a:gd name="connsiteY3" fmla="*/ 1111682 h 1111682"/>
                <a:gd name="connsiteX4" fmla="*/ 1250577 w 2785986"/>
                <a:gd name="connsiteY4" fmla="*/ 0 h 1111682"/>
                <a:gd name="connsiteX0" fmla="*/ 1250577 w 2785986"/>
                <a:gd name="connsiteY0" fmla="*/ 0 h 1111682"/>
                <a:gd name="connsiteX1" fmla="*/ 2785986 w 2785986"/>
                <a:gd name="connsiteY1" fmla="*/ 793377 h 1111682"/>
                <a:gd name="connsiteX2" fmla="*/ 1708876 w 2785986"/>
                <a:gd name="connsiteY2" fmla="*/ 479671 h 1111682"/>
                <a:gd name="connsiteX3" fmla="*/ 0 w 2785986"/>
                <a:gd name="connsiteY3" fmla="*/ 1111682 h 1111682"/>
                <a:gd name="connsiteX4" fmla="*/ 1250577 w 2785986"/>
                <a:gd name="connsiteY4" fmla="*/ 0 h 1111682"/>
                <a:gd name="connsiteX0" fmla="*/ 1250577 w 2785986"/>
                <a:gd name="connsiteY0" fmla="*/ 0 h 1111682"/>
                <a:gd name="connsiteX1" fmla="*/ 2785986 w 2785986"/>
                <a:gd name="connsiteY1" fmla="*/ 793377 h 1111682"/>
                <a:gd name="connsiteX2" fmla="*/ 1679292 w 2785986"/>
                <a:gd name="connsiteY2" fmla="*/ 587247 h 1111682"/>
                <a:gd name="connsiteX3" fmla="*/ 0 w 2785986"/>
                <a:gd name="connsiteY3" fmla="*/ 1111682 h 1111682"/>
                <a:gd name="connsiteX4" fmla="*/ 1250577 w 2785986"/>
                <a:gd name="connsiteY4" fmla="*/ 0 h 111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86" h="1111682">
                  <a:moveTo>
                    <a:pt x="1250577" y="0"/>
                  </a:moveTo>
                  <a:lnTo>
                    <a:pt x="2785986" y="793377"/>
                  </a:lnTo>
                  <a:lnTo>
                    <a:pt x="1679292" y="587247"/>
                  </a:lnTo>
                  <a:lnTo>
                    <a:pt x="0" y="1111682"/>
                  </a:lnTo>
                  <a:lnTo>
                    <a:pt x="1250577" y="0"/>
                  </a:ln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12" idx="0"/>
              <a:endCxn id="12" idx="2"/>
            </p:cNvCxnSpPr>
            <p:nvPr/>
          </p:nvCxnSpPr>
          <p:spPr>
            <a:xfrm>
              <a:off x="7814257" y="980728"/>
              <a:ext cx="292818" cy="4412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1"/>
            <p:cNvSpPr/>
            <p:nvPr/>
          </p:nvSpPr>
          <p:spPr>
            <a:xfrm>
              <a:off x="9377710" y="980728"/>
              <a:ext cx="1902866" cy="835223"/>
            </a:xfrm>
            <a:custGeom>
              <a:avLst/>
              <a:gdLst>
                <a:gd name="connsiteX0" fmla="*/ 0 w 1562303"/>
                <a:gd name="connsiteY0" fmla="*/ 0 h 1380623"/>
                <a:gd name="connsiteX1" fmla="*/ 1562303 w 1562303"/>
                <a:gd name="connsiteY1" fmla="*/ 0 h 1380623"/>
                <a:gd name="connsiteX2" fmla="*/ 1562303 w 1562303"/>
                <a:gd name="connsiteY2" fmla="*/ 1380623 h 1380623"/>
                <a:gd name="connsiteX3" fmla="*/ 0 w 1562303"/>
                <a:gd name="connsiteY3" fmla="*/ 1380623 h 1380623"/>
                <a:gd name="connsiteX4" fmla="*/ 0 w 1562303"/>
                <a:gd name="connsiteY4" fmla="*/ 0 h 1380623"/>
                <a:gd name="connsiteX0" fmla="*/ 0 w 2638068"/>
                <a:gd name="connsiteY0" fmla="*/ 0 h 1380623"/>
                <a:gd name="connsiteX1" fmla="*/ 2638068 w 2638068"/>
                <a:gd name="connsiteY1" fmla="*/ 147918 h 1380623"/>
                <a:gd name="connsiteX2" fmla="*/ 1562303 w 2638068"/>
                <a:gd name="connsiteY2" fmla="*/ 1380623 h 1380623"/>
                <a:gd name="connsiteX3" fmla="*/ 0 w 2638068"/>
                <a:gd name="connsiteY3" fmla="*/ 1380623 h 1380623"/>
                <a:gd name="connsiteX4" fmla="*/ 0 w 2638068"/>
                <a:gd name="connsiteY4" fmla="*/ 0 h 1380623"/>
                <a:gd name="connsiteX0" fmla="*/ 1250577 w 2638068"/>
                <a:gd name="connsiteY0" fmla="*/ 121023 h 1232705"/>
                <a:gd name="connsiteX1" fmla="*/ 2638068 w 2638068"/>
                <a:gd name="connsiteY1" fmla="*/ 0 h 1232705"/>
                <a:gd name="connsiteX2" fmla="*/ 1562303 w 2638068"/>
                <a:gd name="connsiteY2" fmla="*/ 1232705 h 1232705"/>
                <a:gd name="connsiteX3" fmla="*/ 0 w 2638068"/>
                <a:gd name="connsiteY3" fmla="*/ 1232705 h 1232705"/>
                <a:gd name="connsiteX4" fmla="*/ 1250577 w 2638068"/>
                <a:gd name="connsiteY4" fmla="*/ 121023 h 1232705"/>
                <a:gd name="connsiteX0" fmla="*/ 1250577 w 2907009"/>
                <a:gd name="connsiteY0" fmla="*/ 0 h 1111682"/>
                <a:gd name="connsiteX1" fmla="*/ 2907009 w 2907009"/>
                <a:gd name="connsiteY1" fmla="*/ 605118 h 1111682"/>
                <a:gd name="connsiteX2" fmla="*/ 1562303 w 2907009"/>
                <a:gd name="connsiteY2" fmla="*/ 1111682 h 1111682"/>
                <a:gd name="connsiteX3" fmla="*/ 0 w 2907009"/>
                <a:gd name="connsiteY3" fmla="*/ 1111682 h 1111682"/>
                <a:gd name="connsiteX4" fmla="*/ 1250577 w 2907009"/>
                <a:gd name="connsiteY4" fmla="*/ 0 h 1111682"/>
                <a:gd name="connsiteX0" fmla="*/ 1250577 w 2907009"/>
                <a:gd name="connsiteY0" fmla="*/ 0 h 1111682"/>
                <a:gd name="connsiteX1" fmla="*/ 2907009 w 2907009"/>
                <a:gd name="connsiteY1" fmla="*/ 605118 h 1111682"/>
                <a:gd name="connsiteX2" fmla="*/ 1562303 w 2907009"/>
                <a:gd name="connsiteY2" fmla="*/ 856188 h 1111682"/>
                <a:gd name="connsiteX3" fmla="*/ 0 w 2907009"/>
                <a:gd name="connsiteY3" fmla="*/ 1111682 h 1111682"/>
                <a:gd name="connsiteX4" fmla="*/ 1250577 w 2907009"/>
                <a:gd name="connsiteY4" fmla="*/ 0 h 1111682"/>
                <a:gd name="connsiteX0" fmla="*/ 1250577 w 2907009"/>
                <a:gd name="connsiteY0" fmla="*/ 0 h 1111682"/>
                <a:gd name="connsiteX1" fmla="*/ 2907009 w 2907009"/>
                <a:gd name="connsiteY1" fmla="*/ 605118 h 1111682"/>
                <a:gd name="connsiteX2" fmla="*/ 1427833 w 2907009"/>
                <a:gd name="connsiteY2" fmla="*/ 520012 h 1111682"/>
                <a:gd name="connsiteX3" fmla="*/ 0 w 2907009"/>
                <a:gd name="connsiteY3" fmla="*/ 1111682 h 1111682"/>
                <a:gd name="connsiteX4" fmla="*/ 1250577 w 2907009"/>
                <a:gd name="connsiteY4" fmla="*/ 0 h 1111682"/>
                <a:gd name="connsiteX0" fmla="*/ 1250577 w 2785986"/>
                <a:gd name="connsiteY0" fmla="*/ 0 h 1111682"/>
                <a:gd name="connsiteX1" fmla="*/ 2785986 w 2785986"/>
                <a:gd name="connsiteY1" fmla="*/ 793377 h 1111682"/>
                <a:gd name="connsiteX2" fmla="*/ 1427833 w 2785986"/>
                <a:gd name="connsiteY2" fmla="*/ 520012 h 1111682"/>
                <a:gd name="connsiteX3" fmla="*/ 0 w 2785986"/>
                <a:gd name="connsiteY3" fmla="*/ 1111682 h 1111682"/>
                <a:gd name="connsiteX4" fmla="*/ 1250577 w 2785986"/>
                <a:gd name="connsiteY4" fmla="*/ 0 h 1111682"/>
                <a:gd name="connsiteX0" fmla="*/ 1250577 w 2785986"/>
                <a:gd name="connsiteY0" fmla="*/ 0 h 1111682"/>
                <a:gd name="connsiteX1" fmla="*/ 2785986 w 2785986"/>
                <a:gd name="connsiteY1" fmla="*/ 793377 h 1111682"/>
                <a:gd name="connsiteX2" fmla="*/ 1708876 w 2785986"/>
                <a:gd name="connsiteY2" fmla="*/ 479671 h 1111682"/>
                <a:gd name="connsiteX3" fmla="*/ 0 w 2785986"/>
                <a:gd name="connsiteY3" fmla="*/ 1111682 h 1111682"/>
                <a:gd name="connsiteX4" fmla="*/ 1250577 w 2785986"/>
                <a:gd name="connsiteY4" fmla="*/ 0 h 1111682"/>
                <a:gd name="connsiteX0" fmla="*/ 1250577 w 2785986"/>
                <a:gd name="connsiteY0" fmla="*/ 0 h 1111682"/>
                <a:gd name="connsiteX1" fmla="*/ 2785986 w 2785986"/>
                <a:gd name="connsiteY1" fmla="*/ 793377 h 1111682"/>
                <a:gd name="connsiteX2" fmla="*/ 1679292 w 2785986"/>
                <a:gd name="connsiteY2" fmla="*/ 587247 h 1111682"/>
                <a:gd name="connsiteX3" fmla="*/ 0 w 2785986"/>
                <a:gd name="connsiteY3" fmla="*/ 1111682 h 1111682"/>
                <a:gd name="connsiteX4" fmla="*/ 1250577 w 2785986"/>
                <a:gd name="connsiteY4" fmla="*/ 0 h 111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86" h="1111682">
                  <a:moveTo>
                    <a:pt x="1250577" y="0"/>
                  </a:moveTo>
                  <a:lnTo>
                    <a:pt x="2785986" y="793377"/>
                  </a:lnTo>
                  <a:lnTo>
                    <a:pt x="1679292" y="587247"/>
                  </a:lnTo>
                  <a:lnTo>
                    <a:pt x="0" y="1111682"/>
                  </a:lnTo>
                  <a:lnTo>
                    <a:pt x="1250577" y="0"/>
                  </a:ln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0232370" y="424701"/>
              <a:ext cx="288855" cy="971270"/>
            </a:xfrm>
            <a:custGeom>
              <a:avLst/>
              <a:gdLst>
                <a:gd name="connsiteX0" fmla="*/ 336176 w 349623"/>
                <a:gd name="connsiteY0" fmla="*/ 0 h 995082"/>
                <a:gd name="connsiteX1" fmla="*/ 0 w 349623"/>
                <a:gd name="connsiteY1" fmla="*/ 524435 h 995082"/>
                <a:gd name="connsiteX2" fmla="*/ 282388 w 349623"/>
                <a:gd name="connsiteY2" fmla="*/ 995082 h 995082"/>
                <a:gd name="connsiteX3" fmla="*/ 349623 w 349623"/>
                <a:gd name="connsiteY3" fmla="*/ 53788 h 995082"/>
                <a:gd name="connsiteX0" fmla="*/ 336176 w 349623"/>
                <a:gd name="connsiteY0" fmla="*/ 0 h 995082"/>
                <a:gd name="connsiteX1" fmla="*/ 0 w 349623"/>
                <a:gd name="connsiteY1" fmla="*/ 524435 h 995082"/>
                <a:gd name="connsiteX2" fmla="*/ 282388 w 349623"/>
                <a:gd name="connsiteY2" fmla="*/ 995082 h 995082"/>
                <a:gd name="connsiteX3" fmla="*/ 349623 w 349623"/>
                <a:gd name="connsiteY3" fmla="*/ 53788 h 995082"/>
                <a:gd name="connsiteX4" fmla="*/ 336176 w 349623"/>
                <a:gd name="connsiteY4" fmla="*/ 0 h 995082"/>
                <a:gd name="connsiteX0" fmla="*/ 336176 w 336176"/>
                <a:gd name="connsiteY0" fmla="*/ 0 h 995082"/>
                <a:gd name="connsiteX1" fmla="*/ 0 w 336176"/>
                <a:gd name="connsiteY1" fmla="*/ 524435 h 995082"/>
                <a:gd name="connsiteX2" fmla="*/ 282388 w 336176"/>
                <a:gd name="connsiteY2" fmla="*/ 995082 h 995082"/>
                <a:gd name="connsiteX3" fmla="*/ 336176 w 336176"/>
                <a:gd name="connsiteY3" fmla="*/ 0 h 995082"/>
                <a:gd name="connsiteX0" fmla="*/ 274263 w 282388"/>
                <a:gd name="connsiteY0" fmla="*/ 0 h 1018895"/>
                <a:gd name="connsiteX1" fmla="*/ 0 w 282388"/>
                <a:gd name="connsiteY1" fmla="*/ 548248 h 1018895"/>
                <a:gd name="connsiteX2" fmla="*/ 282388 w 282388"/>
                <a:gd name="connsiteY2" fmla="*/ 1018895 h 1018895"/>
                <a:gd name="connsiteX3" fmla="*/ 274263 w 282388"/>
                <a:gd name="connsiteY3" fmla="*/ 0 h 1018895"/>
                <a:gd name="connsiteX0" fmla="*/ 274263 w 274503"/>
                <a:gd name="connsiteY0" fmla="*/ 0 h 971270"/>
                <a:gd name="connsiteX1" fmla="*/ 0 w 274503"/>
                <a:gd name="connsiteY1" fmla="*/ 548248 h 971270"/>
                <a:gd name="connsiteX2" fmla="*/ 258576 w 274503"/>
                <a:gd name="connsiteY2" fmla="*/ 971270 h 971270"/>
                <a:gd name="connsiteX3" fmla="*/ 274263 w 274503"/>
                <a:gd name="connsiteY3" fmla="*/ 0 h 971270"/>
                <a:gd name="connsiteX0" fmla="*/ 274263 w 274567"/>
                <a:gd name="connsiteY0" fmla="*/ 0 h 971270"/>
                <a:gd name="connsiteX1" fmla="*/ 0 w 274567"/>
                <a:gd name="connsiteY1" fmla="*/ 548248 h 971270"/>
                <a:gd name="connsiteX2" fmla="*/ 263338 w 274567"/>
                <a:gd name="connsiteY2" fmla="*/ 971270 h 971270"/>
                <a:gd name="connsiteX3" fmla="*/ 274263 w 274567"/>
                <a:gd name="connsiteY3" fmla="*/ 0 h 971270"/>
                <a:gd name="connsiteX0" fmla="*/ 288551 w 288855"/>
                <a:gd name="connsiteY0" fmla="*/ 0 h 971270"/>
                <a:gd name="connsiteX1" fmla="*/ 0 w 288855"/>
                <a:gd name="connsiteY1" fmla="*/ 562536 h 971270"/>
                <a:gd name="connsiteX2" fmla="*/ 277626 w 288855"/>
                <a:gd name="connsiteY2" fmla="*/ 971270 h 971270"/>
                <a:gd name="connsiteX3" fmla="*/ 288551 w 288855"/>
                <a:gd name="connsiteY3" fmla="*/ 0 h 9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855" h="971270">
                  <a:moveTo>
                    <a:pt x="288551" y="0"/>
                  </a:moveTo>
                  <a:lnTo>
                    <a:pt x="0" y="562536"/>
                  </a:lnTo>
                  <a:lnTo>
                    <a:pt x="277626" y="971270"/>
                  </a:lnTo>
                  <a:cubicBezTo>
                    <a:pt x="274918" y="631638"/>
                    <a:pt x="291259" y="339632"/>
                    <a:pt x="288551" y="0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>
              <a:stCxn id="17" idx="0"/>
              <a:endCxn id="17" idx="2"/>
            </p:cNvCxnSpPr>
            <p:nvPr/>
          </p:nvCxnSpPr>
          <p:spPr>
            <a:xfrm>
              <a:off x="10231871" y="980728"/>
              <a:ext cx="292818" cy="4412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8967872" y="1907540"/>
            <a:ext cx="10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manifold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560496" y="1907540"/>
            <a:ext cx="14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non-manifold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9480376" y="3436573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9480376" y="5812837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032104" y="4372677"/>
            <a:ext cx="120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patch-wise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510179" y="4372677"/>
            <a:ext cx="114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facet-wise</a:t>
            </a:r>
            <a:endParaRPr kumimoji="1" lang="ja-JP" altLang="en-US" dirty="0"/>
          </a:p>
        </p:txBody>
      </p:sp>
      <p:sp>
        <p:nvSpPr>
          <p:cNvPr id="13" name="円弧 12"/>
          <p:cNvSpPr/>
          <p:nvPr/>
        </p:nvSpPr>
        <p:spPr>
          <a:xfrm>
            <a:off x="6808088" y="3068961"/>
            <a:ext cx="512048" cy="421927"/>
          </a:xfrm>
          <a:prstGeom prst="arc">
            <a:avLst>
              <a:gd name="adj1" fmla="val 12867089"/>
              <a:gd name="adj2" fmla="val 49604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/>
          <p:cNvSpPr/>
          <p:nvPr/>
        </p:nvSpPr>
        <p:spPr>
          <a:xfrm>
            <a:off x="7968208" y="3518726"/>
            <a:ext cx="778389" cy="576064"/>
          </a:xfrm>
          <a:prstGeom prst="arc">
            <a:avLst>
              <a:gd name="adj1" fmla="val 67829"/>
              <a:gd name="adj2" fmla="val 7420886"/>
            </a:avLst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32104" y="234888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same patch!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16280" y="386278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same patch!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3" grpId="0" animBg="1"/>
      <p:bldP spid="25" grpId="0" animBg="1"/>
      <p:bldP spid="1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477" y="1423763"/>
            <a:ext cx="11759046" cy="43815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61144" y="6021288"/>
            <a:ext cx="526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On average: 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0.19 </a:t>
            </a:r>
            <a:r>
              <a:rPr lang="en-US" altLang="ja-JP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(±0.26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ja-JP" sz="2000" dirty="0"/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0.0026 </a:t>
            </a:r>
            <a:r>
              <a:rPr lang="en-US" altLang="ja-JP" sz="2000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±</a:t>
            </a:r>
            <a:r>
              <a:rPr lang="en-US" altLang="ja-JP" sz="2000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0.0063)</a:t>
            </a:r>
            <a:endParaRPr lang="ja-JP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2594" y="1403484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0.55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0.0073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3101" y="112909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0.63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0.088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12424" y="1172857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0.56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0.0009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4562" y="34290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0.59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0.027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4609" y="371715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0.57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0.005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29538" y="5723964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0.53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0.0003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13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arger </a:t>
            </a:r>
            <a:r>
              <a:rPr lang="en-US" altLang="ja-JP" i="1" dirty="0" err="1" smtClean="0"/>
              <a:t>backfacingness</a:t>
            </a:r>
            <a:r>
              <a:rPr lang="en-US" altLang="ja-JP" dirty="0" smtClean="0"/>
              <a:t> remaining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38200" y="5721597"/>
            <a:ext cx="10515600" cy="875755"/>
          </a:xfrm>
        </p:spPr>
        <p:txBody>
          <a:bodyPr/>
          <a:lstStyle/>
          <a:p>
            <a:r>
              <a:rPr lang="en-US" altLang="ja-JP" dirty="0"/>
              <a:t>All belong to single-faceted geometries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1503468"/>
            <a:ext cx="11060022" cy="358171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71464" y="500328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0.37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9492" y="500328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0.15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48128" y="500328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0.48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01242" y="500328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0.25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10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Meshes with interior objects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7" y="1879729"/>
            <a:ext cx="11932767" cy="3766129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0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1018440" cy="491574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Demo executable and C++ code available at:</a:t>
            </a:r>
            <a:br>
              <a:rPr lang="en-US" altLang="ja-JP" dirty="0" smtClean="0"/>
            </a:b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://jcgt.org/published/0003/04/02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r>
              <a:rPr lang="en-US" altLang="ja-JP" dirty="0" smtClean="0"/>
              <a:t>Acknowledgements:</a:t>
            </a:r>
          </a:p>
          <a:p>
            <a:pPr lvl="1"/>
            <a:r>
              <a:rPr lang="en-US" altLang="ja-JP" dirty="0" smtClean="0"/>
              <a:t>Advice </a:t>
            </a:r>
            <a:r>
              <a:rPr lang="en-US" altLang="ja-JP" dirty="0"/>
              <a:t>and </a:t>
            </a:r>
            <a:r>
              <a:rPr lang="en-US" altLang="ja-JP" dirty="0" smtClean="0"/>
              <a:t>feedback</a:t>
            </a:r>
          </a:p>
          <a:p>
            <a:pPr lvl="2"/>
            <a:r>
              <a:rPr lang="en-US" altLang="ja-JP" dirty="0" smtClean="0"/>
              <a:t>Peter Kaufmann, Wenzel </a:t>
            </a:r>
            <a:r>
              <a:rPr lang="en-US" altLang="ja-JP" dirty="0" err="1" smtClean="0"/>
              <a:t>Jakob</a:t>
            </a:r>
            <a:r>
              <a:rPr lang="en-US" altLang="ja-JP" dirty="0" smtClean="0"/>
              <a:t>, Nobuyuki </a:t>
            </a:r>
            <a:r>
              <a:rPr lang="en-US" altLang="ja-JP" dirty="0" err="1" smtClean="0"/>
              <a:t>Umetani</a:t>
            </a:r>
            <a:r>
              <a:rPr lang="en-US" altLang="ja-JP" dirty="0" smtClean="0"/>
              <a:t>, Melina Skouras, </a:t>
            </a:r>
            <a:r>
              <a:rPr lang="en-US" altLang="ja-JP" dirty="0" err="1" smtClean="0"/>
              <a:t>Ilya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Baran</a:t>
            </a:r>
            <a:r>
              <a:rPr lang="en-US" altLang="ja-JP" dirty="0" smtClean="0"/>
              <a:t>, Ryan Schmidt</a:t>
            </a:r>
          </a:p>
          <a:p>
            <a:pPr lvl="1"/>
            <a:r>
              <a:rPr lang="en-US" altLang="ja-JP" dirty="0" smtClean="0"/>
              <a:t>Funding and gift</a:t>
            </a:r>
          </a:p>
          <a:p>
            <a:pPr lvl="2"/>
            <a:r>
              <a:rPr lang="en-US" altLang="ja-JP" dirty="0" smtClean="0"/>
              <a:t>ERC </a:t>
            </a:r>
            <a:r>
              <a:rPr lang="en-US" altLang="ja-JP" dirty="0"/>
              <a:t>grant </a:t>
            </a:r>
            <a:r>
              <a:rPr lang="en-US" altLang="ja-JP" dirty="0" err="1"/>
              <a:t>iModel</a:t>
            </a:r>
            <a:r>
              <a:rPr lang="en-US" altLang="ja-JP" dirty="0"/>
              <a:t> (StG-2012-306877</a:t>
            </a:r>
            <a:r>
              <a:rPr lang="en-US" altLang="ja-JP" dirty="0" smtClean="0"/>
              <a:t>), SNF award 200021_137879, NSF </a:t>
            </a:r>
            <a:r>
              <a:rPr lang="en-US" altLang="ja-JP" dirty="0"/>
              <a:t>grant </a:t>
            </a:r>
            <a:r>
              <a:rPr lang="en-US" altLang="ja-JP" dirty="0" smtClean="0"/>
              <a:t>IIS-1350330, Adobe Research</a:t>
            </a:r>
          </a:p>
          <a:p>
            <a:pPr lvl="1"/>
            <a:r>
              <a:rPr lang="en-US" altLang="ja-JP" dirty="0" smtClean="0"/>
              <a:t>Fellowships</a:t>
            </a:r>
          </a:p>
          <a:p>
            <a:pPr lvl="2"/>
            <a:r>
              <a:rPr lang="en-US" altLang="ja-JP" dirty="0" smtClean="0"/>
              <a:t>Kenshi Takayama: JSPS </a:t>
            </a:r>
            <a:r>
              <a:rPr lang="en-US" altLang="ja-JP" dirty="0"/>
              <a:t>Postdoctoral Fellowships </a:t>
            </a:r>
            <a:r>
              <a:rPr lang="en-US" altLang="ja-JP" dirty="0" smtClean="0"/>
              <a:t>for Research Abroad</a:t>
            </a:r>
          </a:p>
          <a:p>
            <a:pPr lvl="2"/>
            <a:r>
              <a:rPr lang="en-US" altLang="ja-JP" dirty="0" smtClean="0"/>
              <a:t>Alec Jacobson: Intel Doctoral Fellowship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Consistent orientations needed for: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26" name="Picture 2" descr="http://dsearls.org/courses/C122CompSci/Graphics/meshSphe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54" y="1763524"/>
            <a:ext cx="3300226" cy="14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ray.com/vray_for_sketchup/manual/vray_for_sketchup_manual/vray_for_sketchup_two-sided_material/vray_for_sketchup_two-sided_materia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68" y="4211996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3861048"/>
            <a:ext cx="3962167" cy="217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84990" y="3212976"/>
            <a:ext cx="225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back-face culling</a:t>
            </a:r>
            <a:endParaRPr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97375" y="5982379"/>
            <a:ext cx="25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two-sided material</a:t>
            </a:r>
            <a:endParaRPr lang="en-US" altLang="ja-JP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4654" y="5982379"/>
            <a:ext cx="373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inside-outside segmentation</a:t>
            </a:r>
            <a:endParaRPr lang="en-US" altLang="ja-JP" sz="2400" dirty="0"/>
          </a:p>
          <a:p>
            <a:pPr algn="ctr"/>
            <a:r>
              <a:rPr lang="en-US" altLang="ja-JP" sz="2400" dirty="0" smtClean="0"/>
              <a:t>[Jacobson13]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0029" y="3212976"/>
            <a:ext cx="24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collision response</a:t>
            </a:r>
            <a:endParaRPr lang="ja-JP" altLang="en-US" sz="2400" dirty="0"/>
          </a:p>
        </p:txBody>
      </p:sp>
      <p:pic>
        <p:nvPicPr>
          <p:cNvPr id="3" name="Picture 2" descr="The application of impulses at the point of collis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54" y="1124744"/>
            <a:ext cx="3554786" cy="23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Inconsistent orientations still not uncommon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4437112"/>
            <a:ext cx="10515600" cy="21685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Caused by:</a:t>
            </a:r>
          </a:p>
          <a:p>
            <a:pPr lvl="1"/>
            <a:r>
              <a:rPr kumimoji="1" lang="en-US" altLang="ja-JP" dirty="0" smtClean="0"/>
              <a:t>Orientation-unaware modeling tools (e.g. Google </a:t>
            </a:r>
            <a:r>
              <a:rPr kumimoji="1" lang="en-US" altLang="ja-JP" dirty="0" err="1" smtClean="0"/>
              <a:t>SketchUp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Compositing meshes from different sources</a:t>
            </a:r>
          </a:p>
          <a:p>
            <a:r>
              <a:rPr lang="en-US" altLang="ja-JP" dirty="0" smtClean="0"/>
              <a:t>Practical correction tool </a:t>
            </a:r>
            <a:r>
              <a:rPr lang="en-US" altLang="ja-JP" dirty="0"/>
              <a:t>not readily </a:t>
            </a:r>
            <a:r>
              <a:rPr lang="en-US" altLang="ja-JP" dirty="0" smtClean="0"/>
              <a:t>available</a:t>
            </a:r>
          </a:p>
          <a:p>
            <a:pPr lvl="1"/>
            <a:r>
              <a:rPr lang="en-US" altLang="ja-JP" dirty="0" smtClean="0"/>
              <a:t>(apart from those based on manifoldness)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21" y="1412776"/>
            <a:ext cx="7409995" cy="29210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8184232" y="3020759"/>
            <a:ext cx="379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Teaser of EG14 paper</a:t>
            </a:r>
          </a:p>
          <a:p>
            <a:r>
              <a:rPr kumimoji="1" lang="en-US" altLang="ja-JP" sz="2400" dirty="0" err="1" smtClean="0"/>
              <a:t>ShapeSynth</a:t>
            </a:r>
            <a:r>
              <a:rPr kumimoji="1" lang="en-US" altLang="ja-JP" sz="2400" dirty="0" smtClean="0"/>
              <a:t> [</a:t>
            </a:r>
            <a:r>
              <a:rPr kumimoji="1" lang="en-US" altLang="ja-JP" sz="2400" dirty="0" err="1" smtClean="0"/>
              <a:t>Averkiou</a:t>
            </a:r>
            <a:r>
              <a:rPr kumimoji="1" lang="en-US" altLang="ja-JP" sz="2400" dirty="0" smtClean="0"/>
              <a:t> 2014]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r>
              <a:rPr lang="en-US" altLang="ja-JP" sz="2400" dirty="0" smtClean="0"/>
              <a:t>using Google 3D Warehouse</a:t>
            </a:r>
            <a:endParaRPr kumimoji="1" lang="en-US" altLang="ja-JP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7115" t="21311" r="83167" b="54037"/>
          <a:stretch/>
        </p:blipFill>
        <p:spPr>
          <a:xfrm>
            <a:off x="551384" y="1484784"/>
            <a:ext cx="2054474" cy="2054478"/>
          </a:xfrm>
          <a:prstGeom prst="rect">
            <a:avLst/>
          </a:prstGeom>
          <a:ln w="57150">
            <a:solidFill>
              <a:srgbClr val="FF0000"/>
            </a:solidFill>
          </a:ln>
          <a:effectLst/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75914" t="20009" r="14368" b="55339"/>
          <a:stretch/>
        </p:blipFill>
        <p:spPr>
          <a:xfrm>
            <a:off x="5663952" y="1565028"/>
            <a:ext cx="2054474" cy="2054478"/>
          </a:xfrm>
          <a:prstGeom prst="rect">
            <a:avLst/>
          </a:prstGeom>
          <a:ln w="5715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265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Previous work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0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Solidity</a:t>
            </a:r>
            <a:r>
              <a:rPr lang="en-US" altLang="ja-JP" dirty="0" smtClean="0"/>
              <a:t>-based method [Murali97]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Scalar field 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ja-JP" dirty="0" smtClean="0"/>
              <a:t> indicating </a:t>
            </a:r>
            <a:r>
              <a:rPr lang="en-US" altLang="ja-JP" i="1" dirty="0" smtClean="0"/>
              <a:t>solidity </a:t>
            </a:r>
            <a:r>
              <a:rPr lang="en-US" altLang="ja-JP" dirty="0" smtClean="0"/>
              <a:t>at point 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∈ ℝ</a:t>
            </a:r>
            <a:r>
              <a:rPr lang="en-US" altLang="ja-JP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ja-JP" i="1" baseline="30000" dirty="0" smtClean="0"/>
          </a:p>
          <a:p>
            <a:pPr lvl="1"/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&gt; 0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 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dirty="0" smtClean="0">
                <a:sym typeface="Wingdings" panose="05000000000000000000" pitchFamily="2" charset="2"/>
              </a:rPr>
              <a:t> is inside the solid</a:t>
            </a:r>
          </a:p>
          <a:p>
            <a:pPr lvl="1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f(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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dirty="0">
                <a:sym typeface="Wingdings" panose="05000000000000000000" pitchFamily="2" charset="2"/>
              </a:rPr>
              <a:t> is </a:t>
            </a:r>
            <a:r>
              <a:rPr lang="en-US" altLang="ja-JP" dirty="0" smtClean="0">
                <a:sym typeface="Wingdings" panose="05000000000000000000" pitchFamily="2" charset="2"/>
              </a:rPr>
              <a:t>outside </a:t>
            </a:r>
            <a:r>
              <a:rPr lang="en-US" altLang="ja-JP" dirty="0">
                <a:sym typeface="Wingdings" panose="05000000000000000000" pitchFamily="2" charset="2"/>
              </a:rPr>
              <a:t>the </a:t>
            </a:r>
            <a:r>
              <a:rPr lang="en-US" altLang="ja-JP" dirty="0" smtClean="0">
                <a:sym typeface="Wingdings" panose="05000000000000000000" pitchFamily="2" charset="2"/>
              </a:rPr>
              <a:t>solid</a:t>
            </a:r>
          </a:p>
          <a:p>
            <a:pPr lvl="3"/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Sought as harmonic with </a:t>
            </a:r>
            <a:br>
              <a:rPr lang="en-US" altLang="ja-JP" dirty="0" smtClean="0">
                <a:sym typeface="Wingdings" panose="05000000000000000000" pitchFamily="2" charset="2"/>
              </a:rPr>
            </a:br>
            <a:r>
              <a:rPr lang="en-US" altLang="ja-JP" dirty="0" smtClean="0">
                <a:sym typeface="Wingdings" panose="05000000000000000000" pitchFamily="2" charset="2"/>
              </a:rPr>
              <a:t>boundary conditions:</a:t>
            </a:r>
          </a:p>
          <a:p>
            <a:pPr lvl="1"/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f(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) = −1</a:t>
            </a:r>
            <a:r>
              <a:rPr lang="en-US" altLang="ja-JP" dirty="0" smtClean="0">
                <a:sym typeface="Wingdings" panose="05000000000000000000" pitchFamily="2" charset="2"/>
              </a:rPr>
              <a:t> for 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 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→ ∞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f(</a:t>
            </a:r>
            <a:r>
              <a:rPr lang="en-US" altLang="ja-JP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baseline="-25000" dirty="0" err="1" smtClean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front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) = −f(</a:t>
            </a:r>
            <a:r>
              <a:rPr lang="en-US" altLang="ja-JP" b="1" dirty="0" err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baseline="-25000" dirty="0" err="1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back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n-US" altLang="ja-JP" dirty="0" smtClean="0">
                <a:sym typeface="Wingdings" panose="05000000000000000000" pitchFamily="2" charset="2"/>
              </a:rPr>
              <a:t> for points on facets</a:t>
            </a:r>
          </a:p>
          <a:p>
            <a:pPr lvl="3"/>
            <a:endParaRPr lang="en-US" altLang="ja-JP" dirty="0" smtClean="0"/>
          </a:p>
          <a:p>
            <a:r>
              <a:rPr lang="en-US" altLang="ja-JP" dirty="0" smtClean="0"/>
              <a:t>Orient each facet based on</a:t>
            </a:r>
            <a:br>
              <a:rPr lang="en-US" altLang="ja-JP" dirty="0" smtClean="0"/>
            </a:br>
            <a:r>
              <a:rPr lang="en-US" altLang="ja-JP" dirty="0" smtClean="0"/>
              <a:t>integration of 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ja-JP" dirty="0" smtClean="0"/>
              <a:t> over it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Kenshi Takayama (takayama@nii.ac.jp)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43" y="2268534"/>
            <a:ext cx="5521092" cy="43415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27985" y="320368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baseline="-25000" dirty="0" err="1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back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4094" y="3101126"/>
            <a:ext cx="61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ja-JP" baseline="-25000" dirty="0" err="1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front</a:t>
            </a:r>
            <a:endParaRPr kumimoji="1" lang="ja-JP" altLang="en-US" dirty="0"/>
          </a:p>
        </p:txBody>
      </p:sp>
      <p:grpSp>
        <p:nvGrpSpPr>
          <p:cNvPr id="31" name="グループ化 30"/>
          <p:cNvGrpSpPr>
            <a:grpSpLocks noChangeAspect="1"/>
          </p:cNvGrpSpPr>
          <p:nvPr/>
        </p:nvGrpSpPr>
        <p:grpSpPr>
          <a:xfrm>
            <a:off x="6705638" y="3326163"/>
            <a:ext cx="186750" cy="186750"/>
            <a:chOff x="6227940" y="2848465"/>
            <a:chExt cx="1142147" cy="1142147"/>
          </a:xfrm>
        </p:grpSpPr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6227940" y="2848465"/>
              <a:ext cx="1142147" cy="11421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6315476" y="2936001"/>
              <a:ext cx="967072" cy="9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弧 22"/>
            <p:cNvSpPr>
              <a:spLocks noChangeAspect="1"/>
            </p:cNvSpPr>
            <p:nvPr/>
          </p:nvSpPr>
          <p:spPr>
            <a:xfrm>
              <a:off x="6311801" y="2936001"/>
              <a:ext cx="967072" cy="967072"/>
            </a:xfrm>
            <a:prstGeom prst="arc">
              <a:avLst>
                <a:gd name="adj1" fmla="val 16516332"/>
                <a:gd name="adj2" fmla="val 56607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>
              <a:stCxn id="23" idx="0"/>
              <a:endCxn id="23" idx="2"/>
            </p:cNvCxnSpPr>
            <p:nvPr/>
          </p:nvCxnSpPr>
          <p:spPr>
            <a:xfrm flipH="1">
              <a:off x="6758691" y="2938046"/>
              <a:ext cx="81076" cy="963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4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Solidity</a:t>
            </a:r>
            <a:r>
              <a:rPr lang="en-US" altLang="ja-JP" dirty="0" smtClean="0"/>
              <a:t>-based method [Murali97]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105672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Assumes each facet to </a:t>
            </a:r>
            <a:br>
              <a:rPr lang="en-US" altLang="ja-JP" dirty="0"/>
            </a:br>
            <a:r>
              <a:rPr lang="en-US" altLang="ja-JP" dirty="0"/>
              <a:t>be boundary between inside &amp; </a:t>
            </a:r>
            <a:r>
              <a:rPr lang="en-US" altLang="ja-JP" dirty="0" smtClean="0"/>
              <a:t>outside</a:t>
            </a:r>
          </a:p>
          <a:p>
            <a:pPr lvl="2"/>
            <a:endParaRPr lang="en-US" altLang="ja-JP" dirty="0" smtClean="0">
              <a:sym typeface="Wingdings" panose="05000000000000000000" pitchFamily="2" charset="2"/>
            </a:endParaRPr>
          </a:p>
          <a:p>
            <a:pPr lvl="2"/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/>
              <a:t>Doesn’t work when facets overlap</a:t>
            </a:r>
          </a:p>
          <a:p>
            <a:pPr lvl="3"/>
            <a:endParaRPr lang="en-US" altLang="ja-JP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dirty="0" smtClean="0">
                <a:ea typeface="Cambria Math" panose="02040503050406030204" pitchFamily="18" charset="0"/>
                <a:sym typeface="Wingdings" panose="05000000000000000000" pitchFamily="2" charset="2"/>
              </a:rPr>
              <a:t>Becomes unreliable at </a:t>
            </a:r>
            <a:br>
              <a:rPr lang="en-US" altLang="ja-JP" dirty="0" smtClean="0">
                <a:ea typeface="Cambria Math" panose="02040503050406030204" pitchFamily="18" charset="0"/>
                <a:sym typeface="Wingdings" panose="05000000000000000000" pitchFamily="2" charset="2"/>
              </a:rPr>
            </a:br>
            <a:r>
              <a:rPr lang="en-US" altLang="ja-JP" dirty="0" smtClean="0"/>
              <a:t>self-intersections </a:t>
            </a:r>
            <a:r>
              <a:rPr lang="en-US" altLang="ja-JP" dirty="0"/>
              <a:t>&amp; </a:t>
            </a:r>
            <a:br>
              <a:rPr lang="en-US" altLang="ja-JP" dirty="0"/>
            </a:br>
            <a:r>
              <a:rPr lang="en-US" altLang="ja-JP" dirty="0"/>
              <a:t>open boundaries</a:t>
            </a:r>
          </a:p>
          <a:p>
            <a:pPr lvl="1"/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</a:t>
            </a:r>
            <a:r>
              <a:rPr lang="en-US" altLang="ja-JP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ja-JP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ja-JP" dirty="0" smtClean="0"/>
              <a:t> vanishes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14" y="1748204"/>
            <a:ext cx="7097723" cy="340898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68020" y="5070822"/>
            <a:ext cx="1740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binary coloring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27087" y="5070822"/>
            <a:ext cx="2417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resulting orientations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38893" y="13407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inside-out!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1480006" y="1710100"/>
            <a:ext cx="232618" cy="433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>
            <a:off x="2317068" y="2996952"/>
            <a:ext cx="357065" cy="34851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1551" y="365125"/>
            <a:ext cx="10788899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Visibility-based methods [Borodin04; Zhou08]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Step 1: visibility sampling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Step 2: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(</a:t>
            </a:r>
            <a:r>
              <a:rPr kumimoji="1" lang="en-US" altLang="ja-JP" dirty="0" smtClean="0"/>
              <a:t>Borodin04) greedy propagation</a:t>
            </a:r>
          </a:p>
          <a:p>
            <a:pPr lvl="1"/>
            <a:r>
              <a:rPr lang="en-US" altLang="ja-JP" dirty="0" smtClean="0"/>
              <a:t>(Zhou08) labeling by </a:t>
            </a:r>
            <a:r>
              <a:rPr lang="en-US" altLang="ja-JP" dirty="0" err="1" smtClean="0"/>
              <a:t>graphcut</a:t>
            </a:r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r>
              <a:rPr kumimoji="1" lang="en-US" altLang="ja-JP" dirty="0" smtClean="0"/>
              <a:t>Step 2 complicated, hard to reproduce </a:t>
            </a:r>
            <a:r>
              <a:rPr kumimoji="1" lang="en-US" altLang="ja-JP" dirty="0" smtClean="0">
                <a:sym typeface="Wingdings" panose="05000000000000000000" pitchFamily="2" charset="2"/>
              </a:rPr>
              <a:t></a:t>
            </a: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r>
              <a:rPr kumimoji="1" lang="en-US" altLang="ja-JP" dirty="0" smtClean="0"/>
              <a:t>Our claim: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Step 1 suffices, Step 2 unnecessary!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4" y="2807566"/>
            <a:ext cx="180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http://www.gamasutra.com/features/20040319/fig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498582"/>
            <a:ext cx="2629846" cy="14493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/>
          </p:cNvPicPr>
          <p:nvPr/>
        </p:nvPicPr>
        <p:blipFill rotWithShape="1">
          <a:blip r:embed="rId4"/>
          <a:srcRect l="46524" t="3902" r="3084" b="9738"/>
          <a:stretch/>
        </p:blipFill>
        <p:spPr>
          <a:xfrm>
            <a:off x="8760294" y="4149078"/>
            <a:ext cx="1800000" cy="12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0556288" y="3162900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[Borodin 2004]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556288" y="459441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[Zhou 2008]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0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Algorithm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Kenshi Takayama (takayama@nii.ac.jp)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2BF8-A9F4-4EAB-806B-EFA96DE33A3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5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684</Words>
  <Application>Microsoft Office PowerPoint</Application>
  <PresentationFormat>ワイド画面</PresentationFormat>
  <Paragraphs>244</Paragraphs>
  <Slides>24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Wingdings</vt:lpstr>
      <vt:lpstr>Office テーマ</vt:lpstr>
      <vt:lpstr>A Simple Method for Correcting Facet Orientations in Polygon Meshes Based on Ray Casting</vt:lpstr>
      <vt:lpstr>Goal: automatically correct facet orientations in polygon meshes</vt:lpstr>
      <vt:lpstr>Consistent orientations needed for:</vt:lpstr>
      <vt:lpstr>Inconsistent orientations still not uncommon</vt:lpstr>
      <vt:lpstr>Previous work</vt:lpstr>
      <vt:lpstr>Solidity-based method [Murali97]</vt:lpstr>
      <vt:lpstr>Solidity-based method [Murali97]</vt:lpstr>
      <vt:lpstr>Visibility-based methods [Borodin04; Zhou08]</vt:lpstr>
      <vt:lpstr>Algorithm</vt:lpstr>
      <vt:lpstr>Visibility sampling by ray casting</vt:lpstr>
      <vt:lpstr>Heuristic to handle interior facets</vt:lpstr>
      <vt:lpstr>Failure mode of the heuristic</vt:lpstr>
      <vt:lpstr>Failure mode of the heuristic</vt:lpstr>
      <vt:lpstr>Ray intersection parity sampling</vt:lpstr>
      <vt:lpstr>Ray intersection parity sampling</vt:lpstr>
      <vt:lpstr>Challenging case: When overlaps and cavities coexist</vt:lpstr>
      <vt:lpstr>Evaluation</vt:lpstr>
      <vt:lpstr>Dataset</vt:lpstr>
      <vt:lpstr>Backfacingness measure</vt:lpstr>
      <vt:lpstr>Option: patch-wise vs. facet-wise</vt:lpstr>
      <vt:lpstr>Results</vt:lpstr>
      <vt:lpstr>Larger backfacingness remaining</vt:lpstr>
      <vt:lpstr>Meshes with interior objects</vt:lpstr>
      <vt:lpstr>Thank you!</vt:lpstr>
    </vt:vector>
  </TitlesOfParts>
  <Company>National Institute of Informatics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kenshi</dc:creator>
  <cp:lastModifiedBy>kenshi</cp:lastModifiedBy>
  <cp:revision>178</cp:revision>
  <dcterms:created xsi:type="dcterms:W3CDTF">2015-02-23T02:59:12Z</dcterms:created>
  <dcterms:modified xsi:type="dcterms:W3CDTF">2015-02-28T21:40:46Z</dcterms:modified>
</cp:coreProperties>
</file>